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1" r:id="rId2"/>
    <p:sldMasterId id="2147483683" r:id="rId3"/>
    <p:sldMasterId id="2147483684" r:id="rId4"/>
    <p:sldMasterId id="2147483910" r:id="rId5"/>
  </p:sldMasterIdLst>
  <p:notesMasterIdLst>
    <p:notesMasterId r:id="rId45"/>
  </p:notesMasterIdLst>
  <p:handoutMasterIdLst>
    <p:handoutMasterId r:id="rId46"/>
  </p:handoutMasterIdLst>
  <p:sldIdLst>
    <p:sldId id="256" r:id="rId6"/>
    <p:sldId id="266" r:id="rId7"/>
    <p:sldId id="312" r:id="rId8"/>
    <p:sldId id="289" r:id="rId9"/>
    <p:sldId id="291" r:id="rId10"/>
    <p:sldId id="292" r:id="rId11"/>
    <p:sldId id="290" r:id="rId12"/>
    <p:sldId id="294" r:id="rId13"/>
    <p:sldId id="295" r:id="rId14"/>
    <p:sldId id="297" r:id="rId15"/>
    <p:sldId id="303" r:id="rId16"/>
    <p:sldId id="308" r:id="rId17"/>
    <p:sldId id="309" r:id="rId18"/>
    <p:sldId id="322" r:id="rId19"/>
    <p:sldId id="311" r:id="rId20"/>
    <p:sldId id="313" r:id="rId21"/>
    <p:sldId id="278" r:id="rId22"/>
    <p:sldId id="280" r:id="rId23"/>
    <p:sldId id="299" r:id="rId24"/>
    <p:sldId id="281" r:id="rId25"/>
    <p:sldId id="306" r:id="rId26"/>
    <p:sldId id="314" r:id="rId27"/>
    <p:sldId id="301" r:id="rId28"/>
    <p:sldId id="304" r:id="rId29"/>
    <p:sldId id="305" r:id="rId30"/>
    <p:sldId id="310" r:id="rId31"/>
    <p:sldId id="302" r:id="rId32"/>
    <p:sldId id="284" r:id="rId33"/>
    <p:sldId id="286" r:id="rId34"/>
    <p:sldId id="315" r:id="rId35"/>
    <p:sldId id="320" r:id="rId36"/>
    <p:sldId id="287" r:id="rId37"/>
    <p:sldId id="307" r:id="rId38"/>
    <p:sldId id="285" r:id="rId39"/>
    <p:sldId id="288" r:id="rId40"/>
    <p:sldId id="316" r:id="rId41"/>
    <p:sldId id="317" r:id="rId42"/>
    <p:sldId id="321" r:id="rId43"/>
    <p:sldId id="319" r:id="rId44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0000FF"/>
    <a:srgbClr val="99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2" autoAdjust="0"/>
    <p:restoredTop sz="94700" autoAdjust="0"/>
  </p:normalViewPr>
  <p:slideViewPr>
    <p:cSldViewPr>
      <p:cViewPr varScale="1">
        <p:scale>
          <a:sx n="75" d="100"/>
          <a:sy n="75" d="100"/>
        </p:scale>
        <p:origin x="-8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9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3A85FD90-A9C0-4B32-B91B-3084596550EF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167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71A6B38-567B-4B3A-B32E-CC3B75E4323D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043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BC821-7A65-4ADA-A5B5-A98788BB7140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84487-DDA2-45F3-BAA2-2753AF7C8A5A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AB1A1-15D3-4678-AC28-8C7E5733A225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54760-498C-433C-AC9A-2398C1923EB5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4C1D3-59C0-4E9C-ADF5-06C6279DEC7B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84487-DDA2-45F3-BAA2-2753AF7C8A5A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84487-DDA2-45F3-BAA2-2753AF7C8A5A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84487-DDA2-45F3-BAA2-2753AF7C8A5A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84487-DDA2-45F3-BAA2-2753AF7C8A5A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84487-DDA2-45F3-BAA2-2753AF7C8A5A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/>
          <p:cNvSpPr>
            <a:spLocks noChangeArrowheads="1"/>
          </p:cNvSpPr>
          <p:nvPr userDrawn="1"/>
        </p:nvSpPr>
        <p:spPr bwMode="auto">
          <a:xfrm>
            <a:off x="381000" y="1295400"/>
            <a:ext cx="8382000" cy="16764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noFill/>
            <a:round/>
            <a:headEnd/>
            <a:tailEnd/>
          </a:ln>
          <a:effectLst>
            <a:prstShdw prst="shdw17" dist="45791" dir="2021404">
              <a:srgbClr val="0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950" y="6267450"/>
            <a:ext cx="857250" cy="59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8382000" cy="1470025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62200"/>
            <a:ext cx="8382000" cy="609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FFCC00"/>
                </a:solidFill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76DCD-2D83-463D-B99E-4F2DF7C12316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664E8-7258-4C49-8A7D-68777DD65F88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B1535-4F4A-4D57-B8CD-ED558FD27375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A658-9FFD-41DF-8EFC-33D75FE42D3A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81000" y="1295400"/>
            <a:ext cx="8382000" cy="16764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noFill/>
            <a:round/>
            <a:headEnd/>
            <a:tailEnd/>
          </a:ln>
          <a:effectLst>
            <a:prstShdw prst="shdw17" dist="45791" dir="2021404">
              <a:srgbClr val="0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950" y="6267450"/>
            <a:ext cx="857250" cy="59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 noChangeArrowheads="1"/>
          </p:cNvSpPr>
          <p:nvPr userDrawn="1"/>
        </p:nvSpPr>
        <p:spPr bwMode="auto">
          <a:xfrm>
            <a:off x="381000" y="1295400"/>
            <a:ext cx="8382000" cy="16764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noFill/>
            <a:round/>
            <a:headEnd/>
            <a:tailEnd/>
          </a:ln>
          <a:effectLst>
            <a:prstShdw prst="shdw17" dist="45791" dir="2021404">
              <a:srgbClr val="0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950" y="6267450"/>
            <a:ext cx="857250" cy="59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8382000" cy="1470025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62200"/>
            <a:ext cx="8382000" cy="609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FFCC00"/>
                </a:solidFill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859D-C534-4535-ADC0-EF2F2756E2DA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37FF1-C7CB-4CDE-9AAF-D5BA2EC7D039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A140E-7EA4-4AE3-AA50-4E2BDBB90667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537E1-A25A-41A0-B369-F806085F016F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772C4-BCC1-4D33-8E3D-D0A39C903D64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00F22-B24B-4744-BD7A-8947D64E2A1A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F8336-3C22-4D48-B2F2-6CD39C4970BD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CB18-99FD-4B96-BB00-D65F1B897D20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D769-4C3A-4416-A9C2-5CB8E7BE54D4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22635-2CBE-411A-8547-3147B8B3CD88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4E15-E6D4-483E-A381-F7CA15C1E20E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9C57A-4AC3-4C05-860E-3B5B83EF2125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672D9-D421-4F1F-9F9C-7A9F142BA4B4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5E44-16A0-415D-8397-01C22D0BFFDC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78770-88E6-4658-B88A-00A7D57869D3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59D0-D853-4822-AC62-23BBE2D74F3A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7C067-F422-48E5-8388-97391D0756FE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B1277-4372-404C-B394-7FD1ECEDFEF3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F2FF3-7311-410F-86F2-82AFF49F48E2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7305-79CA-44E9-970B-5DA3B249C87D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E91D-EBA0-4CA9-AF3C-A6CD1AFA88B2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E608-4403-4140-AE2A-94622DF29528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7FFB1-ACF3-4E37-A8C4-4D41AEE02AB2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12A43-525E-4707-B1D1-09550B336BB5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71A5E-2A99-4168-89F5-31219B58F8E1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DD071-4299-4418-8074-40C9C8100150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0182-5B12-40BA-9F8F-A5FC52B49083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F2D7-A231-4BAE-966C-B70C111679F9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1F5D-0FFA-4A33-9B59-D31B7411E3BB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33F-7A0C-40BB-966B-EA761F522256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1CE7-0118-4E1C-A55A-64F63E9ED005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626D-FD9F-4661-9B34-ACB1C771EC92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E208-0FBF-4E31-BF9A-CE5D1671AED4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69D0-1416-4399-A9F0-D6CAE8565085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11E6-C831-4A54-B7C3-F94BC7BF55FD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273-22D7-45B4-9351-C37963687868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8F56-8C16-4732-BBD6-9704CB37FA60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A940-5F10-461F-A940-6CE2FFCDEB78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503-576C-48EB-A89B-C5995A3B19AE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983A5-B7E5-4AEE-9340-27FFCBC65EAF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18E31-9A24-40CF-8933-A061C16BB63A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F0E04-5469-4ABC-8723-6E2E54FA3FA2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08E10-D8C3-49D8-BE2C-6CF5390E15D5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B900A-2F65-494E-9F34-162113D1449D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4BA5-BC38-4E63-9DAD-F0E92C4410A3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B63F4-AF31-47A9-98C8-252B2303FBF6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79E1A-8822-42B0-8FCF-71BCD42A22A0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80"/>
              </a:gs>
              <a:gs pos="100000">
                <a:srgbClr val="000080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0080"/>
              </a:gs>
              <a:gs pos="100000">
                <a:srgbClr val="00003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770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600">
                <a:solidFill>
                  <a:srgbClr val="FFCC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600">
                <a:solidFill>
                  <a:srgbClr val="FFCC00"/>
                </a:solidFill>
                <a:latin typeface="+mn-lt"/>
              </a:defRPr>
            </a:lvl1pPr>
          </a:lstStyle>
          <a:p>
            <a:pPr>
              <a:defRPr/>
            </a:pPr>
            <a:fld id="{4875C4E0-B3CA-4EAE-8C91-14EC83F92EB4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4770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600">
                <a:solidFill>
                  <a:srgbClr val="FFCC00"/>
                </a:solidFill>
                <a:latin typeface="+mn-lt"/>
              </a:defRPr>
            </a:lvl1pPr>
          </a:lstStyle>
          <a:p>
            <a:pPr>
              <a:defRPr/>
            </a:pPr>
            <a:fld id="{CCA10A5C-18E3-4AD7-93BC-35175B1017F1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80"/>
              </a:gs>
              <a:gs pos="100000">
                <a:srgbClr val="000080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0080"/>
              </a:gs>
              <a:gs pos="100000">
                <a:srgbClr val="00003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770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600">
                <a:solidFill>
                  <a:srgbClr val="FFCC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600">
                <a:solidFill>
                  <a:srgbClr val="FFCC00"/>
                </a:solidFill>
                <a:latin typeface="+mn-lt"/>
              </a:defRPr>
            </a:lvl1pPr>
          </a:lstStyle>
          <a:p>
            <a:pPr>
              <a:defRPr/>
            </a:pPr>
            <a:fld id="{310F0B8F-3983-49FC-9BCD-EAF26DB82F40}" type="slidenum">
              <a:rPr lang="en-US" altLang="zh-TW"/>
              <a:pPr>
                <a:defRPr/>
              </a:pPr>
              <a:t>‹Nº›</a:t>
            </a:fld>
            <a:endParaRPr lang="en-US" altLang="zh-TW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4770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600">
                <a:solidFill>
                  <a:srgbClr val="FFCC00"/>
                </a:solidFill>
                <a:latin typeface="+mn-lt"/>
              </a:defRPr>
            </a:lvl1pPr>
          </a:lstStyle>
          <a:p>
            <a:pPr>
              <a:defRPr/>
            </a:pPr>
            <a:fld id="{302CE136-1CF4-40BD-B4F5-59416BFEBCA0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  <p:sp>
        <p:nvSpPr>
          <p:cNvPr id="107528" name="Rectangle 8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80"/>
              </a:gs>
              <a:gs pos="100000">
                <a:srgbClr val="000080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CC00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028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1029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30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031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032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Line 1034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8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4954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0603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80"/>
              </a:gs>
              <a:gs pos="100000">
                <a:srgbClr val="000080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4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 sz="2200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9539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49541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9542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954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49544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kumimoji="0" lang="zh-CN" altLang="en-US" sz="16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4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 sz="2200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4961252-2D5C-43E0-B622-107768E26B93}" type="datetime1">
              <a:rPr lang="en-US" smtClean="0"/>
              <a:pPr>
                <a:defRPr/>
              </a:pPr>
              <a:t>11/29/2013</a:t>
            </a:fld>
            <a:endParaRPr lang="en-US" altLang="zh-TW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875C4E0-B3CA-4EAE-8C91-14EC83F92EB4}" type="slidenum">
              <a:rPr lang="en-US" altLang="zh-TW" smtClean="0"/>
              <a:pPr>
                <a:defRPr/>
              </a:pPr>
              <a:t>‹Nº›</a:t>
            </a:fld>
            <a:endParaRPr lang="en-US" altLang="zh-TW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noFill/>
        </p:spPr>
        <p:txBody>
          <a:bodyPr>
            <a:normAutofit/>
          </a:bodyPr>
          <a:lstStyle/>
          <a:p>
            <a:r>
              <a:rPr lang="en-US" altLang="zh-TW" dirty="0" smtClean="0">
                <a:cs typeface="Arial" pitchFamily="34" charset="0"/>
              </a:rPr>
              <a:t>NP-complete</a:t>
            </a:r>
            <a:r>
              <a:rPr lang="en-US" altLang="zh-CN" dirty="0" smtClean="0">
                <a:cs typeface="Arial" pitchFamily="34" charset="0"/>
              </a:rPr>
              <a:t> examples</a:t>
            </a:r>
            <a:endParaRPr lang="en-US" altLang="zh-TW" dirty="0" smtClean="0">
              <a:cs typeface="Arial" pitchFamily="34" charset="0"/>
            </a:endParaRPr>
          </a:p>
        </p:txBody>
      </p:sp>
      <p:sp>
        <p:nvSpPr>
          <p:cNvPr id="8195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124200"/>
            <a:ext cx="5715000" cy="457200"/>
          </a:xfrm>
          <a:noFill/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altLang="zh-TW" dirty="0" smtClean="0">
                <a:cs typeface="Arial" pitchFamily="34" charset="0"/>
              </a:rPr>
              <a:t>CSCI3130 Tutorial </a:t>
            </a:r>
            <a:r>
              <a:rPr lang="en-US" altLang="zh-CN" dirty="0" smtClean="0">
                <a:cs typeface="Arial" pitchFamily="34" charset="0"/>
              </a:rPr>
              <a:t>10</a:t>
            </a:r>
            <a:endParaRPr lang="en-US" altLang="zh-TW" dirty="0" smtClean="0">
              <a:cs typeface="Arial" pitchFamily="34" charset="0"/>
            </a:endParaRPr>
          </a:p>
        </p:txBody>
      </p:sp>
      <p:sp>
        <p:nvSpPr>
          <p:cNvPr id="8196" name="Subtitle 2"/>
          <p:cNvSpPr>
            <a:spLocks/>
          </p:cNvSpPr>
          <p:nvPr/>
        </p:nvSpPr>
        <p:spPr bwMode="auto">
          <a:xfrm>
            <a:off x="3048000" y="3810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b="1" dirty="0" smtClean="0">
                <a:latin typeface="+mj-lt"/>
                <a:cs typeface="Arial" pitchFamily="34" charset="0"/>
              </a:rPr>
              <a:t>Chun-Ho Hung</a:t>
            </a:r>
            <a:endParaRPr lang="en-US" altLang="zh-TW" dirty="0">
              <a:latin typeface="+mj-lt"/>
              <a:cs typeface="Arial" pitchFamily="34" charset="0"/>
            </a:endParaRPr>
          </a:p>
        </p:txBody>
      </p:sp>
      <p:sp>
        <p:nvSpPr>
          <p:cNvPr id="8197" name="Subtitle 2"/>
          <p:cNvSpPr>
            <a:spLocks/>
          </p:cNvSpPr>
          <p:nvPr/>
        </p:nvSpPr>
        <p:spPr bwMode="auto">
          <a:xfrm>
            <a:off x="2895600" y="4343400"/>
            <a:ext cx="358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000" b="1" dirty="0" smtClean="0">
                <a:latin typeface="+mj-lt"/>
                <a:cs typeface="Arial" pitchFamily="34" charset="0"/>
              </a:rPr>
              <a:t>chhung@cse.cuhk.edu.hk</a:t>
            </a:r>
            <a:r>
              <a:rPr lang="en-US" altLang="zh-TW" sz="2000" dirty="0" smtClean="0">
                <a:latin typeface="+mj-lt"/>
                <a:cs typeface="Arial" pitchFamily="34" charset="0"/>
              </a:rPr>
              <a:t> </a:t>
            </a:r>
            <a:endParaRPr lang="en-US" altLang="zh-TW" sz="2000" dirty="0">
              <a:latin typeface="+mj-lt"/>
              <a:cs typeface="Arial" pitchFamily="34" charset="0"/>
            </a:endParaRPr>
          </a:p>
        </p:txBody>
      </p:sp>
      <p:sp>
        <p:nvSpPr>
          <p:cNvPr id="8198" name="Subtitle 2"/>
          <p:cNvSpPr>
            <a:spLocks/>
          </p:cNvSpPr>
          <p:nvPr/>
        </p:nvSpPr>
        <p:spPr bwMode="auto">
          <a:xfrm>
            <a:off x="1143000" y="4648200"/>
            <a:ext cx="731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TW" sz="2800" b="1" dirty="0">
              <a:solidFill>
                <a:srgbClr val="FFFF00"/>
              </a:solidFill>
              <a:latin typeface="+mj-lt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TW" sz="28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Department of Computer Science &amp; Engineering</a:t>
            </a:r>
            <a:endParaRPr lang="en-US" altLang="zh-TW" dirty="0">
              <a:solidFill>
                <a:srgbClr val="FFFF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>
                <a:latin typeface="+mj-lt"/>
              </a:rPr>
              <a:pPr/>
              <a:t>1</a:t>
            </a:fld>
            <a:endParaRPr kumimoji="0" lang="en-US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cs typeface="Arial" pitchFamily="34" charset="0"/>
              </a:rPr>
              <a:t>Consider 2 problems:</a:t>
            </a:r>
          </a:p>
          <a:p>
            <a:pPr marL="850392" lvl="1" indent="-457200">
              <a:buAutoNum type="arabicParenR"/>
            </a:pPr>
            <a:r>
              <a:rPr lang="en-US" altLang="zh-TW" dirty="0" smtClean="0">
                <a:cs typeface="Arial" pitchFamily="34" charset="0"/>
              </a:rPr>
              <a:t>BFS on </a:t>
            </a:r>
            <a:r>
              <a:rPr lang="en-US" altLang="zh-TW" dirty="0" err="1" smtClean="0">
                <a:cs typeface="Arial" pitchFamily="34" charset="0"/>
              </a:rPr>
              <a:t>unweighted</a:t>
            </a:r>
            <a:r>
              <a:rPr lang="en-US" altLang="zh-TW" dirty="0" smtClean="0">
                <a:cs typeface="Arial" pitchFamily="34" charset="0"/>
              </a:rPr>
              <a:t> graph</a:t>
            </a:r>
          </a:p>
          <a:p>
            <a:pPr marL="850392" lvl="1" indent="-457200">
              <a:buAutoNum type="arabicParenR"/>
            </a:pPr>
            <a:r>
              <a:rPr lang="en-US" altLang="zh-TW" dirty="0" smtClean="0">
                <a:cs typeface="Arial" pitchFamily="34" charset="0"/>
              </a:rPr>
              <a:t>Shortest path on weighted graph</a:t>
            </a:r>
          </a:p>
          <a:p>
            <a:r>
              <a:rPr lang="en-US" altLang="zh-TW" dirty="0" smtClean="0">
                <a:cs typeface="Arial" pitchFamily="34" charset="0"/>
              </a:rPr>
              <a:t>Assume we have a TM, </a:t>
            </a:r>
            <a:r>
              <a:rPr lang="en-US" altLang="zh-TW" i="1" dirty="0" smtClean="0">
                <a:cs typeface="Arial" pitchFamily="34" charset="0"/>
              </a:rPr>
              <a:t>V</a:t>
            </a:r>
            <a:r>
              <a:rPr lang="en-US" altLang="zh-TW" dirty="0" smtClean="0">
                <a:cs typeface="Arial" pitchFamily="34" charset="0"/>
              </a:rPr>
              <a:t>, which solves 2)</a:t>
            </a:r>
          </a:p>
          <a:p>
            <a:r>
              <a:rPr lang="en-US" altLang="zh-TW" dirty="0" smtClean="0">
                <a:cs typeface="Arial" pitchFamily="34" charset="0"/>
              </a:rPr>
              <a:t>We can reduce 1) to 2):</a:t>
            </a:r>
          </a:p>
          <a:p>
            <a:r>
              <a:rPr lang="en-US" altLang="zh-TW" dirty="0" smtClean="0">
                <a:cs typeface="Arial" pitchFamily="34" charset="0"/>
              </a:rPr>
              <a:t>Given an instance of 1), convert it into an instance of 2):</a:t>
            </a:r>
          </a:p>
          <a:p>
            <a:pPr lvl="1"/>
            <a:r>
              <a:rPr lang="en-US" altLang="zh-TW" dirty="0" smtClean="0">
                <a:cs typeface="Arial" pitchFamily="34" charset="0"/>
              </a:rPr>
              <a:t>Copy the graph, add weight=1 to every edge in 2)</a:t>
            </a:r>
          </a:p>
          <a:p>
            <a:pPr lvl="1"/>
            <a:r>
              <a:rPr lang="en-US" altLang="zh-TW" dirty="0" smtClean="0">
                <a:cs typeface="Arial" pitchFamily="34" charset="0"/>
              </a:rPr>
              <a:t>Run this instance on V, output result</a:t>
            </a:r>
          </a:p>
          <a:p>
            <a:r>
              <a:rPr lang="en-US" altLang="zh-TW" dirty="0" smtClean="0">
                <a:cs typeface="Arial" pitchFamily="34" charset="0"/>
              </a:rPr>
              <a:t>These two “yes” instances corresponds to each other</a:t>
            </a:r>
          </a:p>
          <a:p>
            <a:endParaRPr lang="en-US" altLang="zh-TW" dirty="0" smtClean="0">
              <a:cs typeface="Arial" pitchFamily="34" charset="0"/>
            </a:endParaRPr>
          </a:p>
          <a:p>
            <a:endParaRPr lang="en-US" altLang="zh-TW" dirty="0" smtClean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Poly-Time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>
                <a:cs typeface="Arial" pitchFamily="34" charset="0"/>
              </a:rPr>
              <a:t>How to show that a problem B is not easier than a problem A?</a:t>
            </a:r>
          </a:p>
          <a:p>
            <a:pPr>
              <a:spcBef>
                <a:spcPct val="0"/>
              </a:spcBef>
            </a:pPr>
            <a:r>
              <a:rPr lang="en-US" altLang="zh-TW" sz="2400" dirty="0" smtClean="0">
                <a:cs typeface="Arial" pitchFamily="34" charset="0"/>
              </a:rPr>
              <a:t>Informally, if B can be solved efficiently, we can solve A efficiently</a:t>
            </a:r>
          </a:p>
          <a:p>
            <a:pPr>
              <a:spcBef>
                <a:spcPct val="0"/>
              </a:spcBef>
            </a:pPr>
            <a:r>
              <a:rPr lang="en-US" altLang="zh-TW" sz="2400" dirty="0" smtClean="0">
                <a:cs typeface="Arial" pitchFamily="34" charset="0"/>
              </a:rPr>
              <a:t>Formally, we say A </a:t>
            </a:r>
            <a:r>
              <a:rPr lang="en-US" altLang="zh-TW" sz="2400" dirty="0" err="1" smtClean="0">
                <a:cs typeface="Arial" pitchFamily="34" charset="0"/>
              </a:rPr>
              <a:t>polynomially</a:t>
            </a:r>
            <a:r>
              <a:rPr lang="en-US" altLang="zh-TW" sz="2400" dirty="0" smtClean="0">
                <a:cs typeface="Arial" pitchFamily="34" charset="0"/>
              </a:rPr>
              <a:t> reduces to B if:</a:t>
            </a:r>
          </a:p>
          <a:p>
            <a:pPr marL="800100" lvl="1" indent="-342900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dirty="0" smtClean="0">
                <a:cs typeface="Arial" pitchFamily="34" charset="0"/>
              </a:rPr>
              <a:t>Given an instance a of problem, x</a:t>
            </a:r>
          </a:p>
          <a:p>
            <a:pPr marL="800100" lvl="1" indent="-342900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dirty="0" smtClean="0">
                <a:cs typeface="Arial" pitchFamily="34" charset="0"/>
              </a:rPr>
              <a:t>There is a polynomial time transformation to an instance of B, y = f(x) </a:t>
            </a:r>
          </a:p>
          <a:p>
            <a:pPr marL="800100" lvl="1" indent="-342900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dirty="0" smtClean="0">
                <a:cs typeface="Arial" pitchFamily="34" charset="0"/>
              </a:rPr>
              <a:t>x is a “yes” instance </a:t>
            </a:r>
            <a:r>
              <a:rPr lang="en-US" altLang="zh-TW" b="1" i="1" dirty="0" smtClean="0">
                <a:solidFill>
                  <a:srgbClr val="FF0000"/>
                </a:solidFill>
                <a:cs typeface="Arial" pitchFamily="34" charset="0"/>
              </a:rPr>
              <a:t>if and only if</a:t>
            </a:r>
            <a:r>
              <a:rPr lang="en-US" altLang="zh-TW" dirty="0" smtClean="0">
                <a:solidFill>
                  <a:srgbClr val="FFFF00"/>
                </a:solidFill>
                <a:cs typeface="Arial" pitchFamily="34" charset="0"/>
              </a:rPr>
              <a:t>  </a:t>
            </a:r>
            <a:r>
              <a:rPr lang="en-US" altLang="zh-TW" dirty="0" smtClean="0">
                <a:cs typeface="Arial" pitchFamily="34" charset="0"/>
              </a:rPr>
              <a:t>y is a “yes” instance </a:t>
            </a:r>
          </a:p>
          <a:p>
            <a:pPr>
              <a:spcBef>
                <a:spcPct val="0"/>
              </a:spcBef>
            </a:pPr>
            <a:endParaRPr lang="en-US" altLang="zh-TW" sz="2800" dirty="0" smtClean="0">
              <a:cs typeface="Arial" pitchFamily="34" charset="0"/>
            </a:endParaRPr>
          </a:p>
          <a:p>
            <a:pPr marL="434340" indent="-342900">
              <a:spcBef>
                <a:spcPct val="0"/>
              </a:spcBef>
              <a:buClr>
                <a:srgbClr val="A50021"/>
              </a:buClr>
              <a:buNone/>
            </a:pPr>
            <a:endParaRPr lang="en-US" altLang="zh-TW" sz="20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TW" sz="28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TW" sz="2800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Poly-Time Reduction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poly-time reduces to B</a:t>
            </a:r>
          </a:p>
          <a:p>
            <a:r>
              <a:rPr lang="en-US" dirty="0" smtClean="0"/>
              <a:t>Then there exists a poly-time TM,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s.t</a:t>
            </a:r>
            <a:r>
              <a:rPr lang="en-US" dirty="0" smtClean="0"/>
              <a:t>., </a:t>
            </a:r>
          </a:p>
          <a:p>
            <a:r>
              <a:rPr lang="en-US" dirty="0" smtClean="0"/>
              <a:t>Given an instance of </a:t>
            </a:r>
            <a:r>
              <a:rPr lang="en-US" i="1" dirty="0" smtClean="0"/>
              <a:t>A</a:t>
            </a:r>
            <a:r>
              <a:rPr lang="en-US" dirty="0" smtClean="0"/>
              <a:t>, x, transforms it to an instance of B, </a:t>
            </a:r>
            <a:r>
              <a:rPr lang="en-US" i="1" dirty="0" smtClean="0"/>
              <a:t>y</a:t>
            </a:r>
            <a:r>
              <a:rPr lang="en-US" dirty="0" smtClean="0"/>
              <a:t> = f(</a:t>
            </a:r>
            <a:r>
              <a:rPr lang="en-US" i="1" dirty="0" smtClean="0"/>
              <a:t>x</a:t>
            </a:r>
            <a:r>
              <a:rPr lang="en-US" dirty="0" smtClean="0"/>
              <a:t>), and</a:t>
            </a:r>
          </a:p>
          <a:p>
            <a:r>
              <a:rPr lang="en-US" i="1" dirty="0" smtClean="0"/>
              <a:t>y</a:t>
            </a:r>
            <a:r>
              <a:rPr lang="en-US" dirty="0" smtClean="0"/>
              <a:t> is accepted </a:t>
            </a:r>
            <a:r>
              <a:rPr lang="en-US" dirty="0" smtClean="0">
                <a:sym typeface="Wingdings" pitchFamily="2" charset="2"/>
              </a:rPr>
              <a:t> </a:t>
            </a:r>
            <a:r>
              <a:rPr lang="en-US" i="1" dirty="0" smtClean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is accepted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Poly-Time Reduction </a:t>
            </a:r>
            <a:r>
              <a:rPr lang="en-US" sz="4000" dirty="0" smtClean="0"/>
              <a:t>(Implication)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Suppose</a:t>
            </a:r>
            <a:r>
              <a:rPr lang="en-US" altLang="zh-TW" sz="2400" dirty="0" smtClean="0">
                <a:cs typeface="Arial" pitchFamily="34" charset="0"/>
              </a:rPr>
              <a:t> A reduces to B</a:t>
            </a:r>
          </a:p>
          <a:p>
            <a:pPr>
              <a:spcBef>
                <a:spcPct val="0"/>
              </a:spcBef>
            </a:pPr>
            <a:r>
              <a:rPr lang="en-US" altLang="zh-TW" sz="2400" dirty="0" smtClean="0">
                <a:cs typeface="Arial" pitchFamily="34" charset="0"/>
              </a:rPr>
              <a:t>If B is polynomial time solvable, then A is polynomial time solvable</a:t>
            </a:r>
          </a:p>
          <a:p>
            <a:pPr>
              <a:spcBef>
                <a:spcPct val="0"/>
              </a:spcBef>
            </a:pPr>
            <a:r>
              <a:rPr lang="en-US" altLang="zh-TW" sz="2400" dirty="0" smtClean="0">
                <a:cs typeface="Arial" pitchFamily="34" charset="0"/>
              </a:rPr>
              <a:t>If A is not polynomial time solvable, then B is not polynomial time solvable</a:t>
            </a:r>
          </a:p>
          <a:p>
            <a:pPr lvl="1"/>
            <a:r>
              <a:rPr lang="en-US" dirty="0" err="1" smtClean="0"/>
              <a:t>Contrapositive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990600" y="5638800"/>
            <a:ext cx="412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308350" y="564832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36"/>
          <p:cNvCxnSpPr>
            <a:cxnSpLocks noChangeShapeType="1"/>
          </p:cNvCxnSpPr>
          <p:nvPr/>
        </p:nvCxnSpPr>
        <p:spPr bwMode="auto">
          <a:xfrm>
            <a:off x="1479550" y="5943600"/>
            <a:ext cx="1752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1911350" y="5562600"/>
            <a:ext cx="811213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4173538" y="5562600"/>
            <a:ext cx="2640012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 pitchFamily="34" charset="-128"/>
              </a:rPr>
              <a:t>TM for </a:t>
            </a:r>
            <a:r>
              <a:rPr kumimoji="0" lang="en-US" altLang="zh-TW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 pitchFamily="34" charset="-128"/>
              </a:rPr>
              <a:t>L’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0" name="Straight Arrow Connector 39"/>
          <p:cNvCxnSpPr>
            <a:cxnSpLocks noChangeShapeType="1"/>
          </p:cNvCxnSpPr>
          <p:nvPr/>
        </p:nvCxnSpPr>
        <p:spPr bwMode="auto">
          <a:xfrm>
            <a:off x="3689350" y="59436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41"/>
          <p:cNvCxnSpPr>
            <a:cxnSpLocks noChangeShapeType="1"/>
          </p:cNvCxnSpPr>
          <p:nvPr/>
        </p:nvCxnSpPr>
        <p:spPr bwMode="auto">
          <a:xfrm>
            <a:off x="6813550" y="5715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42"/>
          <p:cNvCxnSpPr>
            <a:cxnSpLocks noChangeShapeType="1"/>
          </p:cNvCxnSpPr>
          <p:nvPr/>
        </p:nvCxnSpPr>
        <p:spPr bwMode="auto">
          <a:xfrm>
            <a:off x="6813550" y="61722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43"/>
          <p:cNvSpPr txBox="1">
            <a:spLocks noChangeArrowheads="1"/>
          </p:cNvSpPr>
          <p:nvPr/>
        </p:nvSpPr>
        <p:spPr bwMode="auto">
          <a:xfrm>
            <a:off x="7315200" y="5467350"/>
            <a:ext cx="64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MS PGothic" pitchFamily="34" charset="-128"/>
              </a:rPr>
              <a:t>acc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7315200" y="5924550"/>
            <a:ext cx="64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MS PGothic" pitchFamily="34" charset="-128"/>
              </a:rPr>
              <a:t>rej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47800" y="5562600"/>
            <a:ext cx="1828800" cy="1143000"/>
            <a:chOff x="1447800" y="5562600"/>
            <a:chExt cx="18288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905000" y="5562600"/>
              <a:ext cx="8382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7800" y="63362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Poly-time TM</a:t>
              </a:r>
              <a:endParaRPr lang="en-US" sz="18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Poly-Time Reduction </a:t>
            </a:r>
            <a:r>
              <a:rPr lang="en-US" sz="4000" dirty="0" smtClean="0"/>
              <a:t>(Implication)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Suppose</a:t>
            </a:r>
            <a:r>
              <a:rPr lang="en-US" altLang="zh-TW" sz="2400" dirty="0" smtClean="0">
                <a:cs typeface="Arial" pitchFamily="34" charset="0"/>
              </a:rPr>
              <a:t> A reduces to B</a:t>
            </a:r>
          </a:p>
          <a:p>
            <a:r>
              <a:rPr lang="en-US" sz="2400" dirty="0" smtClean="0"/>
              <a:t>Solving B cannot be easier than solving A</a:t>
            </a:r>
          </a:p>
          <a:p>
            <a:pPr lvl="1"/>
            <a:r>
              <a:rPr lang="en-US" sz="2200" dirty="0" smtClean="0"/>
              <a:t>Suppose A is “difficult” while B is “easy”</a:t>
            </a:r>
          </a:p>
          <a:p>
            <a:pPr lvl="1"/>
            <a:r>
              <a:rPr lang="en-US" sz="2200" dirty="0" smtClean="0"/>
              <a:t>However, by this reduction, you find a “easy” way to solve A</a:t>
            </a:r>
          </a:p>
          <a:p>
            <a:r>
              <a:rPr lang="en-US" sz="2400" dirty="0" smtClean="0"/>
              <a:t>Consequently, if A is NPC, then B must be NPC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990600" y="5638800"/>
            <a:ext cx="412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308350" y="564832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36"/>
          <p:cNvCxnSpPr>
            <a:cxnSpLocks noChangeShapeType="1"/>
          </p:cNvCxnSpPr>
          <p:nvPr/>
        </p:nvCxnSpPr>
        <p:spPr bwMode="auto">
          <a:xfrm>
            <a:off x="1479550" y="5943600"/>
            <a:ext cx="1752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1911350" y="5562600"/>
            <a:ext cx="811213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4173538" y="5562600"/>
            <a:ext cx="2640012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 pitchFamily="34" charset="-128"/>
              </a:rPr>
              <a:t>TM for </a:t>
            </a:r>
            <a:r>
              <a:rPr kumimoji="0" lang="en-US" altLang="zh-TW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 pitchFamily="34" charset="-128"/>
              </a:rPr>
              <a:t>L’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0" name="Straight Arrow Connector 39"/>
          <p:cNvCxnSpPr>
            <a:cxnSpLocks noChangeShapeType="1"/>
          </p:cNvCxnSpPr>
          <p:nvPr/>
        </p:nvCxnSpPr>
        <p:spPr bwMode="auto">
          <a:xfrm>
            <a:off x="3689350" y="59436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41"/>
          <p:cNvCxnSpPr>
            <a:cxnSpLocks noChangeShapeType="1"/>
          </p:cNvCxnSpPr>
          <p:nvPr/>
        </p:nvCxnSpPr>
        <p:spPr bwMode="auto">
          <a:xfrm>
            <a:off x="6813550" y="5715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42"/>
          <p:cNvCxnSpPr>
            <a:cxnSpLocks noChangeShapeType="1"/>
          </p:cNvCxnSpPr>
          <p:nvPr/>
        </p:nvCxnSpPr>
        <p:spPr bwMode="auto">
          <a:xfrm>
            <a:off x="6813550" y="61722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43"/>
          <p:cNvSpPr txBox="1">
            <a:spLocks noChangeArrowheads="1"/>
          </p:cNvSpPr>
          <p:nvPr/>
        </p:nvSpPr>
        <p:spPr bwMode="auto">
          <a:xfrm>
            <a:off x="7315200" y="5467350"/>
            <a:ext cx="64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MS PGothic" pitchFamily="34" charset="-128"/>
              </a:rPr>
              <a:t>acc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7315200" y="5924550"/>
            <a:ext cx="64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MS PGothic" pitchFamily="34" charset="-128"/>
              </a:rPr>
              <a:t>rej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" name="Group 18"/>
          <p:cNvGrpSpPr/>
          <p:nvPr/>
        </p:nvGrpSpPr>
        <p:grpSpPr>
          <a:xfrm>
            <a:off x="1447800" y="5562600"/>
            <a:ext cx="1828800" cy="1143000"/>
            <a:chOff x="1447800" y="5562600"/>
            <a:chExt cx="18288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905000" y="5562600"/>
              <a:ext cx="8382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7800" y="63362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Poly-time TM</a:t>
              </a:r>
              <a:endParaRPr lang="en-US" sz="18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Poly-Time Reduction - P versus NP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dirty="0" smtClean="0">
                <a:cs typeface="Arial" pitchFamily="34" charset="0"/>
              </a:rPr>
              <a:t>To show P = NP, one could try to show that a NPC problem, C,  can be solved in polynomial time. Why?</a:t>
            </a:r>
          </a:p>
          <a:p>
            <a:pPr lvl="1">
              <a:spcBef>
                <a:spcPct val="0"/>
              </a:spcBef>
            </a:pPr>
            <a:r>
              <a:rPr lang="en-US" altLang="zh-TW" sz="2200" dirty="0" smtClean="0">
                <a:cs typeface="Arial" pitchFamily="34" charset="0"/>
              </a:rPr>
              <a:t>Every problem in NP poly-time reduces to C</a:t>
            </a:r>
          </a:p>
          <a:p>
            <a:pPr lvl="1">
              <a:spcBef>
                <a:spcPct val="0"/>
              </a:spcBef>
            </a:pPr>
            <a:r>
              <a:rPr lang="en-US" altLang="zh-TW" sz="2200" dirty="0" smtClean="0">
                <a:solidFill>
                  <a:srgbClr val="FF0000"/>
                </a:solidFill>
                <a:cs typeface="Arial" pitchFamily="34" charset="0"/>
              </a:rPr>
              <a:t>If</a:t>
            </a:r>
            <a:r>
              <a:rPr lang="en-US" altLang="zh-TW" sz="2200" dirty="0" smtClean="0">
                <a:cs typeface="Arial" pitchFamily="34" charset="0"/>
              </a:rPr>
              <a:t> C can be solved in poly-time, so does each problem in NP</a:t>
            </a:r>
          </a:p>
          <a:p>
            <a:pPr lvl="1">
              <a:spcBef>
                <a:spcPct val="0"/>
              </a:spcBef>
            </a:pPr>
            <a:r>
              <a:rPr lang="en-US" altLang="zh-TW" dirty="0" smtClean="0">
                <a:cs typeface="Arial" pitchFamily="34" charset="0"/>
              </a:rPr>
              <a:t>Then NP = P!!</a:t>
            </a:r>
          </a:p>
          <a:p>
            <a:pPr>
              <a:spcBef>
                <a:spcPct val="0"/>
              </a:spcBef>
            </a:pPr>
            <a:r>
              <a:rPr lang="en-US" altLang="zh-TW" sz="2400" dirty="0" smtClean="0">
                <a:cs typeface="Arial" pitchFamily="34" charset="0"/>
              </a:rPr>
              <a:t>But this is not that easy and it is counter-intuitive (to most people)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versus NP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Most believe that P ≠ NP, </a:t>
            </a:r>
            <a:r>
              <a:rPr lang="en-US" smtClean="0">
                <a:cs typeface="Arial" pitchFamily="34" charset="0"/>
              </a:rPr>
              <a:t>because </a:t>
            </a:r>
            <a:r>
              <a:rPr lang="en-US" smtClean="0">
                <a:solidFill>
                  <a:srgbClr val="FF0000"/>
                </a:solidFill>
                <a:cs typeface="Arial" pitchFamily="34" charset="0"/>
              </a:rPr>
              <a:t>intuitively</a:t>
            </a:r>
            <a:r>
              <a:rPr lang="en-US" smtClean="0">
                <a:cs typeface="Arial" pitchFamily="34" charset="0"/>
              </a:rPr>
              <a:t> searching </a:t>
            </a:r>
            <a:r>
              <a:rPr lang="en-US" dirty="0" smtClean="0">
                <a:cs typeface="Arial" pitchFamily="34" charset="0"/>
              </a:rPr>
              <a:t>for a solution is more difficult than verifying a solution</a:t>
            </a:r>
          </a:p>
          <a:p>
            <a:r>
              <a:rPr lang="en-US" dirty="0" smtClean="0">
                <a:cs typeface="Arial" pitchFamily="34" charset="0"/>
              </a:rPr>
              <a:t>What does P = NP imply?</a:t>
            </a:r>
          </a:p>
          <a:p>
            <a:pPr lvl="1"/>
            <a:r>
              <a:rPr lang="en-US" dirty="0" smtClean="0">
                <a:cs typeface="Arial" pitchFamily="34" charset="0"/>
              </a:rPr>
              <a:t>Know how to verify a solution in poly-time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  <a:sym typeface="Wingdings" pitchFamily="2" charset="2"/>
              </a:rPr>
              <a:t> Know how to find a solution in poly-time (?!)</a:t>
            </a:r>
          </a:p>
          <a:p>
            <a:pPr lvl="1"/>
            <a:r>
              <a:rPr lang="en-US" dirty="0" smtClean="0">
                <a:cs typeface="Arial" pitchFamily="34" charset="0"/>
              </a:rPr>
              <a:t>Indeed we prefer P ≠ NP</a:t>
            </a:r>
          </a:p>
          <a:p>
            <a:pPr lvl="2"/>
            <a:r>
              <a:rPr lang="en-US" dirty="0" smtClean="0">
                <a:cs typeface="Arial" pitchFamily="34" charset="0"/>
              </a:rPr>
              <a:t>Encryption algorithms heavily rely on the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assumption</a:t>
            </a:r>
            <a:r>
              <a:rPr lang="en-US" dirty="0" smtClean="0">
                <a:cs typeface="Arial" pitchFamily="34" charset="0"/>
              </a:rPr>
              <a:t> that P ≠ NP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P = NP or P </a:t>
            </a:r>
            <a:r>
              <a:rPr lang="en-US" dirty="0" smtClean="0">
                <a:cs typeface="Arial" pitchFamily="34" charset="0"/>
              </a:rPr>
              <a:t>≠ NP is 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s</a:t>
            </a:r>
            <a:r>
              <a:rPr lang="en-US" dirty="0" smtClean="0">
                <a:cs typeface="Arial" pitchFamily="34" charset="0"/>
              </a:rPr>
              <a:t>till an open problem</a:t>
            </a:r>
          </a:p>
          <a:p>
            <a:endParaRPr lang="en-US" dirty="0" smtClean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 dirty="0" smtClean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 rot="-5400000">
            <a:off x="381000" y="2895600"/>
            <a:ext cx="4419600" cy="25908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 rot="-5400000">
            <a:off x="2057400" y="5257800"/>
            <a:ext cx="1066800" cy="1219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zh-CN">
              <a:latin typeface="+mn-lt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57400" y="4114800"/>
            <a:ext cx="1066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FF9900"/>
                </a:solidFill>
                <a:latin typeface="+mn-lt"/>
              </a:rPr>
              <a:t>NP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09800" y="57150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>
                <a:solidFill>
                  <a:srgbClr val="FFCC00"/>
                </a:solidFill>
                <a:latin typeface="+mn-lt"/>
              </a:rPr>
              <a:t>P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 rot="-5400000">
            <a:off x="2057400" y="1905000"/>
            <a:ext cx="1066800" cy="1219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zh-CN">
              <a:latin typeface="+mn-lt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057400" y="2300288"/>
            <a:ext cx="1066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FF9900"/>
                </a:solidFill>
                <a:latin typeface="+mn-lt"/>
              </a:rPr>
              <a:t>NP-C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810000" y="5729288"/>
            <a:ext cx="1066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0000"/>
                </a:solidFill>
                <a:latin typeface="+mn-lt"/>
              </a:rPr>
              <a:t>easy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810000" y="2057400"/>
            <a:ext cx="1066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+mn-lt"/>
              </a:rPr>
              <a:t>hard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5181600" y="3489325"/>
            <a:ext cx="3429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 dirty="0">
                <a:latin typeface="+mn-lt"/>
              </a:rPr>
              <a:t>Is there any problem even harder than NP-C?</a:t>
            </a:r>
          </a:p>
        </p:txBody>
      </p:sp>
      <p:sp>
        <p:nvSpPr>
          <p:cNvPr id="13325" name="AutoShape 14"/>
          <p:cNvSpPr>
            <a:spLocks noChangeArrowheads="1"/>
          </p:cNvSpPr>
          <p:nvPr/>
        </p:nvSpPr>
        <p:spPr bwMode="auto">
          <a:xfrm>
            <a:off x="4191000" y="2590800"/>
            <a:ext cx="228600" cy="1524000"/>
          </a:xfrm>
          <a:prstGeom prst="upArrow">
            <a:avLst>
              <a:gd name="adj1" fmla="val 50000"/>
              <a:gd name="adj2" fmla="val 16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3326" name="AutoShape 15"/>
          <p:cNvSpPr>
            <a:spLocks noChangeArrowheads="1"/>
          </p:cNvSpPr>
          <p:nvPr/>
        </p:nvSpPr>
        <p:spPr bwMode="auto">
          <a:xfrm>
            <a:off x="4191000" y="4419600"/>
            <a:ext cx="228600" cy="1447800"/>
          </a:xfrm>
          <a:prstGeom prst="downArrow">
            <a:avLst>
              <a:gd name="adj1" fmla="val 50000"/>
              <a:gd name="adj2" fmla="val 158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5257800" y="4327525"/>
            <a:ext cx="2667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 dirty="0">
                <a:latin typeface="+mn-lt"/>
              </a:rPr>
              <a:t>Yes!  e.g.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I-go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2" grpId="0"/>
      <p:bldP spid="1484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altLang="zh-TW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cs typeface="Arial" pitchFamily="34" charset="0"/>
              </a:rPr>
              <a:t>To show </a:t>
            </a:r>
            <a:r>
              <a:rPr lang="en-US" altLang="zh-TW" sz="2800" i="1" dirty="0" smtClean="0">
                <a:cs typeface="Arial" pitchFamily="34" charset="0"/>
              </a:rPr>
              <a:t>L</a:t>
            </a:r>
            <a:r>
              <a:rPr lang="en-US" altLang="zh-TW" sz="2800" dirty="0" smtClean="0">
                <a:cs typeface="Arial" pitchFamily="34" charset="0"/>
              </a:rPr>
              <a:t> is in </a:t>
            </a:r>
            <a:r>
              <a:rPr lang="en-US" altLang="zh-TW" sz="2800" dirty="0" smtClean="0">
                <a:solidFill>
                  <a:srgbClr val="FF0000"/>
                </a:solidFill>
                <a:cs typeface="Arial" pitchFamily="34" charset="0"/>
              </a:rPr>
              <a:t>NP</a:t>
            </a:r>
            <a:r>
              <a:rPr lang="en-US" altLang="zh-TW" sz="2800" dirty="0" smtClean="0">
                <a:cs typeface="Arial" pitchFamily="34" charset="0"/>
              </a:rPr>
              <a:t>, you can either</a:t>
            </a:r>
          </a:p>
          <a:p>
            <a:pPr marL="793242" lvl="1" indent="-400050">
              <a:buAutoNum type="romanLcParenBoth"/>
            </a:pPr>
            <a:r>
              <a:rPr lang="en-US" altLang="zh-TW" sz="1800" dirty="0" smtClean="0">
                <a:cs typeface="Arial" pitchFamily="34" charset="0"/>
              </a:rPr>
              <a:t>Show that solutions for </a:t>
            </a:r>
            <a:r>
              <a:rPr lang="en-US" altLang="zh-TW" sz="1800" i="1" dirty="0" smtClean="0">
                <a:cs typeface="Arial" pitchFamily="34" charset="0"/>
              </a:rPr>
              <a:t>L</a:t>
            </a:r>
            <a:r>
              <a:rPr lang="en-US" altLang="zh-TW" sz="1800" dirty="0" smtClean="0">
                <a:cs typeface="Arial" pitchFamily="34" charset="0"/>
              </a:rPr>
              <a:t> can be verified in polynomial-time, or</a:t>
            </a:r>
          </a:p>
          <a:p>
            <a:pPr marL="793242" lvl="1" indent="-400050">
              <a:buAutoNum type="romanLcParenBoth"/>
            </a:pPr>
            <a:r>
              <a:rPr lang="en-US" altLang="zh-TW" sz="1800" dirty="0" smtClean="0">
                <a:cs typeface="Arial" pitchFamily="34" charset="0"/>
              </a:rPr>
              <a:t>Describe a nondeterministic polynomial-time TM for L</a:t>
            </a:r>
          </a:p>
          <a:p>
            <a:pPr marL="1067562" lvl="2" indent="-400050">
              <a:buNone/>
            </a:pPr>
            <a:r>
              <a:rPr lang="en-US" altLang="zh-CN" sz="1800" dirty="0" smtClean="0">
                <a:cs typeface="Arial" pitchFamily="34" charset="0"/>
              </a:rPr>
              <a:t>(Come back to this if we have enough time)</a:t>
            </a:r>
            <a:endParaRPr lang="en-US" altLang="zh-CN" sz="2000" dirty="0" smtClean="0">
              <a:cs typeface="Arial" pitchFamily="34" charset="0"/>
            </a:endParaRPr>
          </a:p>
          <a:p>
            <a:r>
              <a:rPr lang="en-US" altLang="zh-TW" sz="2800" dirty="0" smtClean="0">
                <a:cs typeface="Arial" pitchFamily="34" charset="0"/>
              </a:rPr>
              <a:t>To show </a:t>
            </a:r>
            <a:r>
              <a:rPr lang="en-US" altLang="zh-TW" sz="2800" i="1" dirty="0" smtClean="0">
                <a:cs typeface="Arial" pitchFamily="34" charset="0"/>
              </a:rPr>
              <a:t>L</a:t>
            </a:r>
            <a:r>
              <a:rPr lang="en-US" altLang="zh-TW" sz="2800" dirty="0" smtClean="0">
                <a:cs typeface="Arial" pitchFamily="34" charset="0"/>
              </a:rPr>
              <a:t> is </a:t>
            </a:r>
            <a:r>
              <a:rPr lang="en-US" altLang="zh-TW" sz="2800" dirty="0" smtClean="0">
                <a:solidFill>
                  <a:srgbClr val="FF0000"/>
                </a:solidFill>
                <a:cs typeface="Arial" pitchFamily="34" charset="0"/>
              </a:rPr>
              <a:t>NP-complete</a:t>
            </a:r>
          </a:p>
          <a:p>
            <a:pPr lvl="1"/>
            <a:r>
              <a:rPr lang="en-US" altLang="zh-TW" sz="1800" dirty="0" smtClean="0">
                <a:cs typeface="Arial" pitchFamily="34" charset="0"/>
              </a:rPr>
              <a:t>Show that </a:t>
            </a:r>
            <a:r>
              <a:rPr lang="en-US" altLang="zh-TW" sz="1800" i="1" dirty="0" smtClean="0">
                <a:cs typeface="Arial" pitchFamily="34" charset="0"/>
              </a:rPr>
              <a:t>L</a:t>
            </a:r>
            <a:r>
              <a:rPr lang="en-US" altLang="zh-TW" sz="1800" dirty="0" smtClean="0">
                <a:cs typeface="Arial" pitchFamily="34" charset="0"/>
              </a:rPr>
              <a:t> is in NP</a:t>
            </a:r>
          </a:p>
          <a:p>
            <a:pPr lvl="1"/>
            <a:r>
              <a:rPr lang="en-US" altLang="zh-TW" sz="1800" dirty="0" smtClean="0">
                <a:cs typeface="Arial" pitchFamily="34" charset="0"/>
              </a:rPr>
              <a:t>Poly-time reduce some NPC problem to L</a:t>
            </a:r>
          </a:p>
          <a:p>
            <a:pPr lvl="2"/>
            <a:r>
              <a:rPr lang="en-US" altLang="zh-TW" sz="1500" dirty="0" smtClean="0">
                <a:cs typeface="Arial" pitchFamily="34" charset="0"/>
              </a:rPr>
              <a:t>i.e., design a polynomial-time reduction from some problem we know to be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Proving a problem being NPC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Arial" pitchFamily="34" charset="0"/>
              </a:rPr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cs typeface="Arial" pitchFamily="34" charset="0"/>
              </a:rPr>
              <a:t>Review</a:t>
            </a:r>
          </a:p>
          <a:p>
            <a:pPr lvl="1"/>
            <a:r>
              <a:rPr lang="en-US" altLang="zh-CN" dirty="0" smtClean="0">
                <a:cs typeface="Arial" pitchFamily="34" charset="0"/>
              </a:rPr>
              <a:t>P, NP, NPC</a:t>
            </a:r>
          </a:p>
          <a:p>
            <a:pPr lvl="1"/>
            <a:r>
              <a:rPr lang="en-US" altLang="zh-CN" dirty="0" smtClean="0">
                <a:cs typeface="Arial" pitchFamily="34" charset="0"/>
              </a:rPr>
              <a:t>Polynomial-time Reduction</a:t>
            </a:r>
          </a:p>
          <a:p>
            <a:r>
              <a:rPr lang="en-US" altLang="zh-CN" dirty="0" smtClean="0">
                <a:cs typeface="Arial" pitchFamily="34" charset="0"/>
              </a:rPr>
              <a:t>2</a:t>
            </a:r>
            <a:r>
              <a:rPr lang="en-US" altLang="zh-TW" dirty="0" smtClean="0">
                <a:cs typeface="Arial" pitchFamily="34" charset="0"/>
              </a:rPr>
              <a:t> problem</a:t>
            </a:r>
            <a:r>
              <a:rPr lang="en-US" altLang="zh-CN" dirty="0" smtClean="0">
                <a:cs typeface="Arial" pitchFamily="34" charset="0"/>
              </a:rPr>
              <a:t>s</a:t>
            </a:r>
            <a:endParaRPr lang="en-US" altLang="zh-TW" dirty="0" smtClean="0">
              <a:cs typeface="Arial" pitchFamily="34" charset="0"/>
            </a:endParaRPr>
          </a:p>
          <a:p>
            <a:pPr lvl="1"/>
            <a:r>
              <a:rPr lang="en-US" altLang="zh-TW" dirty="0" smtClean="0">
                <a:cs typeface="Arial" pitchFamily="34" charset="0"/>
              </a:rPr>
              <a:t>Double-SAT</a:t>
            </a:r>
          </a:p>
          <a:p>
            <a:pPr lvl="1"/>
            <a:r>
              <a:rPr lang="en-US" altLang="zh-TW" dirty="0" smtClean="0">
                <a:cs typeface="Arial" pitchFamily="34" charset="0"/>
              </a:rPr>
              <a:t>Dominating set</a:t>
            </a:r>
          </a:p>
          <a:p>
            <a:pPr lvl="2"/>
            <a:r>
              <a:rPr lang="en-US" altLang="zh-TW" dirty="0" smtClean="0">
                <a:cs typeface="Arial" pitchFamily="34" charset="0"/>
              </a:rPr>
              <a:t>http://en.wikipedia.org/wiki/Dominating_set_problem</a:t>
            </a:r>
          </a:p>
          <a:p>
            <a:pPr lvl="1"/>
            <a:endParaRPr lang="en-US" altLang="zh-TW" dirty="0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Double-SAT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cs typeface="Arial" pitchFamily="34" charset="0"/>
              </a:rPr>
              <a:t>Problem:</a:t>
            </a:r>
          </a:p>
          <a:p>
            <a:pPr lvl="1"/>
            <a:r>
              <a:rPr lang="en-US" altLang="zh-TW" dirty="0" smtClean="0">
                <a:cs typeface="Arial" pitchFamily="34" charset="0"/>
              </a:rPr>
              <a:t>Double-SAT = </a:t>
            </a:r>
            <a:r>
              <a:rPr lang="en-US" altLang="zh-CN" dirty="0" smtClean="0">
                <a:cs typeface="Arial" pitchFamily="34" charset="0"/>
              </a:rPr>
              <a:t>{</a:t>
            </a: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&lt;φ&gt; </a:t>
            </a:r>
            <a:r>
              <a:rPr lang="en-US" altLang="zh-CN" dirty="0" smtClean="0">
                <a:cs typeface="Arial" pitchFamily="34" charset="0"/>
              </a:rPr>
              <a:t>|</a:t>
            </a:r>
            <a:r>
              <a:rPr lang="en-US" altLang="zh-TW" dirty="0" smtClean="0">
                <a:cs typeface="Arial" pitchFamily="34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φ </a:t>
            </a:r>
            <a:r>
              <a:rPr lang="en-US" altLang="zh-CN" dirty="0" smtClean="0">
                <a:cs typeface="Arial" pitchFamily="34" charset="0"/>
              </a:rPr>
              <a:t>is</a:t>
            </a:r>
            <a:r>
              <a:rPr lang="en-US" altLang="zh-TW" dirty="0" smtClean="0">
                <a:cs typeface="Arial" pitchFamily="34" charset="0"/>
              </a:rPr>
              <a:t> a Boolean formula with at least </a:t>
            </a:r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two</a:t>
            </a:r>
            <a:r>
              <a:rPr lang="en-US" altLang="zh-TW" dirty="0" smtClean="0">
                <a:cs typeface="Arial" pitchFamily="34" charset="0"/>
              </a:rPr>
              <a:t> satisfying assignments</a:t>
            </a:r>
            <a:r>
              <a:rPr lang="en-US" altLang="zh-CN" dirty="0" smtClean="0">
                <a:cs typeface="Arial" pitchFamily="34" charset="0"/>
              </a:rPr>
              <a:t>}</a:t>
            </a:r>
          </a:p>
          <a:p>
            <a:r>
              <a:rPr lang="en-US" altLang="zh-TW" dirty="0" smtClean="0">
                <a:cs typeface="Arial" pitchFamily="34" charset="0"/>
              </a:rPr>
              <a:t>Goal:</a:t>
            </a:r>
          </a:p>
          <a:p>
            <a:pPr lvl="1"/>
            <a:r>
              <a:rPr lang="en-US" altLang="zh-TW" dirty="0" smtClean="0">
                <a:cs typeface="Arial" pitchFamily="34" charset="0"/>
              </a:rPr>
              <a:t>Show that Double-SAT is </a:t>
            </a:r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NP-Complete</a:t>
            </a:r>
            <a:endParaRPr lang="en-US" altLang="zh-CN" dirty="0" smtClean="0">
              <a:cs typeface="Arial" pitchFamily="34" charset="0"/>
            </a:endParaRPr>
          </a:p>
          <a:p>
            <a:pPr lvl="1"/>
            <a:endParaRPr lang="en-US" altLang="zh-CN" dirty="0" smtClean="0"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Double-SAT</a:t>
            </a:r>
            <a:r>
              <a:rPr lang="en-US" altLang="zh-TW" dirty="0" smtClean="0"/>
              <a:t> (Proof Sketch)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cs typeface="Arial" pitchFamily="34" charset="0"/>
              </a:rPr>
              <a:t>Steps: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altLang="zh-TW" dirty="0" smtClean="0">
                <a:cs typeface="Arial" pitchFamily="34" charset="0"/>
              </a:rPr>
              <a:t>Show that Double-SAT </a:t>
            </a: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∈</a:t>
            </a:r>
            <a:r>
              <a:rPr lang="en-US" altLang="zh-TW" dirty="0" smtClean="0">
                <a:cs typeface="Arial" pitchFamily="34" charset="0"/>
              </a:rPr>
              <a:t> NP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Show that </a:t>
            </a:r>
            <a:r>
              <a:rPr lang="en-US" altLang="zh-TW" dirty="0" smtClean="0">
                <a:cs typeface="Arial" pitchFamily="34" charset="0"/>
              </a:rPr>
              <a:t>Double-SAT</a:t>
            </a:r>
            <a:r>
              <a:rPr lang="en-US" altLang="zh-CN" dirty="0" smtClean="0">
                <a:cs typeface="Arial" pitchFamily="34" charset="0"/>
              </a:rPr>
              <a:t> is </a:t>
            </a: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not easier than a certain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NPC</a:t>
            </a: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 problem</a:t>
            </a:r>
          </a:p>
          <a:p>
            <a:pPr lvl="2"/>
            <a:r>
              <a:rPr lang="en-US" altLang="zh-CN" dirty="0" smtClean="0">
                <a:ea typeface="宋体" pitchFamily="2" charset="-122"/>
                <a:cs typeface="Arial" pitchFamily="34" charset="0"/>
              </a:rPr>
              <a:t>For the NPC problem, we choose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SAT</a:t>
            </a:r>
          </a:p>
          <a:p>
            <a:pPr lvl="2"/>
            <a:r>
              <a:rPr lang="en-US" altLang="zh-CN" dirty="0" smtClean="0">
                <a:ea typeface="宋体" pitchFamily="2" charset="-122"/>
                <a:cs typeface="Arial" pitchFamily="34" charset="0"/>
              </a:rPr>
              <a:t>i.e., we want to poly-time reduce Double-SAT to SAT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dirty="0" smtClean="0">
                <a:ea typeface="宋体" pitchFamily="2" charset="-122"/>
                <a:cs typeface="Arial" pitchFamily="34" charset="0"/>
              </a:rPr>
              <a:t>Show the correspondence of “yes” instance between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Double-SAT</a:t>
            </a:r>
            <a:r>
              <a:rPr lang="en-US" altLang="zh-TW" dirty="0" smtClean="0"/>
              <a:t> - (1)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 smtClean="0">
                <a:cs typeface="Arial" pitchFamily="34" charset="0"/>
              </a:rPr>
              <a:t>It is trivial to see that Double-SAT </a:t>
            </a: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∈</a:t>
            </a:r>
            <a:r>
              <a:rPr lang="en-US" altLang="zh-TW" dirty="0" smtClean="0">
                <a:cs typeface="Arial" pitchFamily="34" charset="0"/>
              </a:rPr>
              <a:t> NP</a:t>
            </a:r>
            <a:endParaRPr lang="en-US" altLang="zh-CN" dirty="0" smtClean="0">
              <a:cs typeface="Arial" pitchFamily="34" charset="0"/>
            </a:endParaRPr>
          </a:p>
          <a:p>
            <a:pPr lvl="1"/>
            <a:r>
              <a:rPr lang="en-US" altLang="zh-TW" dirty="0" smtClean="0">
                <a:cs typeface="Arial" pitchFamily="34" charset="0"/>
              </a:rPr>
              <a:t>Given 2 assignments </a:t>
            </a:r>
            <a:r>
              <a:rPr lang="en-US" altLang="zh-CN" dirty="0" smtClean="0">
                <a:cs typeface="Arial" pitchFamily="34" charset="0"/>
              </a:rPr>
              <a:t>for </a:t>
            </a: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φ, </a:t>
            </a:r>
            <a:r>
              <a:rPr lang="en-US" altLang="zh-TW" dirty="0" smtClean="0">
                <a:cs typeface="Arial" pitchFamily="34" charset="0"/>
              </a:rPr>
              <a:t>and ve</a:t>
            </a:r>
            <a:r>
              <a:rPr lang="en-US" altLang="zh-CN" dirty="0" smtClean="0">
                <a:cs typeface="Arial" pitchFamily="34" charset="0"/>
              </a:rPr>
              <a:t>r</a:t>
            </a:r>
            <a:r>
              <a:rPr lang="en-US" altLang="zh-TW" dirty="0" smtClean="0">
                <a:cs typeface="Arial" pitchFamily="34" charset="0"/>
              </a:rPr>
              <a:t>ify whether</a:t>
            </a:r>
            <a:r>
              <a:rPr lang="en-US" altLang="zh-CN" dirty="0" smtClean="0">
                <a:cs typeface="Arial" pitchFamily="34" charset="0"/>
              </a:rPr>
              <a:t> </a:t>
            </a:r>
            <a:r>
              <a:rPr lang="en-US" altLang="zh-TW" dirty="0" smtClean="0">
                <a:cs typeface="Arial" pitchFamily="34" charset="0"/>
              </a:rPr>
              <a:t>both of them satisfy </a:t>
            </a: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φ</a:t>
            </a:r>
          </a:p>
          <a:p>
            <a:pPr lvl="1"/>
            <a:r>
              <a:rPr lang="en-US" altLang="zh-CN" dirty="0" smtClean="0">
                <a:ea typeface="宋体" pitchFamily="2" charset="-122"/>
                <a:cs typeface="Arial" pitchFamily="34" charset="0"/>
              </a:rPr>
              <a:t>We can just evaluate the truth value in poly-time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Double-SAT - (2) Reduction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Reduction:</a:t>
            </a:r>
          </a:p>
          <a:p>
            <a:pPr lvl="1"/>
            <a:r>
              <a:rPr lang="en-US" altLang="zh-TW" dirty="0" smtClean="0"/>
              <a:t>On input </a:t>
            </a:r>
            <a:r>
              <a:rPr lang="en-US" altLang="zh-CN" dirty="0" smtClean="0">
                <a:ea typeface="宋体" pitchFamily="2" charset="-122"/>
              </a:rPr>
              <a:t>φ</a:t>
            </a:r>
            <a:r>
              <a:rPr lang="en-US" altLang="zh-TW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TW" dirty="0" smtClean="0"/>
              <a:t>, . . . , </a:t>
            </a:r>
            <a:r>
              <a:rPr lang="en-US" altLang="zh-TW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TW" dirty="0" smtClean="0"/>
              <a:t>):</a:t>
            </a:r>
          </a:p>
          <a:p>
            <a:pPr lvl="1">
              <a:buNone/>
            </a:pPr>
            <a:r>
              <a:rPr lang="en-US" altLang="zh-TW" dirty="0" smtClean="0"/>
              <a:t>	  1. Introduce a new variable w</a:t>
            </a:r>
          </a:p>
          <a:p>
            <a:pPr lvl="1">
              <a:buNone/>
            </a:pPr>
            <a:r>
              <a:rPr lang="en-US" altLang="zh-TW" dirty="0" smtClean="0"/>
              <a:t>	  2. Output formula 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       φ’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TW" dirty="0" smtClean="0"/>
              <a:t>, . . . , </a:t>
            </a:r>
            <a:r>
              <a:rPr lang="en-US" altLang="zh-TW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,</a:t>
            </a:r>
            <a:r>
              <a:rPr lang="en-US" altLang="zh-TW" dirty="0" smtClean="0"/>
              <a:t> y) = </a:t>
            </a:r>
            <a:r>
              <a:rPr lang="en-US" altLang="zh-CN" dirty="0" smtClean="0">
                <a:ea typeface="宋体" pitchFamily="2" charset="-122"/>
              </a:rPr>
              <a:t>φ</a:t>
            </a:r>
            <a:r>
              <a:rPr lang="en-US" altLang="zh-TW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TW" dirty="0" smtClean="0"/>
              <a:t>, . . . , </a:t>
            </a:r>
            <a:r>
              <a:rPr lang="en-US" altLang="zh-TW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TW" dirty="0" smtClean="0"/>
              <a:t>) </a:t>
            </a:r>
            <a:r>
              <a:rPr lang="en-US" altLang="zh-CN" dirty="0" smtClean="0">
                <a:ea typeface="宋体" pitchFamily="2" charset="-122"/>
              </a:rPr>
              <a:t>∧</a:t>
            </a:r>
            <a:r>
              <a:rPr lang="en-US" altLang="zh-TW" dirty="0" smtClean="0">
                <a:ea typeface="宋体" pitchFamily="2" charset="-122"/>
              </a:rPr>
              <a:t> </a:t>
            </a:r>
            <a:r>
              <a:rPr lang="en-US" altLang="zh-TW" dirty="0" smtClean="0"/>
              <a:t>(</a:t>
            </a:r>
            <a:r>
              <a:rPr lang="en-US" altLang="zh-CN" dirty="0" smtClean="0"/>
              <a:t> </a:t>
            </a:r>
            <a:r>
              <a:rPr lang="en-US" altLang="zh-TW" dirty="0" smtClean="0"/>
              <a:t>w</a:t>
            </a:r>
            <a:r>
              <a:rPr lang="en-US" altLang="zh-CN" dirty="0" smtClean="0"/>
              <a:t> </a:t>
            </a:r>
            <a:r>
              <a:rPr lang="en-US" altLang="zh-CN" dirty="0" smtClean="0">
                <a:ea typeface="宋体" pitchFamily="2" charset="-122"/>
              </a:rPr>
              <a:t>∨ w </a:t>
            </a:r>
            <a:r>
              <a:rPr lang="en-US" altLang="zh-TW" dirty="0" smtClean="0"/>
              <a:t>).</a:t>
            </a:r>
            <a:endParaRPr lang="en-US" altLang="zh-CN" dirty="0" smtClean="0"/>
          </a:p>
          <a:p>
            <a:pPr lvl="1">
              <a:buFontTx/>
              <a:buNone/>
            </a:pPr>
            <a:endParaRPr lang="en-US" altLang="zh-CN" dirty="0" smtClean="0"/>
          </a:p>
          <a:p>
            <a:pPr lvl="1">
              <a:buFontTx/>
              <a:buNone/>
            </a:pPr>
            <a:endParaRPr lang="en-US" altLang="zh-TW" dirty="0" smtClean="0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7119258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TextBox 29"/>
          <p:cNvSpPr txBox="1">
            <a:spLocks noChangeArrowheads="1"/>
          </p:cNvSpPr>
          <p:nvPr/>
        </p:nvSpPr>
        <p:spPr bwMode="auto">
          <a:xfrm>
            <a:off x="1295400" y="5105400"/>
            <a:ext cx="412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3613150" y="511492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066800" y="5781675"/>
            <a:ext cx="1022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∈ </a:t>
            </a: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</a:t>
            </a: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3389313" y="5786438"/>
            <a:ext cx="106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y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∈ 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  <a:ea typeface="MS PGothic" pitchFamily="34" charset="-128"/>
              </a:rPr>
              <a:t>’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35"/>
          <p:cNvCxnSpPr>
            <a:cxnSpLocks noChangeShapeType="1"/>
          </p:cNvCxnSpPr>
          <p:nvPr/>
        </p:nvCxnSpPr>
        <p:spPr bwMode="auto">
          <a:xfrm>
            <a:off x="2049463" y="6045200"/>
            <a:ext cx="12636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1" name="Straight Arrow Connector 36"/>
          <p:cNvCxnSpPr>
            <a:cxnSpLocks noChangeShapeType="1"/>
          </p:cNvCxnSpPr>
          <p:nvPr/>
        </p:nvCxnSpPr>
        <p:spPr bwMode="auto">
          <a:xfrm>
            <a:off x="1784350" y="5410200"/>
            <a:ext cx="1752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2216150" y="5029200"/>
            <a:ext cx="811213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4478338" y="5029200"/>
            <a:ext cx="2640012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 pitchFamily="34" charset="-128"/>
              </a:rPr>
              <a:t>TM for </a:t>
            </a:r>
            <a:r>
              <a:rPr kumimoji="0" lang="en-US" altLang="zh-TW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 pitchFamily="34" charset="-128"/>
              </a:rPr>
              <a:t>L’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39"/>
          <p:cNvCxnSpPr>
            <a:cxnSpLocks noChangeShapeType="1"/>
          </p:cNvCxnSpPr>
          <p:nvPr/>
        </p:nvCxnSpPr>
        <p:spPr bwMode="auto">
          <a:xfrm>
            <a:off x="3994150" y="54102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41"/>
          <p:cNvCxnSpPr>
            <a:cxnSpLocks noChangeShapeType="1"/>
          </p:cNvCxnSpPr>
          <p:nvPr/>
        </p:nvCxnSpPr>
        <p:spPr bwMode="auto">
          <a:xfrm>
            <a:off x="7118350" y="51816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42"/>
          <p:cNvCxnSpPr>
            <a:cxnSpLocks noChangeShapeType="1"/>
          </p:cNvCxnSpPr>
          <p:nvPr/>
        </p:nvCxnSpPr>
        <p:spPr bwMode="auto">
          <a:xfrm>
            <a:off x="7118350" y="5638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7620000" y="4933950"/>
            <a:ext cx="64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MS PGothic" pitchFamily="34" charset="-128"/>
              </a:rPr>
              <a:t>acc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Box 44"/>
          <p:cNvSpPr txBox="1">
            <a:spLocks noChangeArrowheads="1"/>
          </p:cNvSpPr>
          <p:nvPr/>
        </p:nvSpPr>
        <p:spPr bwMode="auto">
          <a:xfrm>
            <a:off x="7620000" y="5391150"/>
            <a:ext cx="64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MS PGothic" pitchFamily="34" charset="-128"/>
              </a:rPr>
              <a:t>rej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Straight Arrow Connector 46"/>
          <p:cNvCxnSpPr>
            <a:cxnSpLocks noChangeShapeType="1"/>
          </p:cNvCxnSpPr>
          <p:nvPr/>
        </p:nvCxnSpPr>
        <p:spPr bwMode="auto">
          <a:xfrm>
            <a:off x="4411663" y="6045200"/>
            <a:ext cx="12636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0" name="TextBox 47"/>
          <p:cNvSpPr txBox="1">
            <a:spLocks noChangeArrowheads="1"/>
          </p:cNvSpPr>
          <p:nvPr/>
        </p:nvSpPr>
        <p:spPr bwMode="auto">
          <a:xfrm>
            <a:off x="5751513" y="5786438"/>
            <a:ext cx="2362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 pitchFamily="34" charset="-128"/>
              </a:rPr>
              <a:t>TM accepts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14400" y="5791200"/>
            <a:ext cx="3962400" cy="902732"/>
            <a:chOff x="914400" y="5791200"/>
            <a:chExt cx="3962400" cy="902732"/>
          </a:xfrm>
        </p:grpSpPr>
        <p:sp>
          <p:nvSpPr>
            <p:cNvPr id="21" name="Rectangle 20"/>
            <p:cNvSpPr/>
            <p:nvPr/>
          </p:nvSpPr>
          <p:spPr>
            <a:xfrm>
              <a:off x="1600200" y="5791200"/>
              <a:ext cx="3048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86200" y="5791200"/>
              <a:ext cx="3048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14400" y="6324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SAT</a:t>
              </a:r>
              <a:endParaRPr lang="en-US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0400" y="6324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Double-SAT</a:t>
              </a:r>
              <a:endParaRPr lang="en-US" sz="18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Double-SAT - (3) Correspondence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i="1" dirty="0" smtClean="0">
                <a:latin typeface="Garamond" pitchFamily="18" charset="0"/>
                <a:ea typeface="MS PGothic" pitchFamily="34" charset="-128"/>
              </a:rPr>
              <a:t>x</a:t>
            </a:r>
            <a:r>
              <a:rPr lang="en-US" altLang="zh-TW" sz="2800" dirty="0" smtClean="0">
                <a:latin typeface="Garamond" pitchFamily="18" charset="0"/>
                <a:ea typeface="MS PGothic" pitchFamily="34" charset="-128"/>
              </a:rPr>
              <a:t> ∈ </a:t>
            </a:r>
            <a:r>
              <a:rPr lang="en-US" altLang="zh-TW" sz="2800" i="1" dirty="0" smtClean="0">
                <a:latin typeface="Garamond" pitchFamily="18" charset="0"/>
                <a:ea typeface="MS PGothic" pitchFamily="34" charset="-128"/>
              </a:rPr>
              <a:t>L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TW" sz="2800" i="1" dirty="0" smtClean="0">
                <a:latin typeface="Garamond" pitchFamily="18" charset="0"/>
                <a:ea typeface="MS PGothic" pitchFamily="34" charset="-128"/>
              </a:rPr>
              <a:t>y</a:t>
            </a:r>
            <a:r>
              <a:rPr lang="en-US" altLang="zh-TW" sz="2800" dirty="0" smtClean="0">
                <a:latin typeface="Garamond" pitchFamily="18" charset="0"/>
                <a:ea typeface="MS PGothic" pitchFamily="34" charset="-128"/>
              </a:rPr>
              <a:t> ∈ </a:t>
            </a:r>
            <a:r>
              <a:rPr lang="en-US" altLang="zh-TW" sz="2800" i="1" dirty="0" smtClean="0">
                <a:latin typeface="Garamond" pitchFamily="18" charset="0"/>
                <a:ea typeface="MS PGothic" pitchFamily="34" charset="-128"/>
              </a:rPr>
              <a:t>L</a:t>
            </a:r>
            <a:r>
              <a:rPr lang="en-US" altLang="zh-TW" sz="2800" dirty="0" smtClean="0">
                <a:latin typeface="Gill Sans MT"/>
                <a:ea typeface="MS PGothic" pitchFamily="34" charset="-128"/>
              </a:rPr>
              <a:t>’</a:t>
            </a:r>
            <a:endParaRPr lang="en-US" altLang="zh-TW" dirty="0" smtClean="0"/>
          </a:p>
          <a:p>
            <a:r>
              <a:rPr lang="en-US" altLang="zh-TW" dirty="0" smtClean="0">
                <a:ea typeface="MS PGothic" pitchFamily="34" charset="-128"/>
                <a:sym typeface="Wingdings" pitchFamily="2" charset="2"/>
              </a:rPr>
              <a:t> :  Suppose there is an satisfying assignment, </a:t>
            </a:r>
            <a:r>
              <a:rPr lang="en-US" altLang="zh-TW" i="1" dirty="0" smtClean="0">
                <a:ea typeface="MS PGothic" pitchFamily="34" charset="-128"/>
                <a:sym typeface="Wingdings" pitchFamily="2" charset="2"/>
              </a:rPr>
              <a:t>X</a:t>
            </a:r>
            <a:r>
              <a:rPr lang="en-US" altLang="zh-TW" dirty="0" smtClean="0">
                <a:ea typeface="MS PGothic" pitchFamily="34" charset="-128"/>
                <a:sym typeface="Wingdings" pitchFamily="2" charset="2"/>
              </a:rPr>
              <a:t>, for </a:t>
            </a:r>
            <a:r>
              <a:rPr lang="en-US" altLang="zh-CN" dirty="0" smtClean="0">
                <a:ea typeface="宋体" pitchFamily="2" charset="-122"/>
              </a:rPr>
              <a:t>φ</a:t>
            </a:r>
            <a:r>
              <a:rPr lang="en-US" altLang="zh-TW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TW" dirty="0" smtClean="0"/>
              <a:t>, . . . , </a:t>
            </a:r>
            <a:r>
              <a:rPr lang="en-US" altLang="zh-TW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TW" dirty="0" smtClean="0"/>
              <a:t>), we can find two satisfying assignments for </a:t>
            </a:r>
            <a:r>
              <a:rPr lang="en-US" altLang="zh-CN" dirty="0" smtClean="0">
                <a:ea typeface="宋体" pitchFamily="2" charset="-122"/>
              </a:rPr>
              <a:t>φ’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TW" dirty="0" smtClean="0"/>
              <a:t>, . . . , </a:t>
            </a:r>
            <a:r>
              <a:rPr lang="en-US" altLang="zh-TW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,</a:t>
            </a:r>
            <a:r>
              <a:rPr lang="en-US" altLang="zh-TW" dirty="0" smtClean="0"/>
              <a:t> w):</a:t>
            </a:r>
          </a:p>
          <a:p>
            <a:pPr lvl="1"/>
            <a:r>
              <a:rPr lang="en-US" altLang="zh-CN" dirty="0" smtClean="0"/>
              <a:t>Assignment 1 = {X, w=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Assignment 2 = {X, w=</a:t>
            </a:r>
            <a:r>
              <a:rPr lang="en-US" altLang="zh-CN" b="1" dirty="0" smtClean="0"/>
              <a:t>False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ea typeface="宋体" pitchFamily="2" charset="-122"/>
              </a:rPr>
              <a:t>φ’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TW" dirty="0" smtClean="0"/>
              <a:t>, . . . , </a:t>
            </a:r>
            <a:r>
              <a:rPr lang="en-US" altLang="zh-TW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,</a:t>
            </a:r>
            <a:r>
              <a:rPr lang="en-US" altLang="zh-TW" dirty="0" smtClean="0"/>
              <a:t> w) = </a:t>
            </a:r>
            <a:r>
              <a:rPr lang="en-US" altLang="zh-CN" dirty="0" smtClean="0">
                <a:ea typeface="宋体" pitchFamily="2" charset="-122"/>
              </a:rPr>
              <a:t>φ</a:t>
            </a:r>
            <a:r>
              <a:rPr lang="en-US" altLang="zh-TW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TW" dirty="0" smtClean="0"/>
              <a:t>, . . . , </a:t>
            </a:r>
            <a:r>
              <a:rPr lang="en-US" altLang="zh-TW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TW" dirty="0" smtClean="0"/>
              <a:t>) </a:t>
            </a:r>
            <a:r>
              <a:rPr lang="en-US" altLang="zh-CN" dirty="0" smtClean="0">
                <a:ea typeface="宋体" pitchFamily="2" charset="-122"/>
              </a:rPr>
              <a:t>∧</a:t>
            </a:r>
            <a:r>
              <a:rPr lang="en-US" altLang="zh-TW" dirty="0" smtClean="0">
                <a:ea typeface="宋体" pitchFamily="2" charset="-122"/>
              </a:rPr>
              <a:t> </a:t>
            </a:r>
            <a:r>
              <a:rPr lang="en-US" altLang="zh-TW" dirty="0" smtClean="0"/>
              <a:t>(</a:t>
            </a:r>
            <a:r>
              <a:rPr lang="en-US" altLang="zh-CN" dirty="0" smtClean="0"/>
              <a:t> </a:t>
            </a:r>
            <a:r>
              <a:rPr lang="en-US" altLang="zh-TW" dirty="0" smtClean="0"/>
              <a:t>w</a:t>
            </a:r>
            <a:r>
              <a:rPr lang="en-US" altLang="zh-CN" dirty="0" smtClean="0"/>
              <a:t> </a:t>
            </a:r>
            <a:r>
              <a:rPr lang="en-US" altLang="zh-CN" dirty="0" smtClean="0">
                <a:ea typeface="宋体" pitchFamily="2" charset="-122"/>
              </a:rPr>
              <a:t>∨ w </a:t>
            </a:r>
            <a:r>
              <a:rPr lang="en-US" altLang="zh-TW" dirty="0" smtClean="0"/>
              <a:t>)</a:t>
            </a: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048000" y="4572000"/>
            <a:ext cx="2971800" cy="1472220"/>
            <a:chOff x="3048000" y="4572000"/>
            <a:chExt cx="2971800" cy="1472220"/>
          </a:xfrm>
        </p:grpSpPr>
        <p:sp>
          <p:nvSpPr>
            <p:cNvPr id="23" name="Rectangle 22"/>
            <p:cNvSpPr/>
            <p:nvPr/>
          </p:nvSpPr>
          <p:spPr>
            <a:xfrm>
              <a:off x="3429000" y="4572000"/>
              <a:ext cx="19050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0" y="5410200"/>
              <a:ext cx="2971800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For {x</a:t>
              </a:r>
              <a:r>
                <a:rPr lang="en-US" sz="1600" baseline="-25000" dirty="0" smtClean="0">
                  <a:solidFill>
                    <a:srgbClr val="FF0000"/>
                  </a:solidFill>
                  <a:latin typeface="+mn-lt"/>
                </a:rPr>
                <a:t>i</a:t>
              </a:r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}, assign X,</a:t>
              </a:r>
            </a:p>
            <a:p>
              <a:pPr algn="l"/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then this part = </a:t>
              </a:r>
              <a:r>
                <a:rPr lang="en-US" sz="1600" b="1" dirty="0" smtClean="0">
                  <a:solidFill>
                    <a:srgbClr val="FF0000"/>
                  </a:solidFill>
                  <a:latin typeface="+mn-lt"/>
                </a:rPr>
                <a:t>True</a:t>
              </a:r>
              <a:endParaRPr lang="en-US" sz="1600" b="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6444342" y="470625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4572000"/>
            <a:ext cx="2286000" cy="1472220"/>
            <a:chOff x="5638800" y="4572000"/>
            <a:chExt cx="2286000" cy="1472220"/>
          </a:xfrm>
        </p:grpSpPr>
        <p:sp>
          <p:nvSpPr>
            <p:cNvPr id="28" name="Rectangle 27"/>
            <p:cNvSpPr/>
            <p:nvPr/>
          </p:nvSpPr>
          <p:spPr>
            <a:xfrm>
              <a:off x="5638800" y="4572000"/>
              <a:ext cx="12954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38800" y="5410200"/>
              <a:ext cx="2286000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No matter what w is,</a:t>
              </a:r>
            </a:p>
            <a:p>
              <a:pPr algn="l"/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this part = </a:t>
              </a:r>
              <a:r>
                <a:rPr lang="en-US" sz="1600" b="1" dirty="0" smtClean="0">
                  <a:solidFill>
                    <a:srgbClr val="FF0000"/>
                  </a:solidFill>
                  <a:latin typeface="+mn-lt"/>
                </a:rPr>
                <a:t>True</a:t>
              </a:r>
              <a:endParaRPr lang="en-US" sz="1600" b="1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Double-SAT - (3) Correspondence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i="1" dirty="0" smtClean="0">
                <a:latin typeface="Garamond" pitchFamily="18" charset="0"/>
                <a:ea typeface="MS PGothic" pitchFamily="34" charset="-128"/>
              </a:rPr>
              <a:t>x</a:t>
            </a:r>
            <a:r>
              <a:rPr lang="en-US" altLang="zh-TW" sz="2800" dirty="0" smtClean="0">
                <a:latin typeface="Garamond" pitchFamily="18" charset="0"/>
                <a:ea typeface="MS PGothic" pitchFamily="34" charset="-128"/>
              </a:rPr>
              <a:t> ∈ </a:t>
            </a:r>
            <a:r>
              <a:rPr lang="en-US" altLang="zh-TW" sz="2800" i="1" dirty="0" smtClean="0">
                <a:latin typeface="Garamond" pitchFamily="18" charset="0"/>
                <a:ea typeface="MS PGothic" pitchFamily="34" charset="-128"/>
              </a:rPr>
              <a:t>L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TW" sz="2800" i="1" dirty="0" smtClean="0">
                <a:latin typeface="Garamond" pitchFamily="18" charset="0"/>
                <a:ea typeface="MS PGothic" pitchFamily="34" charset="-128"/>
              </a:rPr>
              <a:t>y</a:t>
            </a:r>
            <a:r>
              <a:rPr lang="en-US" altLang="zh-TW" sz="2800" dirty="0" smtClean="0">
                <a:latin typeface="Garamond" pitchFamily="18" charset="0"/>
                <a:ea typeface="MS PGothic" pitchFamily="34" charset="-128"/>
              </a:rPr>
              <a:t> ∈ </a:t>
            </a:r>
            <a:r>
              <a:rPr lang="en-US" altLang="zh-TW" sz="2800" i="1" dirty="0" smtClean="0">
                <a:latin typeface="Garamond" pitchFamily="18" charset="0"/>
                <a:ea typeface="MS PGothic" pitchFamily="34" charset="-128"/>
              </a:rPr>
              <a:t>L</a:t>
            </a:r>
            <a:r>
              <a:rPr lang="en-US" altLang="zh-TW" sz="2800" dirty="0" smtClean="0">
                <a:latin typeface="Gill Sans MT"/>
                <a:ea typeface="MS PGothic" pitchFamily="34" charset="-128"/>
              </a:rPr>
              <a:t>’</a:t>
            </a:r>
            <a:endParaRPr lang="en-US" altLang="zh-TW" dirty="0" smtClean="0"/>
          </a:p>
          <a:p>
            <a:r>
              <a:rPr lang="en-US" altLang="zh-CN" dirty="0" smtClean="0">
                <a:sym typeface="Wingdings" pitchFamily="2" charset="2"/>
              </a:rPr>
              <a:t>: We use 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contrapositive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i.e., to show </a:t>
            </a:r>
            <a:r>
              <a:rPr lang="en-US" altLang="zh-CN" i="1" dirty="0" smtClean="0">
                <a:sym typeface="Wingdings" pitchFamily="2" charset="2"/>
              </a:rPr>
              <a:t>x</a:t>
            </a:r>
            <a:r>
              <a:rPr lang="en-US" altLang="zh-CN" dirty="0" smtClean="0">
                <a:sym typeface="Wingdings" pitchFamily="2" charset="2"/>
              </a:rPr>
              <a:t> ∉ </a:t>
            </a:r>
            <a:r>
              <a:rPr lang="en-US" altLang="zh-CN" i="1" dirty="0" smtClean="0">
                <a:sym typeface="Wingdings" pitchFamily="2" charset="2"/>
              </a:rPr>
              <a:t>L</a:t>
            </a:r>
            <a:r>
              <a:rPr lang="en-US" altLang="zh-CN" dirty="0" smtClean="0">
                <a:sym typeface="Wingdings" pitchFamily="2" charset="2"/>
              </a:rPr>
              <a:t> ⇒ </a:t>
            </a:r>
            <a:r>
              <a:rPr lang="en-US" altLang="zh-CN" i="1" dirty="0" smtClean="0">
                <a:sym typeface="Wingdings" pitchFamily="2" charset="2"/>
              </a:rPr>
              <a:t>y</a:t>
            </a:r>
            <a:r>
              <a:rPr lang="en-US" altLang="zh-CN" dirty="0" smtClean="0">
                <a:sym typeface="Wingdings" pitchFamily="2" charset="2"/>
              </a:rPr>
              <a:t> ∉ </a:t>
            </a:r>
            <a:r>
              <a:rPr lang="en-US" altLang="zh-CN" i="1" dirty="0" smtClean="0">
                <a:sym typeface="Wingdings" pitchFamily="2" charset="2"/>
              </a:rPr>
              <a:t>L’</a:t>
            </a:r>
          </a:p>
          <a:p>
            <a:pPr lvl="1"/>
            <a:r>
              <a:rPr lang="en-US" altLang="zh-CN" dirty="0" smtClean="0"/>
              <a:t>Indeed, if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∉ </a:t>
            </a:r>
            <a:r>
              <a:rPr lang="en-US" altLang="zh-CN" i="1" dirty="0" smtClean="0">
                <a:sym typeface="Wingdings" pitchFamily="2" charset="2"/>
              </a:rPr>
              <a:t>L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smtClean="0">
                <a:ea typeface="宋体" pitchFamily="2" charset="-122"/>
              </a:rPr>
              <a:t>φ</a:t>
            </a:r>
            <a:r>
              <a:rPr lang="en-US" altLang="zh-TW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TW" dirty="0" smtClean="0"/>
              <a:t>, . . . , </a:t>
            </a:r>
            <a:r>
              <a:rPr lang="en-US" altLang="zh-TW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TW" dirty="0" smtClean="0"/>
              <a:t>)=</a:t>
            </a:r>
            <a:r>
              <a:rPr lang="en-US" altLang="zh-TW" b="1" dirty="0" smtClean="0"/>
              <a:t>False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Then, no matter what the value of </a:t>
            </a:r>
            <a:r>
              <a:rPr lang="en-US" altLang="zh-CN" i="1" dirty="0" smtClean="0">
                <a:sym typeface="Wingdings" pitchFamily="2" charset="2"/>
              </a:rPr>
              <a:t>y</a:t>
            </a:r>
            <a:r>
              <a:rPr lang="en-US" altLang="zh-CN" dirty="0" smtClean="0">
                <a:sym typeface="Wingdings" pitchFamily="2" charset="2"/>
              </a:rPr>
              <a:t> is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φ’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TW" dirty="0" smtClean="0"/>
              <a:t>, . . . , </a:t>
            </a:r>
            <a:r>
              <a:rPr lang="en-US" altLang="zh-TW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,</a:t>
            </a:r>
            <a:r>
              <a:rPr lang="en-US" altLang="zh-TW" dirty="0" smtClean="0"/>
              <a:t> y)</a:t>
            </a:r>
            <a:r>
              <a:rPr lang="en-US" altLang="zh-CN" dirty="0" smtClean="0">
                <a:sym typeface="Wingdings" pitchFamily="2" charset="2"/>
              </a:rPr>
              <a:t>=</a:t>
            </a:r>
            <a:r>
              <a:rPr lang="en-US" altLang="zh-CN" b="1" dirty="0" smtClean="0">
                <a:sym typeface="Wingdings" pitchFamily="2" charset="2"/>
              </a:rPr>
              <a:t>False</a:t>
            </a:r>
            <a:endParaRPr lang="en-US" altLang="zh-CN" b="1" dirty="0" smtClean="0"/>
          </a:p>
          <a:p>
            <a:pPr lvl="1">
              <a:buFontTx/>
              <a:buNone/>
            </a:pPr>
            <a:endParaRPr lang="en-US" altLang="zh-TW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Dominating 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Problem:</a:t>
            </a:r>
          </a:p>
          <a:p>
            <a:pPr lvl="1"/>
            <a:r>
              <a:rPr lang="en-US" altLang="zh-TW" dirty="0" smtClean="0"/>
              <a:t>Dominating-set = {&lt;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K&gt; |</a:t>
            </a:r>
            <a:r>
              <a:rPr lang="en-US" altLang="zh-TW" dirty="0" smtClean="0"/>
              <a:t> A </a:t>
            </a:r>
            <a:r>
              <a:rPr lang="en-US" altLang="zh-TW" dirty="0" smtClean="0">
                <a:solidFill>
                  <a:srgbClr val="FF0000"/>
                </a:solidFill>
              </a:rPr>
              <a:t>dominating set </a:t>
            </a:r>
            <a:r>
              <a:rPr lang="en-US" altLang="zh-TW" dirty="0" smtClean="0"/>
              <a:t>of size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for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exists}</a:t>
            </a:r>
          </a:p>
          <a:p>
            <a:r>
              <a:rPr lang="en-US" altLang="zh-TW" dirty="0" smtClean="0">
                <a:cs typeface="Arial" pitchFamily="34" charset="0"/>
              </a:rPr>
              <a:t>Goal:</a:t>
            </a:r>
          </a:p>
          <a:p>
            <a:pPr lvl="1"/>
            <a:r>
              <a:rPr lang="en-US" altLang="zh-TW" dirty="0" smtClean="0">
                <a:cs typeface="Arial" pitchFamily="34" charset="0"/>
              </a:rPr>
              <a:t>Show that </a:t>
            </a:r>
            <a:r>
              <a:rPr lang="en-US" altLang="zh-TW" dirty="0" smtClean="0"/>
              <a:t>Dominating-set</a:t>
            </a:r>
            <a:r>
              <a:rPr lang="en-US" altLang="zh-TW" dirty="0" smtClean="0">
                <a:cs typeface="Arial" pitchFamily="34" charset="0"/>
              </a:rPr>
              <a:t> is </a:t>
            </a:r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NP-Complete</a:t>
            </a:r>
            <a:endParaRPr lang="en-US" altLang="zh-CN" dirty="0" smtClean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Dominating Set (Definition)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Problem:</a:t>
            </a:r>
          </a:p>
          <a:p>
            <a:pPr lvl="1"/>
            <a:r>
              <a:rPr lang="en-US" altLang="zh-TW" dirty="0" smtClean="0"/>
              <a:t>Dominating-set = {&lt;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K&gt; |</a:t>
            </a:r>
            <a:r>
              <a:rPr lang="en-US" altLang="zh-TW" dirty="0" smtClean="0"/>
              <a:t> A </a:t>
            </a:r>
            <a:r>
              <a:rPr lang="en-US" altLang="zh-TW" dirty="0" smtClean="0">
                <a:solidFill>
                  <a:srgbClr val="FF0000"/>
                </a:solidFill>
              </a:rPr>
              <a:t>dominating set </a:t>
            </a:r>
            <a:r>
              <a:rPr lang="en-US" altLang="zh-TW" dirty="0" smtClean="0"/>
              <a:t>of size (at most)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for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exists}</a:t>
            </a:r>
          </a:p>
          <a:p>
            <a:r>
              <a:rPr lang="en-US" altLang="zh-TW" dirty="0" smtClean="0"/>
              <a:t>Let </a:t>
            </a:r>
            <a:r>
              <a:rPr lang="en-US" altLang="zh-TW" i="1" dirty="0" smtClean="0">
                <a:solidFill>
                  <a:srgbClr val="FF0000"/>
                </a:solidFill>
              </a:rPr>
              <a:t>G</a:t>
            </a:r>
            <a:r>
              <a:rPr lang="en-US" altLang="zh-TW" dirty="0" smtClean="0">
                <a:solidFill>
                  <a:srgbClr val="FF0000"/>
                </a:solidFill>
              </a:rPr>
              <a:t>=(</a:t>
            </a:r>
            <a:r>
              <a:rPr lang="en-US" altLang="zh-TW" i="1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i="1" dirty="0" smtClean="0">
                <a:solidFill>
                  <a:srgbClr val="FF0000"/>
                </a:solidFill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 be an undirected graph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dominating set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 is a set of vertices that covers all </a:t>
            </a:r>
            <a:r>
              <a:rPr lang="en-US" altLang="zh-TW" dirty="0" smtClean="0">
                <a:solidFill>
                  <a:srgbClr val="FF0000"/>
                </a:solidFill>
              </a:rPr>
              <a:t>vertices</a:t>
            </a:r>
          </a:p>
          <a:p>
            <a:pPr lvl="1"/>
            <a:r>
              <a:rPr lang="en-US" altLang="zh-TW" dirty="0" smtClean="0"/>
              <a:t>i.e., every vertex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is either in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 or is adjacent to at least one vertex from </a:t>
            </a:r>
            <a:r>
              <a:rPr lang="en-US" altLang="zh-TW" i="1" dirty="0" smtClean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Dominating Set (Example)</a:t>
            </a:r>
            <a:endParaRPr lang="zh-TW" altLang="en-US" dirty="0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Size-2 example : {Yellow vertices}</a:t>
            </a:r>
            <a:endParaRPr lang="zh-TW" altLang="en-US" dirty="0" smtClean="0"/>
          </a:p>
        </p:txBody>
      </p:sp>
      <p:sp>
        <p:nvSpPr>
          <p:cNvPr id="8" name="橢圓 7"/>
          <p:cNvSpPr/>
          <p:nvPr/>
        </p:nvSpPr>
        <p:spPr>
          <a:xfrm>
            <a:off x="3571875" y="2786063"/>
            <a:ext cx="357188" cy="3571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286375" y="2786063"/>
            <a:ext cx="357188" cy="3571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571875" y="464343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286375" y="4643438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715125" y="3643313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000250" y="2786063"/>
            <a:ext cx="357188" cy="35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>
            <a:stCxn id="14" idx="6"/>
            <a:endCxn id="8" idx="2"/>
          </p:cNvCxnSpPr>
          <p:nvPr/>
        </p:nvCxnSpPr>
        <p:spPr>
          <a:xfrm>
            <a:off x="2357438" y="2963863"/>
            <a:ext cx="1214437" cy="1587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11" idx="0"/>
          </p:cNvCxnSpPr>
          <p:nvPr/>
        </p:nvCxnSpPr>
        <p:spPr>
          <a:xfrm rot="5400000">
            <a:off x="2999581" y="3893344"/>
            <a:ext cx="1501775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6"/>
            <a:endCxn id="10" idx="2"/>
          </p:cNvCxnSpPr>
          <p:nvPr/>
        </p:nvCxnSpPr>
        <p:spPr>
          <a:xfrm>
            <a:off x="3929063" y="2963863"/>
            <a:ext cx="1357312" cy="1587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0" idx="4"/>
            <a:endCxn id="12" idx="0"/>
          </p:cNvCxnSpPr>
          <p:nvPr/>
        </p:nvCxnSpPr>
        <p:spPr>
          <a:xfrm rot="5400000">
            <a:off x="4714081" y="3893344"/>
            <a:ext cx="1501775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1" idx="6"/>
            <a:endCxn id="12" idx="2"/>
          </p:cNvCxnSpPr>
          <p:nvPr/>
        </p:nvCxnSpPr>
        <p:spPr>
          <a:xfrm>
            <a:off x="3929063" y="4822825"/>
            <a:ext cx="1357312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6"/>
            <a:endCxn id="13" idx="1"/>
          </p:cNvCxnSpPr>
          <p:nvPr/>
        </p:nvCxnSpPr>
        <p:spPr>
          <a:xfrm>
            <a:off x="5643563" y="2963863"/>
            <a:ext cx="1123950" cy="7318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2" idx="6"/>
            <a:endCxn id="13" idx="3"/>
          </p:cNvCxnSpPr>
          <p:nvPr/>
        </p:nvCxnSpPr>
        <p:spPr>
          <a:xfrm flipV="1">
            <a:off x="5643563" y="3948113"/>
            <a:ext cx="1123950" cy="8747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文字方塊 32"/>
          <p:cNvSpPr txBox="1">
            <a:spLocks noChangeArrowheads="1"/>
          </p:cNvSpPr>
          <p:nvPr/>
        </p:nvSpPr>
        <p:spPr bwMode="auto">
          <a:xfrm>
            <a:off x="5105400" y="236220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00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zh-TW" alt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Dominating Set (Proof Sketch)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Steps: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altLang="zh-TW" dirty="0" smtClean="0"/>
              <a:t>Show that Dominating-set </a:t>
            </a:r>
            <a:r>
              <a:rPr lang="en-US" altLang="zh-CN" dirty="0" smtClean="0">
                <a:ea typeface="宋体" pitchFamily="2" charset="-122"/>
              </a:rPr>
              <a:t>∈</a:t>
            </a:r>
            <a:r>
              <a:rPr lang="en-US" altLang="zh-TW" dirty="0" smtClean="0"/>
              <a:t> NP</a:t>
            </a:r>
            <a:r>
              <a:rPr lang="en-US" altLang="zh-CN" dirty="0" smtClean="0"/>
              <a:t>. 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altLang="zh-CN" dirty="0" smtClean="0">
                <a:ea typeface="宋体" pitchFamily="2" charset="-122"/>
              </a:rPr>
              <a:t>Show that </a:t>
            </a:r>
            <a:r>
              <a:rPr lang="en-US" altLang="zh-TW" dirty="0" smtClean="0"/>
              <a:t>Dominating-set</a:t>
            </a:r>
            <a:r>
              <a:rPr lang="en-US" altLang="zh-CN" dirty="0" smtClean="0"/>
              <a:t> is </a:t>
            </a:r>
            <a:r>
              <a:rPr lang="en-US" altLang="zh-CN" dirty="0" smtClean="0">
                <a:ea typeface="宋体" pitchFamily="2" charset="-122"/>
              </a:rPr>
              <a:t>not easier than a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NPC</a:t>
            </a:r>
            <a:r>
              <a:rPr lang="en-US" altLang="zh-CN" dirty="0" smtClean="0">
                <a:ea typeface="宋体" pitchFamily="2" charset="-122"/>
              </a:rPr>
              <a:t> problem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We choose this NPC problem to be Vertex cover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Reduction from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Vertex-cover</a:t>
            </a:r>
            <a:r>
              <a:rPr lang="en-US" altLang="zh-CN" dirty="0" smtClean="0">
                <a:ea typeface="宋体" pitchFamily="2" charset="-122"/>
              </a:rPr>
              <a:t> to </a:t>
            </a:r>
            <a:r>
              <a:rPr lang="en-US" altLang="zh-TW" dirty="0" smtClean="0"/>
              <a:t>Dominating-set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altLang="zh-TW" dirty="0" smtClean="0"/>
              <a:t>Show the correspondence of “yes” instances between the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P, NP, NPC</a:t>
            </a:r>
          </a:p>
          <a:p>
            <a:r>
              <a:rPr lang="en-US" dirty="0" smtClean="0"/>
              <a:t>Polynomial-time Reduction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Dominating Set - (1)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 smtClean="0">
                <a:cs typeface="Arial" pitchFamily="34" charset="0"/>
              </a:rPr>
              <a:t>It is trivial to see that </a:t>
            </a:r>
            <a:r>
              <a:rPr lang="en-US" altLang="zh-TW" dirty="0" smtClean="0"/>
              <a:t>Dominating-set</a:t>
            </a:r>
            <a:r>
              <a:rPr lang="en-US" altLang="zh-TW" dirty="0" smtClean="0">
                <a:cs typeface="Arial" pitchFamily="34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Arial" pitchFamily="34" charset="0"/>
              </a:rPr>
              <a:t>∈</a:t>
            </a:r>
            <a:r>
              <a:rPr lang="en-US" altLang="zh-TW" dirty="0" smtClean="0">
                <a:cs typeface="Arial" pitchFamily="34" charset="0"/>
              </a:rPr>
              <a:t> NP</a:t>
            </a:r>
            <a:endParaRPr lang="en-US" altLang="zh-CN" dirty="0" smtClean="0">
              <a:cs typeface="Arial" pitchFamily="34" charset="0"/>
            </a:endParaRPr>
          </a:p>
          <a:p>
            <a:pPr lvl="1"/>
            <a:r>
              <a:rPr lang="en-US" altLang="zh-CN" dirty="0" smtClean="0"/>
              <a:t>Given a vertex set D of size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we check whether (V-D) are adjacent to D</a:t>
            </a:r>
          </a:p>
          <a:p>
            <a:pPr lvl="1"/>
            <a:r>
              <a:rPr lang="en-US" altLang="zh-CN" dirty="0" smtClean="0"/>
              <a:t>i.e., for each vertex, v, in (V-D), whether v is adjacent to some vertex u in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Dominating Set - (2) Reduction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Reduction - Graph transformation</a:t>
            </a:r>
          </a:p>
          <a:p>
            <a:pPr lvl="1"/>
            <a:r>
              <a:rPr lang="en-US" altLang="zh-TW" sz="2000" dirty="0" smtClean="0"/>
              <a:t>Construct a </a:t>
            </a:r>
            <a:r>
              <a:rPr lang="en-US" altLang="zh-TW" sz="2000" dirty="0" smtClean="0">
                <a:solidFill>
                  <a:srgbClr val="FF0000"/>
                </a:solidFill>
              </a:rPr>
              <a:t>new graph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G'</a:t>
            </a:r>
            <a:r>
              <a:rPr lang="en-US" altLang="zh-TW" sz="2000" dirty="0" smtClean="0"/>
              <a:t> by adding new vertices and edges to the graph </a:t>
            </a:r>
            <a:r>
              <a:rPr lang="en-US" altLang="zh-TW" sz="2000" i="1" dirty="0" smtClean="0"/>
              <a:t>G</a:t>
            </a:r>
            <a:r>
              <a:rPr lang="en-US" altLang="zh-TW" sz="2000" dirty="0" smtClean="0"/>
              <a:t>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2514600" y="5105400"/>
            <a:ext cx="412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4832350" y="5114925"/>
            <a:ext cx="47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G’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1600200" y="5781675"/>
            <a:ext cx="1675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i="1" dirty="0" smtClean="0">
                <a:latin typeface="Garamond" pitchFamily="18" charset="0"/>
                <a:ea typeface="MS PGothic" pitchFamily="34" charset="-128"/>
              </a:rPr>
              <a:t>&lt;</a:t>
            </a:r>
            <a:r>
              <a:rPr kumimoji="0" lang="en-US" altLang="zh-TW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G,k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&gt;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∈ 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540250" y="5786438"/>
            <a:ext cx="1794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&lt;G’, k&gt;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∈ 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  <a:ea typeface="MS PGothic" pitchFamily="34" charset="-128"/>
              </a:rPr>
              <a:t>’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Arrow Connector 35"/>
          <p:cNvCxnSpPr>
            <a:cxnSpLocks noChangeShapeType="1"/>
          </p:cNvCxnSpPr>
          <p:nvPr/>
        </p:nvCxnSpPr>
        <p:spPr bwMode="auto">
          <a:xfrm>
            <a:off x="3200400" y="6045200"/>
            <a:ext cx="12636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0" name="Straight Arrow Connector 36"/>
          <p:cNvCxnSpPr>
            <a:cxnSpLocks noChangeShapeType="1"/>
          </p:cNvCxnSpPr>
          <p:nvPr/>
        </p:nvCxnSpPr>
        <p:spPr bwMode="auto">
          <a:xfrm>
            <a:off x="3003550" y="5410200"/>
            <a:ext cx="1752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435350" y="5029200"/>
            <a:ext cx="811213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1981200" y="5791200"/>
            <a:ext cx="5375565" cy="914400"/>
            <a:chOff x="1447800" y="5791200"/>
            <a:chExt cx="5375565" cy="914400"/>
          </a:xfrm>
        </p:grpSpPr>
        <p:sp>
          <p:nvSpPr>
            <p:cNvPr id="14" name="Rectangle 13"/>
            <p:cNvSpPr/>
            <p:nvPr/>
          </p:nvSpPr>
          <p:spPr>
            <a:xfrm>
              <a:off x="2286000" y="5791200"/>
              <a:ext cx="3048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5791200"/>
              <a:ext cx="3048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63362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Vertex-cover</a:t>
              </a:r>
              <a:endParaRPr lang="en-US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8765" y="63246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Dominating-set</a:t>
              </a:r>
              <a:endParaRPr lang="en-US" sz="18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Dominating Set - (2) Reduction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Reduction - Graph transformation (</a:t>
            </a:r>
            <a:r>
              <a:rPr lang="en-US" altLang="zh-CN" dirty="0" err="1" smtClean="0"/>
              <a:t>Con’t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TW" sz="2000" dirty="0" smtClean="0"/>
              <a:t>For each edge (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w</a:t>
            </a:r>
            <a:r>
              <a:rPr lang="en-US" altLang="zh-TW" sz="2000" dirty="0" smtClean="0"/>
              <a:t>) of </a:t>
            </a:r>
            <a:r>
              <a:rPr lang="en-US" altLang="zh-TW" sz="2000" i="1" dirty="0" smtClean="0"/>
              <a:t>G</a:t>
            </a:r>
            <a:r>
              <a:rPr lang="en-US" altLang="zh-TW" sz="2000" dirty="0" smtClean="0"/>
              <a:t>, add a vertex </a:t>
            </a:r>
            <a:r>
              <a:rPr lang="en-US" altLang="zh-TW" sz="2000" i="1" dirty="0" err="1" smtClean="0"/>
              <a:t>vw</a:t>
            </a:r>
            <a:r>
              <a:rPr lang="en-US" altLang="zh-TW" sz="2000" dirty="0" smtClean="0"/>
              <a:t> and the edges (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vw</a:t>
            </a:r>
            <a:r>
              <a:rPr lang="en-US" altLang="zh-TW" sz="2000" dirty="0" smtClean="0"/>
              <a:t>) and (</a:t>
            </a:r>
            <a:r>
              <a:rPr lang="en-US" altLang="zh-TW" sz="2000" i="1" dirty="0" smtClean="0"/>
              <a:t>w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vw</a:t>
            </a:r>
            <a:r>
              <a:rPr lang="en-US" altLang="zh-TW" sz="2000" dirty="0" smtClean="0"/>
              <a:t>) to </a:t>
            </a:r>
            <a:r>
              <a:rPr lang="en-US" altLang="zh-TW" sz="2000" i="1" dirty="0" smtClean="0"/>
              <a:t>G'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Furthermore, remove all vertices with no incident edges; such vertices would always have to go in a dominating set but are not needed in a vertex cover of </a:t>
            </a:r>
            <a:r>
              <a:rPr lang="en-US" altLang="zh-TW" sz="2000" i="1" dirty="0" smtClean="0"/>
              <a:t>G</a:t>
            </a:r>
          </a:p>
          <a:p>
            <a:pPr lvl="2"/>
            <a:r>
              <a:rPr lang="en-US" altLang="zh-CN" sz="1700" dirty="0" smtClean="0"/>
              <a:t>We skip the discussion of this subtle part in the followings</a:t>
            </a:r>
            <a:endParaRPr lang="zh-CN" alt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2514600" y="5105400"/>
            <a:ext cx="412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4832350" y="5114925"/>
            <a:ext cx="47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G’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1600200" y="5781675"/>
            <a:ext cx="1675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i="1" dirty="0" smtClean="0">
                <a:latin typeface="Garamond" pitchFamily="18" charset="0"/>
                <a:ea typeface="MS PGothic" pitchFamily="34" charset="-128"/>
              </a:rPr>
              <a:t>&lt;</a:t>
            </a:r>
            <a:r>
              <a:rPr kumimoji="0" lang="en-US" altLang="zh-TW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G,k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&gt;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∈ 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540250" y="5786438"/>
            <a:ext cx="1794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&lt;G’, k&gt;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∈ 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  <a:ea typeface="MS PGothic" pitchFamily="34" charset="-128"/>
              </a:rPr>
              <a:t>’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Arrow Connector 35"/>
          <p:cNvCxnSpPr>
            <a:cxnSpLocks noChangeShapeType="1"/>
          </p:cNvCxnSpPr>
          <p:nvPr/>
        </p:nvCxnSpPr>
        <p:spPr bwMode="auto">
          <a:xfrm>
            <a:off x="3200400" y="6045200"/>
            <a:ext cx="12636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0" name="Straight Arrow Connector 36"/>
          <p:cNvCxnSpPr>
            <a:cxnSpLocks noChangeShapeType="1"/>
          </p:cNvCxnSpPr>
          <p:nvPr/>
        </p:nvCxnSpPr>
        <p:spPr bwMode="auto">
          <a:xfrm>
            <a:off x="3003550" y="5410200"/>
            <a:ext cx="1752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435350" y="5029200"/>
            <a:ext cx="811213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81200" y="5791200"/>
            <a:ext cx="5867400" cy="914400"/>
            <a:chOff x="1447800" y="5791200"/>
            <a:chExt cx="5867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2286000" y="5791200"/>
              <a:ext cx="3048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5791200"/>
              <a:ext cx="3048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63362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Vertex-cover</a:t>
              </a:r>
              <a:endParaRPr lang="en-US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00" y="63246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Dominating-set</a:t>
              </a:r>
              <a:endParaRPr lang="en-US" sz="18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[Recap] Vertex cover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vertex cover</a:t>
            </a:r>
            <a:r>
              <a:rPr lang="en-US" altLang="zh-CN" dirty="0" smtClean="0"/>
              <a:t>, C, is a set of vertices that covers all </a:t>
            </a:r>
            <a:r>
              <a:rPr lang="en-US" altLang="zh-CN" dirty="0" smtClean="0">
                <a:solidFill>
                  <a:srgbClr val="FF0000"/>
                </a:solidFill>
              </a:rPr>
              <a:t>edges</a:t>
            </a:r>
          </a:p>
          <a:p>
            <a:pPr lvl="1"/>
            <a:r>
              <a:rPr lang="en-US" altLang="zh-CN" dirty="0" smtClean="0"/>
              <a:t>i.e., each edge is at least adjacent to some node in C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3074" name="TextBox 25"/>
          <p:cNvSpPr txBox="1">
            <a:spLocks noChangeArrowheads="1"/>
          </p:cNvSpPr>
          <p:nvPr/>
        </p:nvSpPr>
        <p:spPr bwMode="auto">
          <a:xfrm>
            <a:off x="2971800" y="4451350"/>
            <a:ext cx="2484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 pitchFamily="34" charset="-128"/>
              </a:rPr>
              <a:t>{2, 4}, {3, 4}, {1, 2, 3}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 pitchFamily="34" charset="-128"/>
              </a:rPr>
              <a:t>are vertex covers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3075" name="Group 32"/>
          <p:cNvGrpSpPr>
            <a:grpSpLocks/>
          </p:cNvGrpSpPr>
          <p:nvPr/>
        </p:nvGrpSpPr>
        <p:grpSpPr bwMode="auto">
          <a:xfrm>
            <a:off x="1143000" y="3657600"/>
            <a:ext cx="1447800" cy="1354137"/>
            <a:chOff x="6858000" y="1617662"/>
            <a:chExt cx="1447800" cy="1354138"/>
          </a:xfrm>
        </p:grpSpPr>
        <p:cxnSp>
          <p:nvCxnSpPr>
            <p:cNvPr id="3076" name="Straight Connector 6"/>
            <p:cNvCxnSpPr>
              <a:cxnSpLocks noChangeShapeType="1"/>
            </p:cNvCxnSpPr>
            <p:nvPr/>
          </p:nvCxnSpPr>
          <p:spPr bwMode="auto">
            <a:xfrm rot="10800000">
              <a:off x="7010401" y="1841356"/>
              <a:ext cx="1139825" cy="984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7" name="Straight Connector 10"/>
            <p:cNvCxnSpPr>
              <a:cxnSpLocks noChangeShapeType="1"/>
            </p:cNvCxnSpPr>
            <p:nvPr/>
          </p:nvCxnSpPr>
          <p:spPr bwMode="auto">
            <a:xfrm rot="5400000">
              <a:off x="7667627" y="2320926"/>
              <a:ext cx="97154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8" name="Straight Connector 5"/>
            <p:cNvCxnSpPr>
              <a:cxnSpLocks noChangeShapeType="1"/>
            </p:cNvCxnSpPr>
            <p:nvPr/>
          </p:nvCxnSpPr>
          <p:spPr bwMode="auto">
            <a:xfrm rot="10800000">
              <a:off x="7010400" y="2805113"/>
              <a:ext cx="120808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9" name="Straight Connector 6"/>
            <p:cNvCxnSpPr>
              <a:cxnSpLocks noChangeShapeType="1"/>
            </p:cNvCxnSpPr>
            <p:nvPr/>
          </p:nvCxnSpPr>
          <p:spPr bwMode="auto">
            <a:xfrm flipV="1">
              <a:off x="7010400" y="1881043"/>
              <a:ext cx="1069975" cy="9240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80" name="Oval 12"/>
            <p:cNvSpPr>
              <a:spLocks noChangeArrowheads="1"/>
            </p:cNvSpPr>
            <p:nvPr/>
          </p:nvSpPr>
          <p:spPr bwMode="auto">
            <a:xfrm>
              <a:off x="6858000" y="1665288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1" name="Oval 13"/>
            <p:cNvSpPr>
              <a:spLocks noChangeArrowheads="1"/>
            </p:cNvSpPr>
            <p:nvPr/>
          </p:nvSpPr>
          <p:spPr bwMode="auto">
            <a:xfrm>
              <a:off x="7997825" y="1673225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2" name="Oval 14"/>
            <p:cNvSpPr>
              <a:spLocks noChangeArrowheads="1"/>
            </p:cNvSpPr>
            <p:nvPr/>
          </p:nvSpPr>
          <p:spPr bwMode="auto">
            <a:xfrm>
              <a:off x="7997825" y="2652713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3" name="Oval 15"/>
            <p:cNvSpPr>
              <a:spLocks noChangeArrowheads="1"/>
            </p:cNvSpPr>
            <p:nvPr/>
          </p:nvSpPr>
          <p:spPr bwMode="auto">
            <a:xfrm>
              <a:off x="6858000" y="2652713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4" name="TextBox 11"/>
            <p:cNvSpPr txBox="1">
              <a:spLocks noChangeArrowheads="1"/>
            </p:cNvSpPr>
            <p:nvPr/>
          </p:nvSpPr>
          <p:spPr bwMode="auto">
            <a:xfrm>
              <a:off x="6865938" y="1617663"/>
              <a:ext cx="3000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5" name="TextBox 12"/>
            <p:cNvSpPr txBox="1">
              <a:spLocks noChangeArrowheads="1"/>
            </p:cNvSpPr>
            <p:nvPr/>
          </p:nvSpPr>
          <p:spPr bwMode="auto">
            <a:xfrm>
              <a:off x="8005763" y="1617662"/>
              <a:ext cx="3000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6" name="TextBox 13"/>
            <p:cNvSpPr txBox="1">
              <a:spLocks noChangeArrowheads="1"/>
            </p:cNvSpPr>
            <p:nvPr/>
          </p:nvSpPr>
          <p:spPr bwMode="auto">
            <a:xfrm>
              <a:off x="6865938" y="2601913"/>
              <a:ext cx="3000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87" name="TextBox 14"/>
            <p:cNvSpPr txBox="1">
              <a:spLocks noChangeArrowheads="1"/>
            </p:cNvSpPr>
            <p:nvPr/>
          </p:nvSpPr>
          <p:spPr bwMode="auto">
            <a:xfrm>
              <a:off x="7997825" y="2593975"/>
              <a:ext cx="3000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  <a:ea typeface="MS PGothic" pitchFamily="34" charset="-128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/>
              <a:t>Dominating Set – Graph Transformation Example</a:t>
            </a:r>
            <a:endParaRPr lang="zh-TW" altLang="en-US" dirty="0" smtClean="0"/>
          </a:p>
        </p:txBody>
      </p:sp>
      <p:sp>
        <p:nvSpPr>
          <p:cNvPr id="4" name="橢圓 3"/>
          <p:cNvSpPr/>
          <p:nvPr/>
        </p:nvSpPr>
        <p:spPr>
          <a:xfrm>
            <a:off x="981075" y="2719388"/>
            <a:ext cx="233363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195638" y="2719388"/>
            <a:ext cx="233362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81075" y="4862513"/>
            <a:ext cx="233363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195638" y="4862513"/>
            <a:ext cx="233362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9" name="直線接點 8"/>
          <p:cNvCxnSpPr>
            <a:stCxn id="4" idx="6"/>
            <a:endCxn id="5" idx="2"/>
          </p:cNvCxnSpPr>
          <p:nvPr/>
        </p:nvCxnSpPr>
        <p:spPr>
          <a:xfrm>
            <a:off x="1214438" y="2835275"/>
            <a:ext cx="1981200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4"/>
            <a:endCxn id="6" idx="0"/>
          </p:cNvCxnSpPr>
          <p:nvPr/>
        </p:nvCxnSpPr>
        <p:spPr>
          <a:xfrm rot="5400000">
            <a:off x="142875" y="3906838"/>
            <a:ext cx="1909763" cy="1587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6" idx="6"/>
            <a:endCxn id="7" idx="2"/>
          </p:cNvCxnSpPr>
          <p:nvPr/>
        </p:nvCxnSpPr>
        <p:spPr>
          <a:xfrm>
            <a:off x="1214438" y="4978400"/>
            <a:ext cx="1981200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0"/>
            <a:endCxn id="5" idx="4"/>
          </p:cNvCxnSpPr>
          <p:nvPr/>
        </p:nvCxnSpPr>
        <p:spPr>
          <a:xfrm rot="5400000" flipH="1" flipV="1">
            <a:off x="2357437" y="3906838"/>
            <a:ext cx="1909763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4" idx="5"/>
            <a:endCxn id="7" idx="1"/>
          </p:cNvCxnSpPr>
          <p:nvPr/>
        </p:nvCxnSpPr>
        <p:spPr>
          <a:xfrm rot="16200000" flipH="1">
            <a:off x="1215231" y="2882107"/>
            <a:ext cx="1978025" cy="2049462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文字方塊 19"/>
          <p:cNvSpPr txBox="1">
            <a:spLocks noChangeArrowheads="1"/>
          </p:cNvSpPr>
          <p:nvPr/>
        </p:nvSpPr>
        <p:spPr bwMode="auto">
          <a:xfrm>
            <a:off x="928688" y="2309813"/>
            <a:ext cx="323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v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65" name="文字方塊 20"/>
          <p:cNvSpPr txBox="1">
            <a:spLocks noChangeArrowheads="1"/>
          </p:cNvSpPr>
          <p:nvPr/>
        </p:nvSpPr>
        <p:spPr bwMode="auto">
          <a:xfrm>
            <a:off x="3143250" y="2309813"/>
            <a:ext cx="404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w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66" name="文字方塊 21"/>
          <p:cNvSpPr txBox="1">
            <a:spLocks noChangeArrowheads="1"/>
          </p:cNvSpPr>
          <p:nvPr/>
        </p:nvSpPr>
        <p:spPr bwMode="auto">
          <a:xfrm>
            <a:off x="928688" y="4991100"/>
            <a:ext cx="306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z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67" name="文字方塊 22"/>
          <p:cNvSpPr txBox="1">
            <a:spLocks noChangeArrowheads="1"/>
          </p:cNvSpPr>
          <p:nvPr/>
        </p:nvSpPr>
        <p:spPr bwMode="auto">
          <a:xfrm>
            <a:off x="3154363" y="4991100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u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601" name="文字方塊 82"/>
          <p:cNvSpPr txBox="1">
            <a:spLocks noChangeArrowheads="1"/>
          </p:cNvSpPr>
          <p:nvPr/>
        </p:nvSpPr>
        <p:spPr bwMode="auto">
          <a:xfrm>
            <a:off x="2000250" y="5953125"/>
            <a:ext cx="411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800" i="1" dirty="0">
                <a:latin typeface="Calibri" pitchFamily="34" charset="0"/>
              </a:rPr>
              <a:t>G</a:t>
            </a:r>
            <a:endParaRPr kumimoji="0" lang="zh-TW" altLang="en-US" sz="2800" i="1" dirty="0">
              <a:latin typeface="Calibr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357688" y="1704975"/>
            <a:ext cx="4481512" cy="4748213"/>
            <a:chOff x="4357688" y="1704975"/>
            <a:chExt cx="4481512" cy="4748213"/>
          </a:xfrm>
        </p:grpSpPr>
        <p:sp>
          <p:nvSpPr>
            <p:cNvPr id="26" name="橢圓 25"/>
            <p:cNvSpPr/>
            <p:nvPr/>
          </p:nvSpPr>
          <p:spPr>
            <a:xfrm>
              <a:off x="5357813" y="2719388"/>
              <a:ext cx="233362" cy="2333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572375" y="2719388"/>
              <a:ext cx="233363" cy="2333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357813" y="4862513"/>
              <a:ext cx="233362" cy="2333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572375" y="4862513"/>
              <a:ext cx="233363" cy="2333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30" name="直線接點 29"/>
            <p:cNvCxnSpPr>
              <a:stCxn id="26" idx="6"/>
              <a:endCxn id="27" idx="2"/>
            </p:cNvCxnSpPr>
            <p:nvPr/>
          </p:nvCxnSpPr>
          <p:spPr>
            <a:xfrm>
              <a:off x="5591175" y="2835275"/>
              <a:ext cx="1981200" cy="1588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6" idx="4"/>
              <a:endCxn id="28" idx="0"/>
            </p:cNvCxnSpPr>
            <p:nvPr/>
          </p:nvCxnSpPr>
          <p:spPr>
            <a:xfrm rot="5400000">
              <a:off x="4519612" y="3906838"/>
              <a:ext cx="1909763" cy="1588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8" idx="6"/>
              <a:endCxn id="29" idx="2"/>
            </p:cNvCxnSpPr>
            <p:nvPr/>
          </p:nvCxnSpPr>
          <p:spPr>
            <a:xfrm>
              <a:off x="5591175" y="4978400"/>
              <a:ext cx="1981200" cy="1588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9" idx="0"/>
              <a:endCxn id="27" idx="4"/>
            </p:cNvCxnSpPr>
            <p:nvPr/>
          </p:nvCxnSpPr>
          <p:spPr>
            <a:xfrm rot="5400000" flipH="1" flipV="1">
              <a:off x="6734175" y="3906838"/>
              <a:ext cx="1909763" cy="1587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6" idx="5"/>
              <a:endCxn id="29" idx="1"/>
            </p:cNvCxnSpPr>
            <p:nvPr/>
          </p:nvCxnSpPr>
          <p:spPr>
            <a:xfrm rot="16200000" flipH="1">
              <a:off x="5593556" y="2882107"/>
              <a:ext cx="1978025" cy="2049462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/>
            <p:cNvSpPr/>
            <p:nvPr/>
          </p:nvSpPr>
          <p:spPr>
            <a:xfrm>
              <a:off x="4643438" y="3810000"/>
              <a:ext cx="233362" cy="233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8267700" y="3810000"/>
              <a:ext cx="233363" cy="233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6500813" y="5524500"/>
              <a:ext cx="233362" cy="233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6500813" y="2095500"/>
              <a:ext cx="233362" cy="233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41" name="直線接點 40"/>
            <p:cNvCxnSpPr>
              <a:stCxn id="39" idx="2"/>
              <a:endCxn id="26" idx="7"/>
            </p:cNvCxnSpPr>
            <p:nvPr/>
          </p:nvCxnSpPr>
          <p:spPr>
            <a:xfrm rot="10800000" flipV="1">
              <a:off x="5557838" y="2212975"/>
              <a:ext cx="942975" cy="53975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6"/>
              <a:endCxn id="27" idx="1"/>
            </p:cNvCxnSpPr>
            <p:nvPr/>
          </p:nvCxnSpPr>
          <p:spPr>
            <a:xfrm>
              <a:off x="6734175" y="2212975"/>
              <a:ext cx="873125" cy="53975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35" idx="4"/>
              <a:endCxn id="28" idx="1"/>
            </p:cNvCxnSpPr>
            <p:nvPr/>
          </p:nvCxnSpPr>
          <p:spPr>
            <a:xfrm rot="16200000" flipH="1">
              <a:off x="4650582" y="4153694"/>
              <a:ext cx="852487" cy="631825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35" idx="0"/>
              <a:endCxn id="26" idx="3"/>
            </p:cNvCxnSpPr>
            <p:nvPr/>
          </p:nvCxnSpPr>
          <p:spPr>
            <a:xfrm rot="5400000" flipH="1" flipV="1">
              <a:off x="4630738" y="3048000"/>
              <a:ext cx="892175" cy="631825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27" idx="5"/>
              <a:endCxn id="36" idx="0"/>
            </p:cNvCxnSpPr>
            <p:nvPr/>
          </p:nvCxnSpPr>
          <p:spPr>
            <a:xfrm rot="16200000" flipH="1">
              <a:off x="7631906" y="3058319"/>
              <a:ext cx="892175" cy="611188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36" idx="4"/>
              <a:endCxn id="29" idx="7"/>
            </p:cNvCxnSpPr>
            <p:nvPr/>
          </p:nvCxnSpPr>
          <p:spPr>
            <a:xfrm rot="5400000">
              <a:off x="7651750" y="4164013"/>
              <a:ext cx="852487" cy="611188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28" idx="5"/>
              <a:endCxn id="38" idx="2"/>
            </p:cNvCxnSpPr>
            <p:nvPr/>
          </p:nvCxnSpPr>
          <p:spPr>
            <a:xfrm rot="16200000" flipH="1">
              <a:off x="5738813" y="4879975"/>
              <a:ext cx="581025" cy="942975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38" idx="6"/>
              <a:endCxn id="29" idx="3"/>
            </p:cNvCxnSpPr>
            <p:nvPr/>
          </p:nvCxnSpPr>
          <p:spPr>
            <a:xfrm flipV="1">
              <a:off x="6734175" y="5060950"/>
              <a:ext cx="873125" cy="581025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/>
            <p:cNvSpPr/>
            <p:nvPr/>
          </p:nvSpPr>
          <p:spPr>
            <a:xfrm>
              <a:off x="6143625" y="4076700"/>
              <a:ext cx="233363" cy="233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68" name="直線接點 67"/>
            <p:cNvCxnSpPr>
              <a:stCxn id="66" idx="1"/>
              <a:endCxn id="26" idx="5"/>
            </p:cNvCxnSpPr>
            <p:nvPr/>
          </p:nvCxnSpPr>
          <p:spPr>
            <a:xfrm rot="16200000" flipV="1">
              <a:off x="5272087" y="3203576"/>
              <a:ext cx="1192213" cy="620712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66" idx="5"/>
              <a:endCxn id="29" idx="1"/>
            </p:cNvCxnSpPr>
            <p:nvPr/>
          </p:nvCxnSpPr>
          <p:spPr>
            <a:xfrm rot="16200000" flipH="1">
              <a:off x="6665119" y="3953669"/>
              <a:ext cx="620712" cy="126365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92" name="文字方塊 70"/>
            <p:cNvSpPr txBox="1">
              <a:spLocks noChangeArrowheads="1"/>
            </p:cNvSpPr>
            <p:nvPr/>
          </p:nvSpPr>
          <p:spPr bwMode="auto">
            <a:xfrm>
              <a:off x="7524750" y="2309813"/>
              <a:ext cx="4048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alibri" pitchFamily="34" charset="0"/>
                </a:rPr>
                <a:t>w</a:t>
              </a:r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23593" name="文字方塊 71"/>
            <p:cNvSpPr txBox="1">
              <a:spLocks noChangeArrowheads="1"/>
            </p:cNvSpPr>
            <p:nvPr/>
          </p:nvSpPr>
          <p:spPr bwMode="auto">
            <a:xfrm>
              <a:off x="5319713" y="2309813"/>
              <a:ext cx="3238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alibri" pitchFamily="34" charset="0"/>
                </a:rPr>
                <a:t>v</a:t>
              </a:r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23594" name="文字方塊 72"/>
            <p:cNvSpPr txBox="1">
              <a:spLocks noChangeArrowheads="1"/>
            </p:cNvSpPr>
            <p:nvPr/>
          </p:nvSpPr>
          <p:spPr bwMode="auto">
            <a:xfrm>
              <a:off x="5337175" y="4991100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alibri" pitchFamily="34" charset="0"/>
                </a:rPr>
                <a:t>z</a:t>
              </a:r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23595" name="文字方塊 73"/>
            <p:cNvSpPr txBox="1">
              <a:spLocks noChangeArrowheads="1"/>
            </p:cNvSpPr>
            <p:nvPr/>
          </p:nvSpPr>
          <p:spPr bwMode="auto">
            <a:xfrm>
              <a:off x="7512050" y="4991100"/>
              <a:ext cx="346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alibri" pitchFamily="34" charset="0"/>
                </a:rPr>
                <a:t>u</a:t>
              </a:r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23596" name="文字方塊 74"/>
            <p:cNvSpPr txBox="1">
              <a:spLocks noChangeArrowheads="1"/>
            </p:cNvSpPr>
            <p:nvPr/>
          </p:nvSpPr>
          <p:spPr bwMode="auto">
            <a:xfrm>
              <a:off x="4357688" y="3419475"/>
              <a:ext cx="4413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alibri" pitchFamily="34" charset="0"/>
                </a:rPr>
                <a:t>vz</a:t>
              </a:r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23597" name="文字方塊 75"/>
            <p:cNvSpPr txBox="1">
              <a:spLocks noChangeArrowheads="1"/>
            </p:cNvSpPr>
            <p:nvPr/>
          </p:nvSpPr>
          <p:spPr bwMode="auto">
            <a:xfrm>
              <a:off x="8274050" y="3419475"/>
              <a:ext cx="5651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alibri" pitchFamily="34" charset="0"/>
                </a:rPr>
                <a:t>wu</a:t>
              </a:r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23598" name="文字方塊 78"/>
            <p:cNvSpPr txBox="1">
              <a:spLocks noChangeArrowheads="1"/>
            </p:cNvSpPr>
            <p:nvPr/>
          </p:nvSpPr>
          <p:spPr bwMode="auto">
            <a:xfrm>
              <a:off x="6416675" y="1704975"/>
              <a:ext cx="5445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alibri" pitchFamily="34" charset="0"/>
                </a:rPr>
                <a:t>vw</a:t>
              </a:r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23599" name="文字方塊 79"/>
            <p:cNvSpPr txBox="1">
              <a:spLocks noChangeArrowheads="1"/>
            </p:cNvSpPr>
            <p:nvPr/>
          </p:nvSpPr>
          <p:spPr bwMode="auto">
            <a:xfrm>
              <a:off x="6383338" y="5634038"/>
              <a:ext cx="4667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alibri" pitchFamily="34" charset="0"/>
                </a:rPr>
                <a:t>zu</a:t>
              </a:r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23600" name="文字方塊 81"/>
            <p:cNvSpPr txBox="1">
              <a:spLocks noChangeArrowheads="1"/>
            </p:cNvSpPr>
            <p:nvPr/>
          </p:nvSpPr>
          <p:spPr bwMode="auto">
            <a:xfrm>
              <a:off x="6034088" y="4205288"/>
              <a:ext cx="4857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alibri" pitchFamily="34" charset="0"/>
                </a:rPr>
                <a:t>vu</a:t>
              </a:r>
              <a:endParaRPr kumimoji="0" lang="zh-TW" altLang="en-US">
                <a:latin typeface="Calibri" pitchFamily="34" charset="0"/>
              </a:endParaRPr>
            </a:p>
          </p:txBody>
        </p:sp>
        <p:sp>
          <p:nvSpPr>
            <p:cNvPr id="23602" name="文字方塊 83"/>
            <p:cNvSpPr txBox="1">
              <a:spLocks noChangeArrowheads="1"/>
            </p:cNvSpPr>
            <p:nvPr/>
          </p:nvSpPr>
          <p:spPr bwMode="auto">
            <a:xfrm>
              <a:off x="6429375" y="5929313"/>
              <a:ext cx="4889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 sz="2800" i="1">
                  <a:latin typeface="Calibri" pitchFamily="34" charset="0"/>
                </a:rPr>
                <a:t>G'</a:t>
              </a:r>
              <a:endParaRPr kumimoji="0" lang="zh-TW" altLang="en-US" sz="2800" i="1">
                <a:latin typeface="Calibri" pitchFamily="34" charset="0"/>
              </a:endParaRPr>
            </a:p>
          </p:txBody>
        </p:sp>
      </p:grp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300" dirty="0" smtClean="0"/>
              <a:t>Dominating Set - (3) Correspondence</a:t>
            </a:r>
            <a:endParaRPr lang="zh-CN" altLang="en-US" sz="4300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 smtClean="0">
                <a:cs typeface="Arial" pitchFamily="34" charset="0"/>
              </a:rPr>
              <a:t>A dominating set of size </a:t>
            </a:r>
            <a:r>
              <a:rPr lang="en-US" altLang="zh-CN" i="1" dirty="0" smtClean="0">
                <a:cs typeface="Arial" pitchFamily="34" charset="0"/>
              </a:rPr>
              <a:t>K</a:t>
            </a:r>
            <a:r>
              <a:rPr lang="en-US" altLang="zh-CN" dirty="0" smtClean="0">
                <a:cs typeface="Arial" pitchFamily="34" charset="0"/>
              </a:rPr>
              <a:t> in </a:t>
            </a:r>
            <a:r>
              <a:rPr lang="en-US" altLang="zh-CN" i="1" dirty="0" smtClean="0">
                <a:cs typeface="Arial" pitchFamily="34" charset="0"/>
              </a:rPr>
              <a:t>G’ </a:t>
            </a: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</a:t>
            </a:r>
            <a:r>
              <a:rPr lang="en-US" altLang="zh-CN" i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altLang="zh-CN" dirty="0" smtClean="0">
                <a:cs typeface="Arial" pitchFamily="34" charset="0"/>
              </a:rPr>
              <a:t>A vertex cover of size </a:t>
            </a:r>
            <a:r>
              <a:rPr lang="en-US" altLang="zh-CN" i="1" dirty="0" smtClean="0">
                <a:cs typeface="Arial" pitchFamily="34" charset="0"/>
              </a:rPr>
              <a:t>K</a:t>
            </a:r>
            <a:r>
              <a:rPr lang="en-US" altLang="zh-CN" dirty="0" smtClean="0">
                <a:cs typeface="Arial" pitchFamily="34" charset="0"/>
              </a:rPr>
              <a:t> in </a:t>
            </a:r>
            <a:r>
              <a:rPr lang="en-US" altLang="zh-CN" i="1" dirty="0" smtClean="0">
                <a:cs typeface="Arial" pitchFamily="34" charset="0"/>
              </a:rPr>
              <a:t>G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 Let D be a dominating set of size K in G’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Case 1): D contains only vertices from G</a:t>
            </a:r>
          </a:p>
          <a:p>
            <a:pPr marL="822960" lvl="3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 Then, all new vertices have an edge to a vertex in D</a:t>
            </a:r>
          </a:p>
          <a:p>
            <a:pPr marL="822960" lvl="3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 D covers all edges</a:t>
            </a:r>
          </a:p>
          <a:p>
            <a:pPr marL="822960" lvl="3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 D is a valid vertex cover of G</a:t>
            </a:r>
            <a:endParaRPr lang="en-US" altLang="zh-CN" dirty="0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300" dirty="0" smtClean="0"/>
              <a:t>Dominating Set - (3) Correspondence</a:t>
            </a:r>
            <a:endParaRPr lang="zh-CN" altLang="en-US" sz="4300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 smtClean="0">
                <a:cs typeface="Arial" pitchFamily="34" charset="0"/>
              </a:rPr>
              <a:t>A dominating set of size </a:t>
            </a:r>
            <a:r>
              <a:rPr lang="en-US" altLang="zh-CN" i="1" dirty="0" smtClean="0">
                <a:cs typeface="Arial" pitchFamily="34" charset="0"/>
              </a:rPr>
              <a:t>K</a:t>
            </a:r>
            <a:r>
              <a:rPr lang="en-US" altLang="zh-CN" dirty="0" smtClean="0">
                <a:cs typeface="Arial" pitchFamily="34" charset="0"/>
              </a:rPr>
              <a:t> in </a:t>
            </a:r>
            <a:r>
              <a:rPr lang="en-US" altLang="zh-CN" i="1" dirty="0" smtClean="0">
                <a:cs typeface="Arial" pitchFamily="34" charset="0"/>
              </a:rPr>
              <a:t>G’ </a:t>
            </a: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</a:t>
            </a:r>
            <a:r>
              <a:rPr lang="en-US" altLang="zh-CN" i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altLang="zh-CN" dirty="0" smtClean="0">
                <a:cs typeface="Arial" pitchFamily="34" charset="0"/>
              </a:rPr>
              <a:t>A vertex cover of size </a:t>
            </a:r>
            <a:r>
              <a:rPr lang="en-US" altLang="zh-CN" i="1" dirty="0" smtClean="0">
                <a:cs typeface="Arial" pitchFamily="34" charset="0"/>
              </a:rPr>
              <a:t>K</a:t>
            </a:r>
            <a:r>
              <a:rPr lang="en-US" altLang="zh-CN" dirty="0" smtClean="0">
                <a:cs typeface="Arial" pitchFamily="34" charset="0"/>
              </a:rPr>
              <a:t> in </a:t>
            </a:r>
            <a:r>
              <a:rPr lang="en-US" altLang="zh-CN" i="1" dirty="0" smtClean="0">
                <a:cs typeface="Arial" pitchFamily="34" charset="0"/>
              </a:rPr>
              <a:t>G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 Let D be a dominating set of size K in G’</a:t>
            </a:r>
          </a:p>
          <a:p>
            <a:pPr marL="548640" lvl="2" indent="-274320">
              <a:buSzPct val="95000"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Case 2): D contains some new vertices (vertex in the form of </a:t>
            </a:r>
            <a:r>
              <a:rPr lang="en-US" altLang="zh-CN" dirty="0" err="1" smtClean="0">
                <a:cs typeface="Arial" pitchFamily="34" charset="0"/>
                <a:sym typeface="Wingdings" pitchFamily="2" charset="2"/>
              </a:rPr>
              <a:t>uv</a:t>
            </a: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)</a:t>
            </a:r>
          </a:p>
          <a:p>
            <a:pPr marL="822960" lvl="3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 (We show how to construct a vertex cover using only old vertices, otherwise we cannot obtain a vertex cover for G)</a:t>
            </a:r>
          </a:p>
          <a:p>
            <a:pPr marL="822960" lvl="3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 For each new vertex </a:t>
            </a:r>
            <a:r>
              <a:rPr lang="en-US" altLang="zh-CN" dirty="0" err="1" smtClean="0">
                <a:cs typeface="Arial" pitchFamily="34" charset="0"/>
                <a:sym typeface="Wingdings" pitchFamily="2" charset="2"/>
              </a:rPr>
              <a:t>uv</a:t>
            </a: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, replace it by u (or v)</a:t>
            </a:r>
          </a:p>
          <a:p>
            <a:pPr marL="822960" lvl="3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 If u </a:t>
            </a:r>
            <a:r>
              <a:rPr lang="en-US" altLang="zh-TW" dirty="0" smtClean="0">
                <a:latin typeface="Garamond" pitchFamily="18" charset="0"/>
                <a:ea typeface="MS PGothic" pitchFamily="34" charset="-128"/>
              </a:rPr>
              <a:t>∈</a:t>
            </a:r>
            <a:r>
              <a:rPr lang="en-US" altLang="zh-TW" dirty="0" smtClean="0">
                <a:ea typeface="MS PGothic" pitchFamily="34" charset="-128"/>
              </a:rPr>
              <a:t> D, this node is not needed</a:t>
            </a:r>
            <a:endParaRPr lang="en-US" altLang="zh-CN" dirty="0" smtClean="0">
              <a:cs typeface="Arial" pitchFamily="34" charset="0"/>
              <a:sym typeface="Wingdings" pitchFamily="2" charset="2"/>
            </a:endParaRPr>
          </a:p>
          <a:p>
            <a:pPr marL="822960" lvl="3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 Then the edge u-v in G will be covered</a:t>
            </a:r>
          </a:p>
          <a:p>
            <a:pPr marL="822960" lvl="3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 After new edges are removed, it is a valid vertex cover of G (of size at most K)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altLang="zh-CN" dirty="0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300" dirty="0" smtClean="0"/>
              <a:t>Dominating Set - (3) Correspondence</a:t>
            </a:r>
            <a:endParaRPr lang="zh-CN" altLang="en-US" sz="4300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 smtClean="0">
                <a:cs typeface="Arial" pitchFamily="34" charset="0"/>
              </a:rPr>
              <a:t>A dominating set of size </a:t>
            </a:r>
            <a:r>
              <a:rPr lang="en-US" altLang="zh-CN" i="1" dirty="0" smtClean="0">
                <a:cs typeface="Arial" pitchFamily="34" charset="0"/>
              </a:rPr>
              <a:t>K</a:t>
            </a:r>
            <a:r>
              <a:rPr lang="en-US" altLang="zh-CN" dirty="0" smtClean="0">
                <a:cs typeface="Arial" pitchFamily="34" charset="0"/>
              </a:rPr>
              <a:t> in </a:t>
            </a:r>
            <a:r>
              <a:rPr lang="en-US" altLang="zh-CN" i="1" dirty="0" smtClean="0">
                <a:cs typeface="Arial" pitchFamily="34" charset="0"/>
              </a:rPr>
              <a:t>G’ </a:t>
            </a: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</a:t>
            </a:r>
            <a:r>
              <a:rPr lang="en-US" altLang="zh-CN" i="1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altLang="zh-CN" dirty="0" smtClean="0">
                <a:cs typeface="Arial" pitchFamily="34" charset="0"/>
              </a:rPr>
              <a:t>A vertex cover of size </a:t>
            </a:r>
            <a:r>
              <a:rPr lang="en-US" altLang="zh-CN" i="1" dirty="0" smtClean="0">
                <a:cs typeface="Arial" pitchFamily="34" charset="0"/>
              </a:rPr>
              <a:t>K</a:t>
            </a:r>
            <a:r>
              <a:rPr lang="en-US" altLang="zh-CN" dirty="0" smtClean="0">
                <a:cs typeface="Arial" pitchFamily="34" charset="0"/>
              </a:rPr>
              <a:t> in </a:t>
            </a:r>
            <a:r>
              <a:rPr lang="en-US" altLang="zh-CN" i="1" dirty="0" smtClean="0">
                <a:cs typeface="Arial" pitchFamily="34" charset="0"/>
              </a:rPr>
              <a:t>G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 Let C be a vertex cover of size K in G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altLang="zh-CN" dirty="0" smtClean="0">
                <a:cs typeface="Arial" pitchFamily="34" charset="0"/>
              </a:rPr>
              <a:t>  For an old vertex, v</a:t>
            </a: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altLang="zh-TW" dirty="0" smtClean="0">
                <a:ea typeface="MS PGothic" pitchFamily="34" charset="-128"/>
              </a:rPr>
              <a:t>∈</a:t>
            </a: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G’ </a:t>
            </a:r>
            <a:r>
              <a:rPr lang="en-US" altLang="zh-CN" dirty="0" smtClean="0">
                <a:cs typeface="Arial" pitchFamily="34" charset="0"/>
              </a:rPr>
              <a:t>:</a:t>
            </a:r>
          </a:p>
          <a:p>
            <a:pPr marL="822960" lvl="3" indent="-274320">
              <a:buSzPct val="95000"/>
            </a:pPr>
            <a:r>
              <a:rPr lang="en-US" altLang="zh-CN" dirty="0" smtClean="0">
                <a:cs typeface="Arial" pitchFamily="34" charset="0"/>
              </a:rPr>
              <a:t>By the definition of VC, all edges incident to v are covered</a:t>
            </a:r>
          </a:p>
          <a:p>
            <a:pPr marL="822960" lvl="3" indent="-274320">
              <a:buSzPct val="95000"/>
            </a:pPr>
            <a:r>
              <a:rPr lang="en-US" altLang="zh-CN" dirty="0" smtClean="0">
                <a:cs typeface="Arial" pitchFamily="34" charset="0"/>
              </a:rPr>
              <a:t>v is also covered</a:t>
            </a:r>
          </a:p>
          <a:p>
            <a:pPr marL="548640" lvl="2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</a:rPr>
              <a:t>  For a new vertex, </a:t>
            </a:r>
            <a:r>
              <a:rPr lang="en-US" altLang="zh-CN" dirty="0" err="1" smtClean="0">
                <a:cs typeface="Arial" pitchFamily="34" charset="0"/>
              </a:rPr>
              <a:t>uv</a:t>
            </a: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altLang="zh-TW" dirty="0" smtClean="0">
                <a:ea typeface="MS PGothic" pitchFamily="34" charset="-128"/>
              </a:rPr>
              <a:t>∈</a:t>
            </a:r>
            <a:r>
              <a:rPr lang="en-US" altLang="zh-CN" dirty="0" smtClean="0">
                <a:cs typeface="Arial" pitchFamily="34" charset="0"/>
                <a:sym typeface="Wingdings" pitchFamily="2" charset="2"/>
              </a:rPr>
              <a:t> G’ </a:t>
            </a:r>
            <a:r>
              <a:rPr lang="en-US" altLang="zh-CN" dirty="0" smtClean="0">
                <a:cs typeface="Arial" pitchFamily="34" charset="0"/>
              </a:rPr>
              <a:t>:</a:t>
            </a:r>
          </a:p>
          <a:p>
            <a:pPr marL="822960" lvl="3" indent="-274320">
              <a:buSzPct val="95000"/>
            </a:pPr>
            <a:r>
              <a:rPr lang="en-US" altLang="zh-CN" dirty="0" smtClean="0">
                <a:cs typeface="Arial" pitchFamily="34" charset="0"/>
              </a:rPr>
              <a:t>Edge u-v must be covered, either u or v </a:t>
            </a:r>
            <a:r>
              <a:rPr lang="en-US" altLang="zh-TW" dirty="0" smtClean="0">
                <a:latin typeface="Garamond" pitchFamily="18" charset="0"/>
                <a:ea typeface="MS PGothic" pitchFamily="34" charset="-128"/>
              </a:rPr>
              <a:t>∈</a:t>
            </a:r>
            <a:r>
              <a:rPr lang="en-US" altLang="zh-TW" dirty="0" smtClean="0">
                <a:ea typeface="MS PGothic" pitchFamily="34" charset="-128"/>
              </a:rPr>
              <a:t> C</a:t>
            </a:r>
          </a:p>
          <a:p>
            <a:pPr marL="822960" lvl="3" indent="-274320">
              <a:buSzPct val="95000"/>
            </a:pPr>
            <a:r>
              <a:rPr lang="en-US" altLang="zh-CN" dirty="0" smtClean="0">
                <a:cs typeface="Arial" pitchFamily="34" charset="0"/>
              </a:rPr>
              <a:t>This node will cover </a:t>
            </a:r>
            <a:r>
              <a:rPr lang="en-US" altLang="zh-CN" dirty="0" err="1" smtClean="0">
                <a:cs typeface="Arial" pitchFamily="34" charset="0"/>
              </a:rPr>
              <a:t>uv</a:t>
            </a:r>
            <a:r>
              <a:rPr lang="en-US" altLang="zh-CN" dirty="0" smtClean="0">
                <a:cs typeface="Arial" pitchFamily="34" charset="0"/>
              </a:rPr>
              <a:t> in G’</a:t>
            </a:r>
          </a:p>
          <a:p>
            <a:pPr marL="548640" lvl="2" indent="-274320">
              <a:buSzPct val="95000"/>
              <a:buNone/>
            </a:pPr>
            <a:r>
              <a:rPr lang="en-US" altLang="zh-CN" dirty="0" smtClean="0">
                <a:cs typeface="Arial" pitchFamily="34" charset="0"/>
              </a:rPr>
              <a:t>  Thus, C is a valid dominating for G’ (of size at most K)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altLang="zh-CN" dirty="0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TW" sz="4300" dirty="0" smtClean="0"/>
              <a:t>Dominating Set - (3) Correspondence</a:t>
            </a:r>
            <a:endParaRPr lang="zh-TW" altLang="en-US" sz="4300" dirty="0" smtClean="0"/>
          </a:p>
        </p:txBody>
      </p:sp>
      <p:sp>
        <p:nvSpPr>
          <p:cNvPr id="4" name="橢圓 3"/>
          <p:cNvSpPr/>
          <p:nvPr/>
        </p:nvSpPr>
        <p:spPr>
          <a:xfrm>
            <a:off x="981075" y="2719388"/>
            <a:ext cx="233363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195638" y="2719388"/>
            <a:ext cx="233362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81075" y="4862513"/>
            <a:ext cx="233363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195638" y="4862513"/>
            <a:ext cx="233362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9" name="直線接點 8"/>
          <p:cNvCxnSpPr>
            <a:stCxn id="4" idx="6"/>
            <a:endCxn id="5" idx="2"/>
          </p:cNvCxnSpPr>
          <p:nvPr/>
        </p:nvCxnSpPr>
        <p:spPr>
          <a:xfrm>
            <a:off x="1214438" y="2835275"/>
            <a:ext cx="1981200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4"/>
            <a:endCxn id="6" idx="0"/>
          </p:cNvCxnSpPr>
          <p:nvPr/>
        </p:nvCxnSpPr>
        <p:spPr>
          <a:xfrm rot="5400000">
            <a:off x="142875" y="3906838"/>
            <a:ext cx="1909763" cy="1587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6" idx="6"/>
            <a:endCxn id="7" idx="2"/>
          </p:cNvCxnSpPr>
          <p:nvPr/>
        </p:nvCxnSpPr>
        <p:spPr>
          <a:xfrm>
            <a:off x="1214438" y="4978400"/>
            <a:ext cx="1981200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0"/>
            <a:endCxn id="5" idx="4"/>
          </p:cNvCxnSpPr>
          <p:nvPr/>
        </p:nvCxnSpPr>
        <p:spPr>
          <a:xfrm rot="5400000" flipH="1" flipV="1">
            <a:off x="2357437" y="3906838"/>
            <a:ext cx="1909763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4" idx="5"/>
            <a:endCxn id="7" idx="1"/>
          </p:cNvCxnSpPr>
          <p:nvPr/>
        </p:nvCxnSpPr>
        <p:spPr>
          <a:xfrm rot="16200000" flipH="1">
            <a:off x="1215231" y="2882107"/>
            <a:ext cx="1978025" cy="2049462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文字方塊 19"/>
          <p:cNvSpPr txBox="1">
            <a:spLocks noChangeArrowheads="1"/>
          </p:cNvSpPr>
          <p:nvPr/>
        </p:nvSpPr>
        <p:spPr bwMode="auto">
          <a:xfrm>
            <a:off x="928688" y="2309813"/>
            <a:ext cx="323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v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65" name="文字方塊 20"/>
          <p:cNvSpPr txBox="1">
            <a:spLocks noChangeArrowheads="1"/>
          </p:cNvSpPr>
          <p:nvPr/>
        </p:nvSpPr>
        <p:spPr bwMode="auto">
          <a:xfrm>
            <a:off x="3143250" y="2309813"/>
            <a:ext cx="404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w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66" name="文字方塊 21"/>
          <p:cNvSpPr txBox="1">
            <a:spLocks noChangeArrowheads="1"/>
          </p:cNvSpPr>
          <p:nvPr/>
        </p:nvSpPr>
        <p:spPr bwMode="auto">
          <a:xfrm>
            <a:off x="928688" y="4991100"/>
            <a:ext cx="306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z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67" name="文字方塊 22"/>
          <p:cNvSpPr txBox="1">
            <a:spLocks noChangeArrowheads="1"/>
          </p:cNvSpPr>
          <p:nvPr/>
        </p:nvSpPr>
        <p:spPr bwMode="auto">
          <a:xfrm>
            <a:off x="3154363" y="4991100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u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5357813" y="2719388"/>
            <a:ext cx="233362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572375" y="2719388"/>
            <a:ext cx="233363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357813" y="4862513"/>
            <a:ext cx="233362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572375" y="4862513"/>
            <a:ext cx="233363" cy="2333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30" name="直線接點 29"/>
          <p:cNvCxnSpPr>
            <a:stCxn id="26" idx="6"/>
            <a:endCxn id="27" idx="2"/>
          </p:cNvCxnSpPr>
          <p:nvPr/>
        </p:nvCxnSpPr>
        <p:spPr>
          <a:xfrm>
            <a:off x="5591175" y="2835275"/>
            <a:ext cx="1981200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6" idx="4"/>
            <a:endCxn id="28" idx="0"/>
          </p:cNvCxnSpPr>
          <p:nvPr/>
        </p:nvCxnSpPr>
        <p:spPr>
          <a:xfrm rot="5400000">
            <a:off x="4519612" y="3906838"/>
            <a:ext cx="1909763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8" idx="6"/>
            <a:endCxn id="29" idx="2"/>
          </p:cNvCxnSpPr>
          <p:nvPr/>
        </p:nvCxnSpPr>
        <p:spPr>
          <a:xfrm>
            <a:off x="5591175" y="4978400"/>
            <a:ext cx="1981200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9" idx="0"/>
            <a:endCxn id="27" idx="4"/>
          </p:cNvCxnSpPr>
          <p:nvPr/>
        </p:nvCxnSpPr>
        <p:spPr>
          <a:xfrm rot="5400000" flipH="1" flipV="1">
            <a:off x="6734175" y="3906838"/>
            <a:ext cx="1909763" cy="1587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6" idx="5"/>
            <a:endCxn id="29" idx="1"/>
          </p:cNvCxnSpPr>
          <p:nvPr/>
        </p:nvCxnSpPr>
        <p:spPr>
          <a:xfrm rot="16200000" flipH="1">
            <a:off x="5593556" y="2882107"/>
            <a:ext cx="1978025" cy="2049462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4643438" y="3810000"/>
            <a:ext cx="233362" cy="233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267700" y="3810000"/>
            <a:ext cx="233363" cy="233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500813" y="5524500"/>
            <a:ext cx="233362" cy="233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500813" y="2095500"/>
            <a:ext cx="233362" cy="233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41" name="直線接點 40"/>
          <p:cNvCxnSpPr>
            <a:stCxn id="39" idx="2"/>
            <a:endCxn id="26" idx="7"/>
          </p:cNvCxnSpPr>
          <p:nvPr/>
        </p:nvCxnSpPr>
        <p:spPr>
          <a:xfrm rot="10800000" flipV="1">
            <a:off x="5557838" y="2212975"/>
            <a:ext cx="942975" cy="5397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39" idx="6"/>
            <a:endCxn id="27" idx="1"/>
          </p:cNvCxnSpPr>
          <p:nvPr/>
        </p:nvCxnSpPr>
        <p:spPr>
          <a:xfrm>
            <a:off x="6734175" y="2212975"/>
            <a:ext cx="873125" cy="5397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35" idx="4"/>
            <a:endCxn id="28" idx="1"/>
          </p:cNvCxnSpPr>
          <p:nvPr/>
        </p:nvCxnSpPr>
        <p:spPr>
          <a:xfrm rot="16200000" flipH="1">
            <a:off x="4650582" y="4153694"/>
            <a:ext cx="852487" cy="63182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5" idx="0"/>
            <a:endCxn id="26" idx="3"/>
          </p:cNvCxnSpPr>
          <p:nvPr/>
        </p:nvCxnSpPr>
        <p:spPr>
          <a:xfrm rot="5400000" flipH="1" flipV="1">
            <a:off x="4630738" y="3048000"/>
            <a:ext cx="892175" cy="63182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27" idx="5"/>
            <a:endCxn id="36" idx="0"/>
          </p:cNvCxnSpPr>
          <p:nvPr/>
        </p:nvCxnSpPr>
        <p:spPr>
          <a:xfrm rot="16200000" flipH="1">
            <a:off x="7631906" y="3058319"/>
            <a:ext cx="892175" cy="6111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36" idx="4"/>
            <a:endCxn id="29" idx="7"/>
          </p:cNvCxnSpPr>
          <p:nvPr/>
        </p:nvCxnSpPr>
        <p:spPr>
          <a:xfrm rot="5400000">
            <a:off x="7651750" y="4164013"/>
            <a:ext cx="852487" cy="6111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28" idx="5"/>
            <a:endCxn id="38" idx="2"/>
          </p:cNvCxnSpPr>
          <p:nvPr/>
        </p:nvCxnSpPr>
        <p:spPr>
          <a:xfrm rot="16200000" flipH="1">
            <a:off x="5738813" y="4879975"/>
            <a:ext cx="581025" cy="94297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38" idx="6"/>
            <a:endCxn id="29" idx="3"/>
          </p:cNvCxnSpPr>
          <p:nvPr/>
        </p:nvCxnSpPr>
        <p:spPr>
          <a:xfrm flipV="1">
            <a:off x="6734175" y="5060950"/>
            <a:ext cx="873125" cy="58102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6143625" y="4076700"/>
            <a:ext cx="233363" cy="233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68" name="直線接點 67"/>
          <p:cNvCxnSpPr>
            <a:stCxn id="66" idx="1"/>
            <a:endCxn id="26" idx="5"/>
          </p:cNvCxnSpPr>
          <p:nvPr/>
        </p:nvCxnSpPr>
        <p:spPr>
          <a:xfrm rot="16200000" flipV="1">
            <a:off x="5272087" y="3203576"/>
            <a:ext cx="1192213" cy="620712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6" idx="5"/>
            <a:endCxn id="29" idx="1"/>
          </p:cNvCxnSpPr>
          <p:nvPr/>
        </p:nvCxnSpPr>
        <p:spPr>
          <a:xfrm rot="16200000" flipH="1">
            <a:off x="6665119" y="3953669"/>
            <a:ext cx="620712" cy="12636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文字方塊 70"/>
          <p:cNvSpPr txBox="1">
            <a:spLocks noChangeArrowheads="1"/>
          </p:cNvSpPr>
          <p:nvPr/>
        </p:nvSpPr>
        <p:spPr bwMode="auto">
          <a:xfrm>
            <a:off x="7524750" y="2309813"/>
            <a:ext cx="404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w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93" name="文字方塊 71"/>
          <p:cNvSpPr txBox="1">
            <a:spLocks noChangeArrowheads="1"/>
          </p:cNvSpPr>
          <p:nvPr/>
        </p:nvSpPr>
        <p:spPr bwMode="auto">
          <a:xfrm>
            <a:off x="5319713" y="2309813"/>
            <a:ext cx="323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v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94" name="文字方塊 72"/>
          <p:cNvSpPr txBox="1">
            <a:spLocks noChangeArrowheads="1"/>
          </p:cNvSpPr>
          <p:nvPr/>
        </p:nvSpPr>
        <p:spPr bwMode="auto">
          <a:xfrm>
            <a:off x="5337175" y="4991100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z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95" name="文字方塊 73"/>
          <p:cNvSpPr txBox="1">
            <a:spLocks noChangeArrowheads="1"/>
          </p:cNvSpPr>
          <p:nvPr/>
        </p:nvSpPr>
        <p:spPr bwMode="auto">
          <a:xfrm>
            <a:off x="7512050" y="4991100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u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96" name="文字方塊 74"/>
          <p:cNvSpPr txBox="1">
            <a:spLocks noChangeArrowheads="1"/>
          </p:cNvSpPr>
          <p:nvPr/>
        </p:nvSpPr>
        <p:spPr bwMode="auto">
          <a:xfrm>
            <a:off x="4357688" y="34194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vz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97" name="文字方塊 75"/>
          <p:cNvSpPr txBox="1">
            <a:spLocks noChangeArrowheads="1"/>
          </p:cNvSpPr>
          <p:nvPr/>
        </p:nvSpPr>
        <p:spPr bwMode="auto">
          <a:xfrm>
            <a:off x="8274050" y="3419475"/>
            <a:ext cx="565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wu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598" name="文字方塊 78"/>
          <p:cNvSpPr txBox="1">
            <a:spLocks noChangeArrowheads="1"/>
          </p:cNvSpPr>
          <p:nvPr/>
        </p:nvSpPr>
        <p:spPr bwMode="auto">
          <a:xfrm>
            <a:off x="6416675" y="1704975"/>
            <a:ext cx="544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dirty="0" err="1">
                <a:latin typeface="Calibri" pitchFamily="34" charset="0"/>
              </a:rPr>
              <a:t>vw</a:t>
            </a:r>
            <a:endParaRPr kumimoji="0" lang="zh-TW" altLang="en-US" dirty="0">
              <a:latin typeface="Calibri" pitchFamily="34" charset="0"/>
            </a:endParaRPr>
          </a:p>
        </p:txBody>
      </p:sp>
      <p:sp>
        <p:nvSpPr>
          <p:cNvPr id="23599" name="文字方塊 79"/>
          <p:cNvSpPr txBox="1">
            <a:spLocks noChangeArrowheads="1"/>
          </p:cNvSpPr>
          <p:nvPr/>
        </p:nvSpPr>
        <p:spPr bwMode="auto">
          <a:xfrm>
            <a:off x="6383338" y="5634038"/>
            <a:ext cx="466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zu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600" name="文字方塊 81"/>
          <p:cNvSpPr txBox="1">
            <a:spLocks noChangeArrowheads="1"/>
          </p:cNvSpPr>
          <p:nvPr/>
        </p:nvSpPr>
        <p:spPr bwMode="auto">
          <a:xfrm>
            <a:off x="6034088" y="4205288"/>
            <a:ext cx="485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vu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3601" name="文字方塊 82"/>
          <p:cNvSpPr txBox="1">
            <a:spLocks noChangeArrowheads="1"/>
          </p:cNvSpPr>
          <p:nvPr/>
        </p:nvSpPr>
        <p:spPr bwMode="auto">
          <a:xfrm>
            <a:off x="859280" y="5953125"/>
            <a:ext cx="26931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800" dirty="0" smtClean="0">
                <a:latin typeface="Calibri" pitchFamily="34" charset="0"/>
              </a:rPr>
              <a:t>Vertex-cover </a:t>
            </a:r>
            <a:r>
              <a:rPr kumimoji="0" lang="en-US" altLang="zh-TW" sz="2800" i="1" dirty="0" smtClean="0">
                <a:latin typeface="Calibri" pitchFamily="34" charset="0"/>
              </a:rPr>
              <a:t>in G</a:t>
            </a:r>
            <a:endParaRPr kumimoji="0" lang="zh-TW" altLang="en-US" sz="2800" i="1" dirty="0">
              <a:latin typeface="Calibri" pitchFamily="34" charset="0"/>
            </a:endParaRPr>
          </a:p>
        </p:txBody>
      </p:sp>
      <p:sp>
        <p:nvSpPr>
          <p:cNvPr id="23602" name="文字方塊 83"/>
          <p:cNvSpPr txBox="1">
            <a:spLocks noChangeArrowheads="1"/>
          </p:cNvSpPr>
          <p:nvPr/>
        </p:nvSpPr>
        <p:spPr bwMode="auto">
          <a:xfrm>
            <a:off x="5089290" y="5929313"/>
            <a:ext cx="3169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800" dirty="0" smtClean="0">
                <a:latin typeface="Calibri" pitchFamily="34" charset="0"/>
              </a:rPr>
              <a:t>Dominating-set in </a:t>
            </a:r>
            <a:r>
              <a:rPr kumimoji="0" lang="en-US" altLang="zh-TW" sz="2800" i="1" dirty="0" smtClean="0">
                <a:latin typeface="Calibri" pitchFamily="34" charset="0"/>
              </a:rPr>
              <a:t>G</a:t>
            </a:r>
            <a:r>
              <a:rPr kumimoji="0" lang="en-US" altLang="zh-TW" sz="2800" i="1" dirty="0">
                <a:latin typeface="Calibri" pitchFamily="34" charset="0"/>
              </a:rPr>
              <a:t>'</a:t>
            </a:r>
            <a:endParaRPr kumimoji="0" lang="zh-TW" altLang="en-US" sz="2800" i="1" dirty="0">
              <a:latin typeface="Calibri" pitchFamily="34" charset="0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53" name="Oval 52"/>
          <p:cNvSpPr/>
          <p:nvPr/>
        </p:nvSpPr>
        <p:spPr>
          <a:xfrm>
            <a:off x="942110" y="2676525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942110" y="4823980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65765" y="2676525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529945" y="2676525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327070" y="4823980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123710" y="4034270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 (There should be some)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P is the class of all languages that have poly-time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algorithm</a:t>
            </a:r>
          </a:p>
          <a:p>
            <a:pPr lvl="1"/>
            <a:r>
              <a:rPr lang="en-US" dirty="0" smtClean="0">
                <a:cs typeface="Arial" pitchFamily="34" charset="0"/>
              </a:rPr>
              <a:t>e.g., Shortest path on a directed graph,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NP is the class of all languages that have poly-time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verifier</a:t>
            </a:r>
          </a:p>
          <a:p>
            <a:r>
              <a:rPr lang="en-US" dirty="0" smtClean="0">
                <a:cs typeface="Arial" pitchFamily="34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verifier</a:t>
            </a:r>
            <a:r>
              <a:rPr lang="en-US" dirty="0" smtClean="0">
                <a:cs typeface="Arial" pitchFamily="34" charset="0"/>
              </a:rPr>
              <a:t> – a Turing Machine, </a:t>
            </a:r>
            <a:r>
              <a:rPr lang="en-US" i="1" dirty="0" smtClean="0">
                <a:cs typeface="Arial" pitchFamily="34" charset="0"/>
              </a:rPr>
              <a:t>V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err="1" smtClean="0">
                <a:cs typeface="Arial" pitchFamily="34" charset="0"/>
              </a:rPr>
              <a:t>s.t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lvl="1"/>
            <a:r>
              <a:rPr lang="en-US" dirty="0" smtClean="0">
                <a:cs typeface="Arial" pitchFamily="34" charset="0"/>
              </a:rPr>
              <a:t>Given a potential x</a:t>
            </a:r>
          </a:p>
          <a:p>
            <a:pPr lvl="1"/>
            <a:r>
              <a:rPr lang="en-US" dirty="0" smtClean="0">
                <a:cs typeface="Arial" pitchFamily="34" charset="0"/>
              </a:rPr>
              <a:t>x </a:t>
            </a:r>
            <a:r>
              <a:rPr lang="en-US" dirty="0" smtClean="0"/>
              <a:t>∈ </a:t>
            </a:r>
            <a:r>
              <a:rPr lang="en-US" i="1" dirty="0" smtClean="0"/>
              <a:t>L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i="1" dirty="0" smtClean="0">
                <a:sym typeface="Wingdings" pitchFamily="2" charset="2"/>
              </a:rPr>
              <a:t>  V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accepts input &lt;x, s&gt; for some s</a:t>
            </a:r>
          </a:p>
          <a:p>
            <a:pPr lvl="2"/>
            <a:r>
              <a:rPr lang="en-US" dirty="0" smtClean="0">
                <a:cs typeface="Arial" pitchFamily="34" charset="0"/>
                <a:sym typeface="Wingdings" pitchFamily="2" charset="2"/>
              </a:rPr>
              <a:t>Solution s</a:t>
            </a:r>
          </a:p>
          <a:p>
            <a:pPr lvl="1"/>
            <a:r>
              <a:rPr lang="en-US" dirty="0" smtClean="0">
                <a:cs typeface="Arial" pitchFamily="34" charset="0"/>
              </a:rPr>
              <a:t>V runs in polynomial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While verifying a solution of a NP problem is easy (in poly-time), finding a solution could be more difficult</a:t>
            </a:r>
          </a:p>
          <a:p>
            <a:r>
              <a:rPr lang="en-US" dirty="0" smtClean="0">
                <a:cs typeface="Arial" pitchFamily="34" charset="0"/>
              </a:rPr>
              <a:t>An 3SAT instance - Find a satisfying assignment for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Verifying</a:t>
            </a:r>
          </a:p>
          <a:p>
            <a:pPr lvl="1"/>
            <a:r>
              <a:rPr lang="en-US" dirty="0" smtClean="0">
                <a:cs typeface="Arial" pitchFamily="34" charset="0"/>
              </a:rPr>
              <a:t>Given an assignment, just evaluate the truth value</a:t>
            </a:r>
          </a:p>
          <a:p>
            <a:r>
              <a:rPr lang="en-US" dirty="0" smtClean="0">
                <a:cs typeface="Arial" pitchFamily="34" charset="0"/>
              </a:rPr>
              <a:t>Finding a solution?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No efficient</a:t>
            </a:r>
            <a:r>
              <a:rPr lang="en-US" dirty="0" smtClean="0">
                <a:cs typeface="Arial" pitchFamily="34" charset="0"/>
              </a:rPr>
              <a:t> algorithm has been discovered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yet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1026" name="TextBox 3"/>
          <p:cNvSpPr txBox="1">
            <a:spLocks noChangeArrowheads="1"/>
          </p:cNvSpPr>
          <p:nvPr/>
        </p:nvSpPr>
        <p:spPr bwMode="auto">
          <a:xfrm>
            <a:off x="1524000" y="3276600"/>
            <a:ext cx="4019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(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r>
              <a:rPr kumimoji="0" lang="en-US" altLang="zh-TW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∨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r>
              <a:rPr kumimoji="0" lang="en-US" altLang="zh-TW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2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)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∧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(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r>
              <a:rPr kumimoji="0" lang="en-US" altLang="zh-TW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2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∨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r>
              <a:rPr kumimoji="0" lang="en-US" altLang="zh-TW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3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∨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r>
              <a:rPr kumimoji="0" lang="en-US" altLang="zh-TW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4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)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∧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 (</a:t>
            </a:r>
            <a:r>
              <a:rPr kumimoji="0" lang="en-US" altLang="zh-TW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x</a:t>
            </a:r>
            <a:r>
              <a:rPr kumimoji="0" lang="en-US" altLang="zh-TW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1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7" name="Straight Connector 4"/>
          <p:cNvCxnSpPr>
            <a:cxnSpLocks noChangeShapeType="1"/>
          </p:cNvCxnSpPr>
          <p:nvPr/>
        </p:nvCxnSpPr>
        <p:spPr bwMode="auto">
          <a:xfrm>
            <a:off x="4586288" y="3429000"/>
            <a:ext cx="160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" name="Straight Connector 5"/>
          <p:cNvCxnSpPr>
            <a:cxnSpLocks noChangeShapeType="1"/>
          </p:cNvCxnSpPr>
          <p:nvPr/>
        </p:nvCxnSpPr>
        <p:spPr bwMode="auto">
          <a:xfrm>
            <a:off x="2114550" y="3429000"/>
            <a:ext cx="1603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9" name="Straight Connector 6"/>
          <p:cNvCxnSpPr>
            <a:cxnSpLocks noChangeShapeType="1"/>
          </p:cNvCxnSpPr>
          <p:nvPr/>
        </p:nvCxnSpPr>
        <p:spPr bwMode="auto">
          <a:xfrm>
            <a:off x="3841750" y="3429000"/>
            <a:ext cx="1603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069975" y="3284538"/>
            <a:ext cx="649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MS PGothic" pitchFamily="34" charset="-128"/>
              </a:rPr>
              <a:t>f </a:t>
            </a: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MS PGothic" pitchFamily="34" charset="-128"/>
              </a:rPr>
              <a:t>=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versus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Every language, L in P, L is also in NP</a:t>
            </a:r>
          </a:p>
          <a:p>
            <a:pPr lvl="1"/>
            <a:r>
              <a:rPr lang="en-US" dirty="0" smtClean="0">
                <a:cs typeface="Arial" pitchFamily="34" charset="0"/>
              </a:rPr>
              <a:t>Let Verifier = Poly-time TM that solves L</a:t>
            </a:r>
          </a:p>
          <a:p>
            <a:r>
              <a:rPr lang="en-US" dirty="0" smtClean="0">
                <a:cs typeface="Arial" pitchFamily="34" charset="0"/>
              </a:rPr>
              <a:t>Therefore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P is contained in NP</a:t>
            </a:r>
          </a:p>
          <a:p>
            <a:r>
              <a:rPr lang="en-US" dirty="0" smtClean="0">
                <a:cs typeface="Arial" pitchFamily="34" charset="0"/>
              </a:rPr>
              <a:t>Note: L in NP does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not</a:t>
            </a:r>
            <a:r>
              <a:rPr lang="en-US" dirty="0" smtClean="0">
                <a:cs typeface="Arial" pitchFamily="34" charset="0"/>
              </a:rPr>
              <a:t> imply that 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efficient algorithm that decides L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does not exist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24600" y="3200400"/>
            <a:ext cx="1831428" cy="3124200"/>
            <a:chOff x="6324600" y="3200400"/>
            <a:chExt cx="1831428" cy="31242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 rot="-5400000">
              <a:off x="5678214" y="3846786"/>
              <a:ext cx="3124200" cy="1831428"/>
            </a:xfrm>
            <a:prstGeom prst="ellipse">
              <a:avLst/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 rot="-5400000">
              <a:off x="6888217" y="5516617"/>
              <a:ext cx="754117" cy="861848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>
                <a:latin typeface="Arial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6865883" y="4114800"/>
              <a:ext cx="75411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rgbClr val="FF9900"/>
                  </a:solidFill>
                  <a:latin typeface="Arial" charset="0"/>
                </a:rPr>
                <a:t>NP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6951280" y="5746285"/>
              <a:ext cx="5925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rgbClr val="FFCC00"/>
                  </a:solidFill>
                  <a:latin typeface="Arial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A language C is NP-complete if:</a:t>
            </a:r>
          </a:p>
          <a:p>
            <a:pPr lvl="1"/>
            <a:r>
              <a:rPr lang="en-US" dirty="0" smtClean="0">
                <a:cs typeface="Arial" pitchFamily="34" charset="0"/>
              </a:rPr>
              <a:t>C is in NP</a:t>
            </a:r>
          </a:p>
          <a:p>
            <a:pPr lvl="1"/>
            <a:r>
              <a:rPr lang="en-US" dirty="0" smtClean="0">
                <a:cs typeface="Arial" pitchFamily="34" charset="0"/>
              </a:rPr>
              <a:t>Every language L in NP, L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poly-time</a:t>
            </a:r>
            <a:r>
              <a:rPr lang="en-US" dirty="0" smtClean="0">
                <a:cs typeface="Arial" pitchFamily="34" charset="0"/>
              </a:rPr>
              <a:t> reduces to C</a:t>
            </a:r>
          </a:p>
          <a:p>
            <a:r>
              <a:rPr lang="en-US" dirty="0" smtClean="0">
                <a:cs typeface="Arial" pitchFamily="34" charset="0"/>
              </a:rPr>
              <a:t>What is a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reduction</a:t>
            </a:r>
            <a:r>
              <a:rPr lang="en-US" dirty="0" smtClean="0">
                <a:cs typeface="Arial" pitchFamily="34" charset="0"/>
              </a:rPr>
              <a:t>…?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cs typeface="Arial" pitchFamily="34" charset="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direction</a:t>
            </a:r>
            <a:r>
              <a:rPr lang="en-US" altLang="zh-TW" dirty="0" smtClean="0">
                <a:cs typeface="Arial" pitchFamily="34" charset="0"/>
              </a:rPr>
              <a:t> of the reduction is very important</a:t>
            </a:r>
          </a:p>
          <a:p>
            <a:pPr lvl="1"/>
            <a:r>
              <a:rPr lang="en-US" altLang="zh-TW" dirty="0" smtClean="0">
                <a:cs typeface="Arial" pitchFamily="34" charset="0"/>
              </a:rPr>
              <a:t>Saying “A is easier than B” and “B is easier than A” mean different things</a:t>
            </a:r>
          </a:p>
          <a:p>
            <a:pPr lvl="1"/>
            <a:r>
              <a:rPr lang="en-US" altLang="zh-TW" dirty="0" smtClean="0">
                <a:cs typeface="Arial" pitchFamily="34" charset="0"/>
              </a:rPr>
              <a:t>“A (</a:t>
            </a:r>
            <a:r>
              <a:rPr lang="en-US" altLang="zh-TW" dirty="0" err="1" smtClean="0">
                <a:cs typeface="Arial" pitchFamily="34" charset="0"/>
              </a:rPr>
              <a:t>polynomially</a:t>
            </a:r>
            <a:r>
              <a:rPr lang="en-US" altLang="zh-TW" dirty="0" smtClean="0">
                <a:cs typeface="Arial" pitchFamily="34" charset="0"/>
              </a:rPr>
              <a:t>) reduces to B” means “B is not easier than A”</a:t>
            </a:r>
          </a:p>
          <a:p>
            <a:endParaRPr lang="en-US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9T1">
  <a:themeElements>
    <a:clrScheme name="09T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9T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09T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T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T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T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T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T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T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T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T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T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T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T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-v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A33F7B"/>
      </a:hlink>
      <a:folHlink>
        <a:srgbClr val="FF9632"/>
      </a:folHlink>
    </a:clrScheme>
    <a:fontScheme name="1_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1_blue-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-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-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-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-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-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-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-v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ue-v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A33F7B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-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2058</Words>
  <Application>Microsoft Office PowerPoint</Application>
  <PresentationFormat>Presentación en pantalla (4:3)</PresentationFormat>
  <Paragraphs>352</Paragraphs>
  <Slides>39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Default Design</vt:lpstr>
      <vt:lpstr>09T1</vt:lpstr>
      <vt:lpstr>1_blue-v</vt:lpstr>
      <vt:lpstr>blue-v</vt:lpstr>
      <vt:lpstr>Flow</vt:lpstr>
      <vt:lpstr>NP-complete examples</vt:lpstr>
      <vt:lpstr>Outline</vt:lpstr>
      <vt:lpstr>Review</vt:lpstr>
      <vt:lpstr>P</vt:lpstr>
      <vt:lpstr>NP</vt:lpstr>
      <vt:lpstr>NP (con’t)</vt:lpstr>
      <vt:lpstr>P versus NP</vt:lpstr>
      <vt:lpstr>NPC</vt:lpstr>
      <vt:lpstr>Reduction</vt:lpstr>
      <vt:lpstr>Reduction (Con’t)</vt:lpstr>
      <vt:lpstr>Poly-Time Reduction</vt:lpstr>
      <vt:lpstr>Poly-Time Reduction (Con’t)</vt:lpstr>
      <vt:lpstr>Poly-Time Reduction (Implication)</vt:lpstr>
      <vt:lpstr>Poly-Time Reduction (Implication)</vt:lpstr>
      <vt:lpstr>Poly-Time Reduction - P versus NP</vt:lpstr>
      <vt:lpstr>P versus NP (Again)</vt:lpstr>
      <vt:lpstr>Relations</vt:lpstr>
      <vt:lpstr>Methodology</vt:lpstr>
      <vt:lpstr>Example</vt:lpstr>
      <vt:lpstr>Double-SAT</vt:lpstr>
      <vt:lpstr>Double-SAT (Proof Sketch)</vt:lpstr>
      <vt:lpstr>Double-SAT - (1) NP</vt:lpstr>
      <vt:lpstr>Double-SAT - (2) Reduction</vt:lpstr>
      <vt:lpstr>Double-SAT - (3) Correspondence</vt:lpstr>
      <vt:lpstr>Double-SAT - (3) Correspondence</vt:lpstr>
      <vt:lpstr>Dominating Set</vt:lpstr>
      <vt:lpstr>Dominating Set (Definition)</vt:lpstr>
      <vt:lpstr>Dominating Set (Example)</vt:lpstr>
      <vt:lpstr>Dominating Set (Proof Sketch)</vt:lpstr>
      <vt:lpstr>Dominating Set - (1) NP</vt:lpstr>
      <vt:lpstr>Dominating Set - (2) Reduction</vt:lpstr>
      <vt:lpstr>Dominating Set - (2) Reduction</vt:lpstr>
      <vt:lpstr>[Recap] Vertex cover</vt:lpstr>
      <vt:lpstr>Dominating Set – Graph Transformation Example</vt:lpstr>
      <vt:lpstr>Dominating Set - (3) Correspondence</vt:lpstr>
      <vt:lpstr>Dominating Set - (3) Correspondence</vt:lpstr>
      <vt:lpstr>Dominating Set - (3) Correspondence</vt:lpstr>
      <vt:lpstr>Dominating Set - (3) Correspondence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Frank!</dc:creator>
  <cp:lastModifiedBy>Frank</cp:lastModifiedBy>
  <cp:revision>755</cp:revision>
  <cp:lastPrinted>1601-01-01T00:00:00Z</cp:lastPrinted>
  <dcterms:created xsi:type="dcterms:W3CDTF">1601-01-01T00:00:00Z</dcterms:created>
  <dcterms:modified xsi:type="dcterms:W3CDTF">2013-11-30T04:45:31Z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