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anrope"/>
      <p:regular r:id="rId26"/>
      <p:bold r:id="rId27"/>
    </p:embeddedFont>
    <p:embeddedFont>
      <p:font typeface="Bebas Neue"/>
      <p:regular r:id="rId28"/>
    </p:embeddedFont>
    <p:embeddedFont>
      <p:font typeface="Kumbh Sans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nrope-regular.fntdata"/><Relationship Id="rId25" Type="http://schemas.openxmlformats.org/officeDocument/2006/relationships/slide" Target="slides/slide21.xml"/><Relationship Id="rId28" Type="http://schemas.openxmlformats.org/officeDocument/2006/relationships/font" Target="fonts/BebasNeue-regular.fntdata"/><Relationship Id="rId27" Type="http://schemas.openxmlformats.org/officeDocument/2006/relationships/font" Target="fonts/Manrop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umbh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umbhSans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b9b25eb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b9b25eb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ee6cc355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ee6cc355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ee6cc355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ee6cc355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ee6cc355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ee6cc355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ee6cc355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ee6cc355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ee6cc355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ee6cc355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ee6cc355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ee6cc355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ee6cc355f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ee6cc355f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ee6cc355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ee6cc355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ee6cc355f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ee6cc355f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b9b25eb7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b9b25eb7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b9078eb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b9078eb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ee6cc355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ee6cc355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ee6cc355f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ee6cc355f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b9b25eb7b_2_2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b9b25eb7b_2_2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b9078eb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b9078eb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ee6cc3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ee6cc3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ee6cc355f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ee6cc355f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b9b25eb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b9b25eb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ee6cc355f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ee6cc355f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ee6cc355f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ee6cc355f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0750" y="-39600"/>
            <a:ext cx="9205500" cy="5222700"/>
          </a:xfrm>
          <a:prstGeom prst="rect">
            <a:avLst/>
          </a:prstGeom>
          <a:solidFill>
            <a:srgbClr val="191919">
              <a:alpha val="7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030506"/>
            <a:ext cx="5248800" cy="27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3747294"/>
            <a:ext cx="4359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4" name="Google Shape;14;p2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0750" y="-39600"/>
            <a:ext cx="9205500" cy="5222700"/>
          </a:xfrm>
          <a:prstGeom prst="rect">
            <a:avLst/>
          </a:prstGeom>
          <a:solidFill>
            <a:srgbClr val="191919">
              <a:alpha val="7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64788" y="1619400"/>
            <a:ext cx="56145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1765538" y="3130500"/>
            <a:ext cx="561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3" name="Google Shape;83;p11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" name="Google Shape;84;p11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85" name="Google Shape;85;p11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973719" y="1592789"/>
            <a:ext cx="42519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3973719" y="2489195"/>
            <a:ext cx="42519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3973719" y="4272569"/>
            <a:ext cx="42519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3973719" y="3376457"/>
            <a:ext cx="4251900" cy="27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2973725" y="445025"/>
            <a:ext cx="54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3973719" y="1228255"/>
            <a:ext cx="4251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3973719" y="2124073"/>
            <a:ext cx="4251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7" type="subTitle"/>
          </p:nvPr>
        </p:nvSpPr>
        <p:spPr>
          <a:xfrm>
            <a:off x="3973719" y="3906859"/>
            <a:ext cx="4251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3973719" y="3010747"/>
            <a:ext cx="4251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99" name="Google Shape;99;p13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" name="Google Shape;100;p13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01" name="Google Shape;101;p13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 txBox="1"/>
          <p:nvPr>
            <p:ph hasCustomPrompt="1" idx="9" type="title"/>
          </p:nvPr>
        </p:nvSpPr>
        <p:spPr>
          <a:xfrm>
            <a:off x="2910575" y="1236222"/>
            <a:ext cx="12594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13" type="title"/>
          </p:nvPr>
        </p:nvSpPr>
        <p:spPr>
          <a:xfrm>
            <a:off x="2910575" y="2132334"/>
            <a:ext cx="12594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4" type="title"/>
          </p:nvPr>
        </p:nvSpPr>
        <p:spPr>
          <a:xfrm>
            <a:off x="2910575" y="3019302"/>
            <a:ext cx="12594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15" type="title"/>
          </p:nvPr>
        </p:nvSpPr>
        <p:spPr>
          <a:xfrm>
            <a:off x="2910575" y="3915414"/>
            <a:ext cx="12594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10" name="Google Shape;110;p14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4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12" name="Google Shape;112;p14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17" name="Google Shape;117;p15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" name="Google Shape;118;p15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19" name="Google Shape;119;p15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942156" y="1952500"/>
            <a:ext cx="51297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1072144" y="611200"/>
            <a:ext cx="6999600" cy="1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27" name="Google Shape;127;p16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3919675" y="1932900"/>
            <a:ext cx="4511100" cy="20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3919675" y="1207800"/>
            <a:ext cx="451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3" name="Google Shape;133;p17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" name="Google Shape;134;p17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35" name="Google Shape;135;p17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1138959" y="2609250"/>
            <a:ext cx="28275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1143859" y="1504950"/>
            <a:ext cx="2827500" cy="11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41" name="Google Shape;141;p18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18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43" name="Google Shape;143;p18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720000" y="3491600"/>
            <a:ext cx="6528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720000" y="2918900"/>
            <a:ext cx="652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9" name="Google Shape;149;p19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50" name="Google Shape;150;p19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" name="Google Shape;153;p19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1508700" y="2657972"/>
            <a:ext cx="6126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57" name="Google Shape;157;p20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" name="Google Shape;158;p20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59" name="Google Shape;159;p20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30750" y="-39600"/>
            <a:ext cx="9205500" cy="5222700"/>
          </a:xfrm>
          <a:prstGeom prst="rect">
            <a:avLst/>
          </a:prstGeom>
          <a:solidFill>
            <a:srgbClr val="191919">
              <a:alpha val="683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1644150" y="2392350"/>
            <a:ext cx="5855700" cy="15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102850" y="4016847"/>
            <a:ext cx="51939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" name="Google Shape;22;p3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3" name="Google Shape;23;p3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3467400" y="535000"/>
            <a:ext cx="22092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898350" y="1317450"/>
            <a:ext cx="73473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713172" y="1152525"/>
            <a:ext cx="38406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subTitle"/>
          </p:nvPr>
        </p:nvSpPr>
        <p:spPr>
          <a:xfrm>
            <a:off x="4588300" y="1150725"/>
            <a:ext cx="3840600" cy="33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69" name="Google Shape;169;p22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" name="Google Shape;170;p22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71" name="Google Shape;171;p22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719991" y="2422562"/>
            <a:ext cx="2194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subTitle"/>
          </p:nvPr>
        </p:nvSpPr>
        <p:spPr>
          <a:xfrm>
            <a:off x="719991" y="2788265"/>
            <a:ext cx="21945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3" type="subTitle"/>
          </p:nvPr>
        </p:nvSpPr>
        <p:spPr>
          <a:xfrm>
            <a:off x="3474750" y="2788263"/>
            <a:ext cx="21945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4" type="subTitle"/>
          </p:nvPr>
        </p:nvSpPr>
        <p:spPr>
          <a:xfrm>
            <a:off x="6229500" y="2788265"/>
            <a:ext cx="21945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5" type="subTitle"/>
          </p:nvPr>
        </p:nvSpPr>
        <p:spPr>
          <a:xfrm>
            <a:off x="3474746" y="2422562"/>
            <a:ext cx="2194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6" type="subTitle"/>
          </p:nvPr>
        </p:nvSpPr>
        <p:spPr>
          <a:xfrm>
            <a:off x="6229500" y="2422562"/>
            <a:ext cx="2194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2" name="Google Shape;182;p23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23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84" name="Google Shape;184;p23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3"/>
          <p:cNvSpPr txBox="1"/>
          <p:nvPr>
            <p:ph hasCustomPrompt="1" idx="7" type="title"/>
          </p:nvPr>
        </p:nvSpPr>
        <p:spPr>
          <a:xfrm>
            <a:off x="6694644" y="3613275"/>
            <a:ext cx="1259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hasCustomPrompt="1" idx="8" type="title"/>
          </p:nvPr>
        </p:nvSpPr>
        <p:spPr>
          <a:xfrm>
            <a:off x="3942300" y="3613275"/>
            <a:ext cx="1259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/>
          <p:nvPr>
            <p:ph hasCustomPrompt="1" idx="9" type="title"/>
          </p:nvPr>
        </p:nvSpPr>
        <p:spPr>
          <a:xfrm>
            <a:off x="1187550" y="3613275"/>
            <a:ext cx="1259400" cy="4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948600" y="3075571"/>
            <a:ext cx="2194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2" type="subTitle"/>
          </p:nvPr>
        </p:nvSpPr>
        <p:spPr>
          <a:xfrm>
            <a:off x="948600" y="3532774"/>
            <a:ext cx="21945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3" type="subTitle"/>
          </p:nvPr>
        </p:nvSpPr>
        <p:spPr>
          <a:xfrm>
            <a:off x="3474750" y="3532782"/>
            <a:ext cx="21945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4" type="subTitle"/>
          </p:nvPr>
        </p:nvSpPr>
        <p:spPr>
          <a:xfrm>
            <a:off x="6000900" y="3532782"/>
            <a:ext cx="21945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5" type="subTitle"/>
          </p:nvPr>
        </p:nvSpPr>
        <p:spPr>
          <a:xfrm>
            <a:off x="3474750" y="3075571"/>
            <a:ext cx="2194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6" type="subTitle"/>
          </p:nvPr>
        </p:nvSpPr>
        <p:spPr>
          <a:xfrm>
            <a:off x="6000900" y="3075571"/>
            <a:ext cx="2194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97" name="Google Shape;197;p24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24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199" name="Google Shape;199;p24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" type="subTitle"/>
          </p:nvPr>
        </p:nvSpPr>
        <p:spPr>
          <a:xfrm>
            <a:off x="720000" y="23778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720000" y="2747347"/>
            <a:ext cx="2336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3" type="subTitle"/>
          </p:nvPr>
        </p:nvSpPr>
        <p:spPr>
          <a:xfrm>
            <a:off x="3403800" y="3473072"/>
            <a:ext cx="2336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4" type="subTitle"/>
          </p:nvPr>
        </p:nvSpPr>
        <p:spPr>
          <a:xfrm>
            <a:off x="6087600" y="2747355"/>
            <a:ext cx="2336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5" type="subTitle"/>
          </p:nvPr>
        </p:nvSpPr>
        <p:spPr>
          <a:xfrm>
            <a:off x="3403800" y="310355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6" type="subTitle"/>
          </p:nvPr>
        </p:nvSpPr>
        <p:spPr>
          <a:xfrm>
            <a:off x="6087600" y="23778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11" name="Google Shape;211;p25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" name="Google Shape;212;p25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13" name="Google Shape;213;p25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2397575" y="1776048"/>
            <a:ext cx="2707800" cy="36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2" type="subTitle"/>
          </p:nvPr>
        </p:nvSpPr>
        <p:spPr>
          <a:xfrm>
            <a:off x="2397575" y="1321356"/>
            <a:ext cx="51570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3" type="subTitle"/>
          </p:nvPr>
        </p:nvSpPr>
        <p:spPr>
          <a:xfrm>
            <a:off x="2397575" y="2411664"/>
            <a:ext cx="5157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4" type="subTitle"/>
          </p:nvPr>
        </p:nvSpPr>
        <p:spPr>
          <a:xfrm>
            <a:off x="2397575" y="3551234"/>
            <a:ext cx="5157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720000" y="4474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5" type="subTitle"/>
          </p:nvPr>
        </p:nvSpPr>
        <p:spPr>
          <a:xfrm>
            <a:off x="2397575" y="4008442"/>
            <a:ext cx="2706600" cy="36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23" name="Google Shape;223;p26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" name="Google Shape;224;p26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25" name="Google Shape;225;p26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6"/>
          <p:cNvSpPr txBox="1"/>
          <p:nvPr>
            <p:ph idx="6" type="subTitle"/>
          </p:nvPr>
        </p:nvSpPr>
        <p:spPr>
          <a:xfrm>
            <a:off x="2397575" y="2868876"/>
            <a:ext cx="2336400" cy="41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1542549" y="1932742"/>
            <a:ext cx="24690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2" type="subTitle"/>
          </p:nvPr>
        </p:nvSpPr>
        <p:spPr>
          <a:xfrm>
            <a:off x="1542550" y="2298618"/>
            <a:ext cx="2469000" cy="49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3" type="subTitle"/>
          </p:nvPr>
        </p:nvSpPr>
        <p:spPr>
          <a:xfrm>
            <a:off x="5132450" y="2298449"/>
            <a:ext cx="2469000" cy="49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4" type="subTitle"/>
          </p:nvPr>
        </p:nvSpPr>
        <p:spPr>
          <a:xfrm>
            <a:off x="1542550" y="4131568"/>
            <a:ext cx="2469000" cy="47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5" type="subTitle"/>
          </p:nvPr>
        </p:nvSpPr>
        <p:spPr>
          <a:xfrm>
            <a:off x="5132451" y="4134143"/>
            <a:ext cx="2469000" cy="47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6" type="subTitle"/>
          </p:nvPr>
        </p:nvSpPr>
        <p:spPr>
          <a:xfrm>
            <a:off x="1542549" y="3757450"/>
            <a:ext cx="24690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7" type="subTitle"/>
          </p:nvPr>
        </p:nvSpPr>
        <p:spPr>
          <a:xfrm>
            <a:off x="5132449" y="1932742"/>
            <a:ext cx="24690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8" type="subTitle"/>
          </p:nvPr>
        </p:nvSpPr>
        <p:spPr>
          <a:xfrm>
            <a:off x="5132449" y="3756951"/>
            <a:ext cx="24690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39" name="Google Shape;239;p27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0" name="Google Shape;240;p27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41" name="Google Shape;241;p27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2042106" y="1726861"/>
            <a:ext cx="2057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2" type="subTitle"/>
          </p:nvPr>
        </p:nvSpPr>
        <p:spPr>
          <a:xfrm>
            <a:off x="2042106" y="2107261"/>
            <a:ext cx="2057400" cy="48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28"/>
          <p:cNvSpPr txBox="1"/>
          <p:nvPr>
            <p:ph idx="3" type="subTitle"/>
          </p:nvPr>
        </p:nvSpPr>
        <p:spPr>
          <a:xfrm>
            <a:off x="5838031" y="2100720"/>
            <a:ext cx="2057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idx="4" type="subTitle"/>
          </p:nvPr>
        </p:nvSpPr>
        <p:spPr>
          <a:xfrm>
            <a:off x="2042106" y="3380831"/>
            <a:ext cx="2057400" cy="48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5" type="subTitle"/>
          </p:nvPr>
        </p:nvSpPr>
        <p:spPr>
          <a:xfrm>
            <a:off x="5838031" y="3380929"/>
            <a:ext cx="2057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6" type="subTitle"/>
          </p:nvPr>
        </p:nvSpPr>
        <p:spPr>
          <a:xfrm>
            <a:off x="2042106" y="3015131"/>
            <a:ext cx="2057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7" type="subTitle"/>
          </p:nvPr>
        </p:nvSpPr>
        <p:spPr>
          <a:xfrm>
            <a:off x="5838031" y="1735020"/>
            <a:ext cx="2057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8" type="subTitle"/>
          </p:nvPr>
        </p:nvSpPr>
        <p:spPr>
          <a:xfrm>
            <a:off x="5838031" y="3016404"/>
            <a:ext cx="2057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54" name="Google Shape;254;p28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" name="Google Shape;255;p28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56" name="Google Shape;256;p28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715100" y="217810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2" type="subTitle"/>
          </p:nvPr>
        </p:nvSpPr>
        <p:spPr>
          <a:xfrm>
            <a:off x="3403798" y="217810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>
            <p:ph idx="3" type="subTitle"/>
          </p:nvPr>
        </p:nvSpPr>
        <p:spPr>
          <a:xfrm>
            <a:off x="6087609" y="217810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4" type="subTitle"/>
          </p:nvPr>
        </p:nvSpPr>
        <p:spPr>
          <a:xfrm>
            <a:off x="715100" y="402898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5" type="subTitle"/>
          </p:nvPr>
        </p:nvSpPr>
        <p:spPr>
          <a:xfrm>
            <a:off x="3403798" y="402898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6" type="subTitle"/>
          </p:nvPr>
        </p:nvSpPr>
        <p:spPr>
          <a:xfrm>
            <a:off x="6087609" y="402898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7" type="subTitle"/>
          </p:nvPr>
        </p:nvSpPr>
        <p:spPr>
          <a:xfrm>
            <a:off x="715100" y="1797098"/>
            <a:ext cx="23409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8" type="subTitle"/>
          </p:nvPr>
        </p:nvSpPr>
        <p:spPr>
          <a:xfrm>
            <a:off x="3403798" y="1797098"/>
            <a:ext cx="23409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9" type="subTitle"/>
          </p:nvPr>
        </p:nvSpPr>
        <p:spPr>
          <a:xfrm>
            <a:off x="6087609" y="1797098"/>
            <a:ext cx="23409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13" type="subTitle"/>
          </p:nvPr>
        </p:nvSpPr>
        <p:spPr>
          <a:xfrm>
            <a:off x="715100" y="3647985"/>
            <a:ext cx="23364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14" type="subTitle"/>
          </p:nvPr>
        </p:nvSpPr>
        <p:spPr>
          <a:xfrm>
            <a:off x="3403798" y="3647985"/>
            <a:ext cx="23364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15" type="subTitle"/>
          </p:nvPr>
        </p:nvSpPr>
        <p:spPr>
          <a:xfrm>
            <a:off x="6087609" y="3647985"/>
            <a:ext cx="23364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74" name="Google Shape;274;p29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" name="Google Shape;275;p29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76" name="Google Shape;276;p29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hasCustomPrompt="1" type="title"/>
          </p:nvPr>
        </p:nvSpPr>
        <p:spPr>
          <a:xfrm>
            <a:off x="3771400" y="540000"/>
            <a:ext cx="4657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3771400" y="1368303"/>
            <a:ext cx="4657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hasCustomPrompt="1" idx="2" type="title"/>
          </p:nvPr>
        </p:nvSpPr>
        <p:spPr>
          <a:xfrm>
            <a:off x="3771400" y="1974761"/>
            <a:ext cx="4657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/>
          <p:nvPr>
            <p:ph idx="3" type="subTitle"/>
          </p:nvPr>
        </p:nvSpPr>
        <p:spPr>
          <a:xfrm>
            <a:off x="3771400" y="2803051"/>
            <a:ext cx="4657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hasCustomPrompt="1" idx="4" type="title"/>
          </p:nvPr>
        </p:nvSpPr>
        <p:spPr>
          <a:xfrm>
            <a:off x="3771400" y="3414497"/>
            <a:ext cx="4657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5" name="Google Shape;285;p30"/>
          <p:cNvSpPr txBox="1"/>
          <p:nvPr>
            <p:ph idx="5" type="subTitle"/>
          </p:nvPr>
        </p:nvSpPr>
        <p:spPr>
          <a:xfrm>
            <a:off x="3771400" y="4242800"/>
            <a:ext cx="4657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6" name="Google Shape;286;p30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" name="Google Shape;287;p30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88" name="Google Shape;288;p30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24588"/>
            <a:ext cx="77040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" name="Google Shape;31;p4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2" name="Google Shape;32;p4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-30750" y="-39600"/>
            <a:ext cx="9205500" cy="5222700"/>
          </a:xfrm>
          <a:prstGeom prst="rect">
            <a:avLst/>
          </a:prstGeom>
          <a:solidFill>
            <a:srgbClr val="191919">
              <a:alpha val="7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>
            <p:ph type="ctrTitle"/>
          </p:nvPr>
        </p:nvSpPr>
        <p:spPr>
          <a:xfrm>
            <a:off x="715088" y="53500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715100" y="1532800"/>
            <a:ext cx="5013900" cy="13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31"/>
          <p:cNvSpPr txBox="1"/>
          <p:nvPr/>
        </p:nvSpPr>
        <p:spPr>
          <a:xfrm>
            <a:off x="715100" y="3766400"/>
            <a:ext cx="4879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b="1"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&amp;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highlight>
                <a:srgbClr val="DFDEFC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96" name="Google Shape;296;p31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" name="Google Shape;297;p31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298" name="Google Shape;298;p31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32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3" name="Google Shape;303;p32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04" name="Google Shape;304;p32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014413" y="2096775"/>
            <a:ext cx="30558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576740" y="1383825"/>
            <a:ext cx="2058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5513613" y="1383825"/>
            <a:ext cx="2057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1073788" y="2096775"/>
            <a:ext cx="30540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0" name="Google Shape;40;p5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1" name="Google Shape;41;p5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5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" name="Google Shape;48;p6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9" name="Google Shape;49;p6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5070325" y="1738950"/>
            <a:ext cx="2930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5070325" y="2311650"/>
            <a:ext cx="29301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5" name="Google Shape;55;p7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7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57" name="Google Shape;57;p7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-30750" y="-39600"/>
            <a:ext cx="9205500" cy="5222700"/>
          </a:xfrm>
          <a:prstGeom prst="rect">
            <a:avLst/>
          </a:prstGeom>
          <a:solidFill>
            <a:srgbClr val="191919">
              <a:alpha val="7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15100" y="1502100"/>
            <a:ext cx="5103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715100" y="2206800"/>
            <a:ext cx="51039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6" name="Google Shape;66;p9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" name="Google Shape;67;p9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68" name="Google Shape;68;p9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50" y="0"/>
            <a:ext cx="9144000" cy="5143500"/>
          </a:xfrm>
          <a:prstGeom prst="rect">
            <a:avLst/>
          </a:prstGeom>
          <a:solidFill>
            <a:srgbClr val="191919">
              <a:alpha val="19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15100" y="4018625"/>
            <a:ext cx="7991700" cy="5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" name="Google Shape;75;p10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76" name="Google Shape;76;p10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Kumbh Sans SemiBold"/>
              <a:buNone/>
              <a:defRPr sz="35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DB5BE"/>
              </a:buClr>
              <a:buSzPts val="3500"/>
              <a:buFont typeface="Kumbh Sans SemiBold"/>
              <a:buNone/>
              <a:defRPr sz="3500">
                <a:solidFill>
                  <a:srgbClr val="8DB5BE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mbAh2txeQO-ZddLmiB0F0HEqtsR079ew/view?usp=sharing" TargetMode="External"/><Relationship Id="rId6" Type="http://schemas.openxmlformats.org/officeDocument/2006/relationships/hyperlink" Target="https://drive.google.com/file/d/1eq4x8-UF8rRFjSsyyouRyZVNERWUWUhU/vi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drive.google.com/file/d/1mbAh2txeQO-ZddLmiB0F0HEqtsR079ew/view?usp=sharing" TargetMode="External"/><Relationship Id="rId5" Type="http://schemas.openxmlformats.org/officeDocument/2006/relationships/hyperlink" Target="https://drive.google.com/file/d/1eq4x8-UF8rRFjSsyyouRyZVNERWUWUhU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3"/>
          <p:cNvPicPr preferRelativeResize="0"/>
          <p:nvPr/>
        </p:nvPicPr>
        <p:blipFill>
          <a:blip r:embed="rId4">
            <a:alphaModFix amt="97000"/>
          </a:blip>
          <a:stretch>
            <a:fillRect/>
          </a:stretch>
        </p:blipFill>
        <p:spPr>
          <a:xfrm>
            <a:off x="0" y="-50475"/>
            <a:ext cx="9144000" cy="52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>
            <p:ph type="ctrTitle"/>
          </p:nvPr>
        </p:nvSpPr>
        <p:spPr>
          <a:xfrm>
            <a:off x="715100" y="1030506"/>
            <a:ext cx="5248800" cy="27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2"/>
                </a:solidFill>
              </a:rPr>
              <a:t>Banco de </a:t>
            </a:r>
            <a:endParaRPr sz="5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DADOS </a:t>
            </a:r>
            <a:r>
              <a:rPr lang="en" sz="5100"/>
              <a:t>—</a:t>
            </a:r>
            <a:endParaRPr sz="5100"/>
          </a:p>
        </p:txBody>
      </p:sp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715100" y="3747294"/>
            <a:ext cx="4359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Revisando todos os conteúdos</a:t>
            </a:r>
            <a:endParaRPr/>
          </a:p>
        </p:txBody>
      </p:sp>
      <p:cxnSp>
        <p:nvCxnSpPr>
          <p:cNvPr id="314" name="Google Shape;314;p33"/>
          <p:cNvCxnSpPr/>
          <p:nvPr/>
        </p:nvCxnSpPr>
        <p:spPr>
          <a:xfrm flipH="1" rot="10800000">
            <a:off x="582700" y="4613225"/>
            <a:ext cx="6287100" cy="40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/>
          <p:nvPr/>
        </p:nvSpPr>
        <p:spPr>
          <a:xfrm>
            <a:off x="7187275" y="4449225"/>
            <a:ext cx="235500" cy="22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7568275" y="4449225"/>
            <a:ext cx="235500" cy="22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7949275" y="4449225"/>
            <a:ext cx="235500" cy="225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422575" y="152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  <a:latin typeface="Manrope"/>
                <a:ea typeface="Manrope"/>
                <a:cs typeface="Manrope"/>
                <a:sym typeface="Manrope"/>
              </a:rPr>
              <a:t>BY LUARA E MAXSUEL</a:t>
            </a:r>
            <a:endParaRPr b="1" sz="1800">
              <a:solidFill>
                <a:srgbClr val="00FF0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9" name="Google Shape;319;p33">
            <a:hlinkClick r:id="rId5"/>
          </p:cNvPr>
          <p:cNvSpPr/>
          <p:nvPr/>
        </p:nvSpPr>
        <p:spPr>
          <a:xfrm>
            <a:off x="5635225" y="152388"/>
            <a:ext cx="31173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Acessar script do minimundo</a:t>
            </a:r>
            <a:endParaRPr/>
          </a:p>
        </p:txBody>
      </p:sp>
      <p:sp>
        <p:nvSpPr>
          <p:cNvPr id="320" name="Google Shape;320;p33">
            <a:hlinkClick r:id="rId6"/>
          </p:cNvPr>
          <p:cNvSpPr/>
          <p:nvPr/>
        </p:nvSpPr>
        <p:spPr>
          <a:xfrm>
            <a:off x="5635225" y="1030488"/>
            <a:ext cx="31173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Acessar script do aulão 19/09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1246550" y="329525"/>
            <a:ext cx="683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Vamos fazer uma contagem</a:t>
            </a:r>
            <a:endParaRPr sz="3600"/>
          </a:p>
        </p:txBody>
      </p:sp>
      <p:cxnSp>
        <p:nvCxnSpPr>
          <p:cNvPr id="418" name="Google Shape;418;p42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42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20" name="Google Shape;420;p42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42"/>
          <p:cNvSpPr txBox="1"/>
          <p:nvPr/>
        </p:nvSpPr>
        <p:spPr>
          <a:xfrm>
            <a:off x="1464250" y="960700"/>
            <a:ext cx="57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Afinal, é para isso que serve o elemento </a:t>
            </a:r>
            <a:r>
              <a:rPr b="1" lang="en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Count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4810125" y="1940700"/>
            <a:ext cx="4083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Quantas categorias possuem o modelo? (usar count)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Após, verifique novamente quantas categorias possuem o modelo, mas de forma distinta (distinct)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25" name="Google Shape;425;p42"/>
          <p:cNvPicPr preferRelativeResize="0"/>
          <p:nvPr/>
        </p:nvPicPr>
        <p:blipFill rotWithShape="1">
          <a:blip r:embed="rId3">
            <a:alphaModFix/>
          </a:blip>
          <a:srcRect b="39622" l="15757" r="45715" t="19768"/>
          <a:stretch/>
        </p:blipFill>
        <p:spPr>
          <a:xfrm>
            <a:off x="408900" y="1570277"/>
            <a:ext cx="4401225" cy="26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1246550" y="329525"/>
            <a:ext cx="683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Vamos fazer uma contagem</a:t>
            </a:r>
            <a:endParaRPr sz="3600"/>
          </a:p>
        </p:txBody>
      </p:sp>
      <p:cxnSp>
        <p:nvCxnSpPr>
          <p:cNvPr id="431" name="Google Shape;431;p43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2" name="Google Shape;432;p43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33" name="Google Shape;433;p43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6" name="Google Shape;436;p43"/>
          <p:cNvPicPr preferRelativeResize="0"/>
          <p:nvPr/>
        </p:nvPicPr>
        <p:blipFill rotWithShape="1">
          <a:blip r:embed="rId3">
            <a:alphaModFix/>
          </a:blip>
          <a:srcRect b="48866" l="15853" r="47709" t="28109"/>
          <a:stretch/>
        </p:blipFill>
        <p:spPr>
          <a:xfrm>
            <a:off x="403250" y="1783225"/>
            <a:ext cx="3200401" cy="11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3"/>
          <p:cNvSpPr txBox="1"/>
          <p:nvPr/>
        </p:nvSpPr>
        <p:spPr>
          <a:xfrm>
            <a:off x="80000" y="1325838"/>
            <a:ext cx="44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Conte  quantas categorias possuem o modelo</a:t>
            </a:r>
            <a:endParaRPr/>
          </a:p>
        </p:txBody>
      </p:sp>
      <p:sp>
        <p:nvSpPr>
          <p:cNvPr id="438" name="Google Shape;438;p43"/>
          <p:cNvSpPr/>
          <p:nvPr/>
        </p:nvSpPr>
        <p:spPr>
          <a:xfrm>
            <a:off x="517550" y="3234900"/>
            <a:ext cx="3086100" cy="151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Ao lado, fazemos o </a:t>
            </a:r>
            <a:r>
              <a:rPr b="1" lang="en" u="sng">
                <a:solidFill>
                  <a:schemeClr val="dk2"/>
                </a:solidFill>
              </a:rPr>
              <a:t>select</a:t>
            </a:r>
            <a:r>
              <a:rPr lang="en">
                <a:solidFill>
                  <a:schemeClr val="dk2"/>
                </a:solidFill>
              </a:rPr>
              <a:t> usando a função </a:t>
            </a:r>
            <a:r>
              <a:rPr b="1" lang="en" u="sng">
                <a:solidFill>
                  <a:schemeClr val="dk2"/>
                </a:solidFill>
              </a:rPr>
              <a:t>count +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b="1" lang="en" u="sng">
                <a:solidFill>
                  <a:schemeClr val="dk2"/>
                </a:solidFill>
              </a:rPr>
              <a:t>atributo</a:t>
            </a:r>
            <a:r>
              <a:rPr lang="en">
                <a:solidFill>
                  <a:schemeClr val="dk2"/>
                </a:solidFill>
              </a:rPr>
              <a:t> que queremos contar) + nome da </a:t>
            </a:r>
            <a:r>
              <a:rPr b="1" lang="en" u="sng">
                <a:solidFill>
                  <a:schemeClr val="dk2"/>
                </a:solidFill>
              </a:rPr>
              <a:t>tabela</a:t>
            </a:r>
            <a:r>
              <a:rPr lang="en">
                <a:solidFill>
                  <a:schemeClr val="dk2"/>
                </a:solidFill>
              </a:rPr>
              <a:t> em que se </a:t>
            </a:r>
            <a:r>
              <a:rPr lang="en" u="sng">
                <a:solidFill>
                  <a:schemeClr val="dk2"/>
                </a:solidFill>
              </a:rPr>
              <a:t>encontra.</a:t>
            </a:r>
            <a:r>
              <a:rPr lang="en"/>
              <a:t>O </a:t>
            </a:r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 rotWithShape="1">
          <a:blip r:embed="rId4">
            <a:alphaModFix/>
          </a:blip>
          <a:srcRect b="47099" l="15405" r="51775" t="31478"/>
          <a:stretch/>
        </p:blipFill>
        <p:spPr>
          <a:xfrm>
            <a:off x="4816600" y="1828825"/>
            <a:ext cx="3547594" cy="11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/>
        </p:nvSpPr>
        <p:spPr>
          <a:xfrm>
            <a:off x="4529600" y="997525"/>
            <a:ext cx="425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Após, verifique novamente quantas categorias possuem o modelo, mas de forma distinta (distinct)</a:t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5047350" y="3147600"/>
            <a:ext cx="3086100" cy="151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Usamos o distinct quando não temos a necessidade de contar os valores repetidos, portanto ele pega somente um desses valores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>
            <p:ph type="title"/>
          </p:nvPr>
        </p:nvSpPr>
        <p:spPr>
          <a:xfrm>
            <a:off x="684925" y="3295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especificar melhor…</a:t>
            </a:r>
            <a:endParaRPr sz="3600"/>
          </a:p>
        </p:txBody>
      </p:sp>
      <p:cxnSp>
        <p:nvCxnSpPr>
          <p:cNvPr id="447" name="Google Shape;447;p44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8" name="Google Shape;448;p44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49" name="Google Shape;449;p44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4"/>
          <p:cNvSpPr txBox="1"/>
          <p:nvPr/>
        </p:nvSpPr>
        <p:spPr>
          <a:xfrm>
            <a:off x="80000" y="1325838"/>
            <a:ext cx="4449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entre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 e pedido</a:t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Os atributos de produto devem ser: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nome, preco</a:t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 atributo de pedido é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Status</a:t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Obs: o status desse produto deve estar como “pago”</a:t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53" name="Google Shape;453;p44"/>
          <p:cNvPicPr preferRelativeResize="0"/>
          <p:nvPr/>
        </p:nvPicPr>
        <p:blipFill rotWithShape="1">
          <a:blip r:embed="rId3">
            <a:alphaModFix/>
          </a:blip>
          <a:srcRect b="36092" l="15511" r="41447" t="19735"/>
          <a:stretch/>
        </p:blipFill>
        <p:spPr>
          <a:xfrm>
            <a:off x="4328700" y="1446150"/>
            <a:ext cx="4592752" cy="26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4"/>
          <p:cNvSpPr txBox="1"/>
          <p:nvPr/>
        </p:nvSpPr>
        <p:spPr>
          <a:xfrm>
            <a:off x="1745675" y="913938"/>
            <a:ext cx="48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Afinal, é para isso que serve o elemento </a:t>
            </a:r>
            <a:r>
              <a:rPr b="1" lang="en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where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/>
          <p:nvPr>
            <p:ph type="title"/>
          </p:nvPr>
        </p:nvSpPr>
        <p:spPr>
          <a:xfrm>
            <a:off x="684925" y="3295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especificar melhor…</a:t>
            </a:r>
            <a:endParaRPr sz="3600"/>
          </a:p>
        </p:txBody>
      </p:sp>
      <p:cxnSp>
        <p:nvCxnSpPr>
          <p:cNvPr id="460" name="Google Shape;460;p45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45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62" name="Google Shape;462;p45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45"/>
          <p:cNvSpPr txBox="1"/>
          <p:nvPr/>
        </p:nvSpPr>
        <p:spPr>
          <a:xfrm>
            <a:off x="0" y="3445588"/>
            <a:ext cx="4449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66" name="Google Shape;466;p45"/>
          <p:cNvPicPr preferRelativeResize="0"/>
          <p:nvPr/>
        </p:nvPicPr>
        <p:blipFill rotWithShape="1">
          <a:blip r:embed="rId3">
            <a:alphaModFix/>
          </a:blip>
          <a:srcRect b="35663" l="15268" r="53144" t="23596"/>
          <a:stretch/>
        </p:blipFill>
        <p:spPr>
          <a:xfrm>
            <a:off x="4996625" y="1039100"/>
            <a:ext cx="3554301" cy="2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5"/>
          <p:cNvSpPr txBox="1"/>
          <p:nvPr/>
        </p:nvSpPr>
        <p:spPr>
          <a:xfrm>
            <a:off x="166275" y="1039100"/>
            <a:ext cx="632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entre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 e pedido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Os atributos de produto devem ser: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nome, preco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 atributo de pedido é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Status</a:t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681750" y="2222675"/>
            <a:ext cx="3086100" cy="151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Como pode perceber, quando não colocamos ainda o status como “pago”, ainda aparece o status “em andamento”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>
            <p:ph type="title"/>
          </p:nvPr>
        </p:nvSpPr>
        <p:spPr>
          <a:xfrm>
            <a:off x="684925" y="3295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especificar melhor…</a:t>
            </a:r>
            <a:endParaRPr sz="3600"/>
          </a:p>
        </p:txBody>
      </p:sp>
      <p:cxnSp>
        <p:nvCxnSpPr>
          <p:cNvPr id="474" name="Google Shape;474;p46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5" name="Google Shape;475;p46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76" name="Google Shape;476;p46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46"/>
          <p:cNvSpPr txBox="1"/>
          <p:nvPr/>
        </p:nvSpPr>
        <p:spPr>
          <a:xfrm>
            <a:off x="166275" y="1039100"/>
            <a:ext cx="6327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entre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 e pedido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Os atributos de produto devem ser: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nome, preco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 atributo de pedido é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Status</a:t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Coloque o status como </a:t>
            </a:r>
            <a:r>
              <a:rPr b="1" lang="en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“pago”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0" name="Google Shape;480;p46"/>
          <p:cNvSpPr/>
          <p:nvPr/>
        </p:nvSpPr>
        <p:spPr>
          <a:xfrm>
            <a:off x="619425" y="2717376"/>
            <a:ext cx="3369900" cy="166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 where fica por último, logo após (se tiver) o </a:t>
            </a:r>
            <a:r>
              <a:rPr b="1" lang="en" u="sng">
                <a:solidFill>
                  <a:schemeClr val="dk2"/>
                </a:solidFill>
              </a:rPr>
              <a:t>ON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Colocamos </a:t>
            </a:r>
            <a:r>
              <a:rPr b="1" lang="en" u="sng">
                <a:solidFill>
                  <a:schemeClr val="dk2"/>
                </a:solidFill>
              </a:rPr>
              <a:t>pe.status</a:t>
            </a:r>
            <a:r>
              <a:rPr lang="en">
                <a:solidFill>
                  <a:schemeClr val="dk2"/>
                </a:solidFill>
              </a:rPr>
              <a:t> para o sql entender que o</a:t>
            </a:r>
            <a:r>
              <a:rPr b="1" lang="en" u="sng">
                <a:solidFill>
                  <a:schemeClr val="dk2"/>
                </a:solidFill>
              </a:rPr>
              <a:t> status vem de pedido</a:t>
            </a:r>
            <a:r>
              <a:rPr lang="en">
                <a:solidFill>
                  <a:schemeClr val="dk2"/>
                </a:solidFill>
              </a:rPr>
              <a:t>, que possui o apelido </a:t>
            </a:r>
            <a:r>
              <a:rPr b="1" lang="en" u="sng">
                <a:solidFill>
                  <a:schemeClr val="dk2"/>
                </a:solidFill>
              </a:rPr>
              <a:t>“pe”</a:t>
            </a:r>
            <a:endParaRPr b="1" u="sng">
              <a:solidFill>
                <a:schemeClr val="dk2"/>
              </a:solidFill>
            </a:endParaRPr>
          </a:p>
        </p:txBody>
      </p:sp>
      <p:pic>
        <p:nvPicPr>
          <p:cNvPr id="481" name="Google Shape;481;p46"/>
          <p:cNvPicPr preferRelativeResize="0"/>
          <p:nvPr/>
        </p:nvPicPr>
        <p:blipFill rotWithShape="1">
          <a:blip r:embed="rId3">
            <a:alphaModFix/>
          </a:blip>
          <a:srcRect b="35848" l="15448" r="51484" t="20188"/>
          <a:stretch/>
        </p:blipFill>
        <p:spPr>
          <a:xfrm>
            <a:off x="5041000" y="1558875"/>
            <a:ext cx="3447576" cy="25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684925" y="3295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organizar as tabelas</a:t>
            </a:r>
            <a:endParaRPr sz="3600"/>
          </a:p>
        </p:txBody>
      </p:sp>
      <p:cxnSp>
        <p:nvCxnSpPr>
          <p:cNvPr id="487" name="Google Shape;487;p47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8" name="Google Shape;488;p47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89" name="Google Shape;489;p47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47"/>
          <p:cNvSpPr txBox="1"/>
          <p:nvPr/>
        </p:nvSpPr>
        <p:spPr>
          <a:xfrm>
            <a:off x="166275" y="1039100"/>
            <a:ext cx="4747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* from Produtos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3" name="Google Shape;493;p47"/>
          <p:cNvSpPr/>
          <p:nvPr/>
        </p:nvSpPr>
        <p:spPr>
          <a:xfrm>
            <a:off x="1689700" y="3569425"/>
            <a:ext cx="5011500" cy="112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Como pode perceber, as colunas estão todas desordenadas alfabeticamente</a:t>
            </a:r>
            <a:endParaRPr b="1" u="sng">
              <a:solidFill>
                <a:schemeClr val="dk2"/>
              </a:solidFill>
            </a:endParaRPr>
          </a:p>
        </p:txBody>
      </p:sp>
      <p:pic>
        <p:nvPicPr>
          <p:cNvPr id="494" name="Google Shape;494;p47"/>
          <p:cNvPicPr preferRelativeResize="0"/>
          <p:nvPr/>
        </p:nvPicPr>
        <p:blipFill rotWithShape="1">
          <a:blip r:embed="rId3">
            <a:alphaModFix/>
          </a:blip>
          <a:srcRect b="37122" l="15608" r="37562" t="30305"/>
          <a:stretch/>
        </p:blipFill>
        <p:spPr>
          <a:xfrm>
            <a:off x="1745400" y="1596350"/>
            <a:ext cx="4665525" cy="18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684925" y="3295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organizar as tabelas</a:t>
            </a:r>
            <a:endParaRPr sz="3600"/>
          </a:p>
        </p:txBody>
      </p:sp>
      <p:cxnSp>
        <p:nvCxnSpPr>
          <p:cNvPr id="500" name="Google Shape;500;p48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1" name="Google Shape;501;p48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502" name="Google Shape;502;p48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8"/>
          <p:cNvSpPr txBox="1"/>
          <p:nvPr/>
        </p:nvSpPr>
        <p:spPr>
          <a:xfrm>
            <a:off x="0" y="1483400"/>
            <a:ext cx="41664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* from Produtos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vamos fazer aparecer o nome dos produtos de forma alfabética (A-Z) com o </a:t>
            </a:r>
            <a:r>
              <a:rPr b="1" lang="en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Order BY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6" name="Google Shape;506;p48"/>
          <p:cNvSpPr txBox="1"/>
          <p:nvPr/>
        </p:nvSpPr>
        <p:spPr>
          <a:xfrm>
            <a:off x="1745675" y="913950"/>
            <a:ext cx="51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Afinal, é para isso que serve o elemento </a:t>
            </a:r>
            <a:r>
              <a:rPr b="1" lang="en" u="sng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Order By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07" name="Google Shape;507;p48"/>
          <p:cNvPicPr preferRelativeResize="0"/>
          <p:nvPr/>
        </p:nvPicPr>
        <p:blipFill rotWithShape="1">
          <a:blip r:embed="rId3">
            <a:alphaModFix/>
          </a:blip>
          <a:srcRect b="33317" l="15818" r="40724" t="27234"/>
          <a:stretch/>
        </p:blipFill>
        <p:spPr>
          <a:xfrm>
            <a:off x="4166475" y="1481963"/>
            <a:ext cx="4270676" cy="217957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8"/>
          <p:cNvSpPr/>
          <p:nvPr/>
        </p:nvSpPr>
        <p:spPr>
          <a:xfrm>
            <a:off x="169350" y="2987525"/>
            <a:ext cx="3827700" cy="141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order By sempre vem por último, assim como o where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Quando quisermos que a ordenação seja de </a:t>
            </a:r>
            <a:r>
              <a:rPr lang="en" u="sng">
                <a:solidFill>
                  <a:schemeClr val="lt1"/>
                </a:solidFill>
              </a:rPr>
              <a:t>(A-Z) </a:t>
            </a:r>
            <a:r>
              <a:rPr lang="en">
                <a:solidFill>
                  <a:schemeClr val="dk2"/>
                </a:solidFill>
              </a:rPr>
              <a:t>usamos </a:t>
            </a:r>
            <a:r>
              <a:rPr b="1" lang="en" u="sng">
                <a:solidFill>
                  <a:schemeClr val="dk1"/>
                </a:solidFill>
                <a:highlight>
                  <a:schemeClr val="dk2"/>
                </a:highlight>
              </a:rPr>
              <a:t>ASC</a:t>
            </a:r>
            <a:r>
              <a:rPr lang="en">
                <a:solidFill>
                  <a:schemeClr val="dk2"/>
                </a:solidFill>
              </a:rPr>
              <a:t>, e quando quisermos que seja de </a:t>
            </a:r>
            <a:r>
              <a:rPr lang="en">
                <a:solidFill>
                  <a:schemeClr val="lt1"/>
                </a:solidFill>
              </a:rPr>
              <a:t>(Z-A)</a:t>
            </a:r>
            <a:r>
              <a:rPr lang="en">
                <a:solidFill>
                  <a:schemeClr val="dk2"/>
                </a:solidFill>
              </a:rPr>
              <a:t> usamos </a:t>
            </a:r>
            <a:r>
              <a:rPr b="1" lang="en" u="sng">
                <a:solidFill>
                  <a:schemeClr val="dk1"/>
                </a:solidFill>
                <a:highlight>
                  <a:schemeClr val="dk2"/>
                </a:highlight>
              </a:rPr>
              <a:t>DESC</a:t>
            </a:r>
            <a:endParaRPr b="1" u="sng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/>
          <p:nvPr>
            <p:ph type="title"/>
          </p:nvPr>
        </p:nvSpPr>
        <p:spPr>
          <a:xfrm>
            <a:off x="695325" y="2152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especificar e organizar melhor…</a:t>
            </a:r>
            <a:endParaRPr sz="3600"/>
          </a:p>
        </p:txBody>
      </p:sp>
      <p:cxnSp>
        <p:nvCxnSpPr>
          <p:cNvPr id="514" name="Google Shape;514;p49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5" name="Google Shape;515;p49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516" name="Google Shape;516;p49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9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9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9"/>
          <p:cNvSpPr txBox="1"/>
          <p:nvPr/>
        </p:nvSpPr>
        <p:spPr>
          <a:xfrm>
            <a:off x="280575" y="1413175"/>
            <a:ext cx="6327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entre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 e pedido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Os atributos de produto devem ser: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nome, preco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 atributo de pedido é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Status</a:t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Coloque a Ordem ASC para nome do produto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629800" y="2923126"/>
            <a:ext cx="3369900" cy="166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Como pode perceber, os nomes sem o Order By estão desorganizados</a:t>
            </a:r>
            <a:endParaRPr b="1" u="sng">
              <a:solidFill>
                <a:schemeClr val="dk2"/>
              </a:solidFill>
            </a:endParaRPr>
          </a:p>
        </p:txBody>
      </p:sp>
      <p:pic>
        <p:nvPicPr>
          <p:cNvPr id="521" name="Google Shape;521;p49"/>
          <p:cNvPicPr preferRelativeResize="0"/>
          <p:nvPr/>
        </p:nvPicPr>
        <p:blipFill rotWithShape="1">
          <a:blip r:embed="rId3">
            <a:alphaModFix/>
          </a:blip>
          <a:srcRect b="35848" l="15448" r="51484" t="20188"/>
          <a:stretch/>
        </p:blipFill>
        <p:spPr>
          <a:xfrm>
            <a:off x="5113750" y="1164025"/>
            <a:ext cx="3447576" cy="25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"/>
          <p:cNvSpPr txBox="1"/>
          <p:nvPr>
            <p:ph type="title"/>
          </p:nvPr>
        </p:nvSpPr>
        <p:spPr>
          <a:xfrm>
            <a:off x="695325" y="215225"/>
            <a:ext cx="786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Agora, vamos especificar e organizar melhor…</a:t>
            </a:r>
            <a:endParaRPr sz="3600"/>
          </a:p>
        </p:txBody>
      </p:sp>
      <p:cxnSp>
        <p:nvCxnSpPr>
          <p:cNvPr id="527" name="Google Shape;527;p50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50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529" name="Google Shape;529;p50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50"/>
          <p:cNvSpPr txBox="1"/>
          <p:nvPr/>
        </p:nvSpPr>
        <p:spPr>
          <a:xfrm>
            <a:off x="280575" y="1413175"/>
            <a:ext cx="6327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 select entre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 e pedido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Os atributos de produto devem ser: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nome, preco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 atributo de pedido é </a:t>
            </a: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Status</a:t>
            </a:r>
            <a:endParaRPr b="1"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</a:pPr>
            <a:r>
              <a:rPr b="1"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Coloque a Ordem ASC para nome do produto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755350" y="3182901"/>
            <a:ext cx="3016500" cy="9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Quando temos Where e Order by no mesmo select, priorize o Order by na última linha.</a:t>
            </a:r>
            <a:endParaRPr b="1" u="sng">
              <a:solidFill>
                <a:schemeClr val="dk2"/>
              </a:solidFill>
            </a:endParaRPr>
          </a:p>
        </p:txBody>
      </p:sp>
      <p:pic>
        <p:nvPicPr>
          <p:cNvPr id="534" name="Google Shape;534;p50"/>
          <p:cNvPicPr preferRelativeResize="0"/>
          <p:nvPr/>
        </p:nvPicPr>
        <p:blipFill rotWithShape="1">
          <a:blip r:embed="rId3">
            <a:alphaModFix/>
          </a:blip>
          <a:srcRect b="30063" l="13709" r="45081" t="14976"/>
          <a:stretch/>
        </p:blipFill>
        <p:spPr>
          <a:xfrm>
            <a:off x="4979800" y="1144950"/>
            <a:ext cx="3782925" cy="2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>
            <p:ph type="title"/>
          </p:nvPr>
        </p:nvSpPr>
        <p:spPr>
          <a:xfrm>
            <a:off x="695325" y="215225"/>
            <a:ext cx="78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Faça você mesmo as funções de agregação</a:t>
            </a:r>
            <a:endParaRPr sz="3600"/>
          </a:p>
        </p:txBody>
      </p:sp>
      <p:sp>
        <p:nvSpPr>
          <p:cNvPr id="540" name="Google Shape;540;p51"/>
          <p:cNvSpPr txBox="1"/>
          <p:nvPr/>
        </p:nvSpPr>
        <p:spPr>
          <a:xfrm>
            <a:off x="3262750" y="913950"/>
            <a:ext cx="55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Afinal é para isso que serve o: min, sum, max, count, distinct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1" name="Google Shape;541;p51"/>
          <p:cNvSpPr txBox="1"/>
          <p:nvPr/>
        </p:nvSpPr>
        <p:spPr>
          <a:xfrm>
            <a:off x="353300" y="1683350"/>
            <a:ext cx="63273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Mostre o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preco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mínimo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dos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Produtos</a:t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uma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soma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para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Pedido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 através do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idPedido</a:t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Mostre o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preco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máximo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dos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</a:t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Conte quantos pedidos foram feitos através de data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Conte quantos pedidos distintos foram feitos através de data 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398375" y="1502100"/>
            <a:ext cx="5420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- INNER JOIN</a:t>
            </a:r>
            <a:endParaRPr/>
          </a:p>
        </p:txBody>
      </p:sp>
      <p:sp>
        <p:nvSpPr>
          <p:cNvPr id="326" name="Google Shape;326;p34"/>
          <p:cNvSpPr txBox="1"/>
          <p:nvPr>
            <p:ph idx="1" type="subTitle"/>
          </p:nvPr>
        </p:nvSpPr>
        <p:spPr>
          <a:xfrm>
            <a:off x="715100" y="2206800"/>
            <a:ext cx="51039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Usamos o select quando queremos selecionar as tabelas para mostrar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11641" r="8619" t="0"/>
          <a:stretch/>
        </p:blipFill>
        <p:spPr>
          <a:xfrm>
            <a:off x="6410325" y="0"/>
            <a:ext cx="2733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/>
          <p:nvPr/>
        </p:nvSpPr>
        <p:spPr>
          <a:xfrm>
            <a:off x="6410325" y="0"/>
            <a:ext cx="2733600" cy="5143500"/>
          </a:xfrm>
          <a:prstGeom prst="rect">
            <a:avLst/>
          </a:prstGeom>
          <a:solidFill>
            <a:srgbClr val="191919">
              <a:alpha val="68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4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0" name="Google Shape;330;p34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31" name="Google Shape;331;p34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 txBox="1"/>
          <p:nvPr>
            <p:ph type="title"/>
          </p:nvPr>
        </p:nvSpPr>
        <p:spPr>
          <a:xfrm>
            <a:off x="695325" y="215225"/>
            <a:ext cx="78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Faça você mesmo as funções de agregação</a:t>
            </a:r>
            <a:endParaRPr sz="3600"/>
          </a:p>
        </p:txBody>
      </p:sp>
      <p:sp>
        <p:nvSpPr>
          <p:cNvPr id="547" name="Google Shape;547;p52"/>
          <p:cNvSpPr txBox="1"/>
          <p:nvPr/>
        </p:nvSpPr>
        <p:spPr>
          <a:xfrm>
            <a:off x="3071375" y="965900"/>
            <a:ext cx="56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Afinal é para isso que serve o: min, sum, max, count, distinct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8" name="Google Shape;548;p52"/>
          <p:cNvSpPr txBox="1"/>
          <p:nvPr/>
        </p:nvSpPr>
        <p:spPr>
          <a:xfrm>
            <a:off x="353300" y="1683350"/>
            <a:ext cx="36462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Mostre o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preco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mínimo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dos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Produtos</a:t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49" name="Google Shape;549;p52"/>
          <p:cNvPicPr preferRelativeResize="0"/>
          <p:nvPr/>
        </p:nvPicPr>
        <p:blipFill rotWithShape="1">
          <a:blip r:embed="rId3">
            <a:alphaModFix/>
          </a:blip>
          <a:srcRect b="50334" l="15711" r="62356" t="27044"/>
          <a:stretch/>
        </p:blipFill>
        <p:spPr>
          <a:xfrm>
            <a:off x="1277225" y="2073999"/>
            <a:ext cx="2005449" cy="1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2"/>
          <p:cNvSpPr txBox="1"/>
          <p:nvPr/>
        </p:nvSpPr>
        <p:spPr>
          <a:xfrm>
            <a:off x="4416150" y="1620975"/>
            <a:ext cx="3771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Faça uma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soma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para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Quantidade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 de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</a:t>
            </a:r>
            <a:endParaRPr u="sng"/>
          </a:p>
        </p:txBody>
      </p:sp>
      <p:pic>
        <p:nvPicPr>
          <p:cNvPr id="551" name="Google Shape;551;p52"/>
          <p:cNvPicPr preferRelativeResize="0"/>
          <p:nvPr/>
        </p:nvPicPr>
        <p:blipFill rotWithShape="1">
          <a:blip r:embed="rId4">
            <a:alphaModFix/>
          </a:blip>
          <a:srcRect b="47302" l="15138" r="58497" t="27045"/>
          <a:stretch/>
        </p:blipFill>
        <p:spPr>
          <a:xfrm>
            <a:off x="5776475" y="2219477"/>
            <a:ext cx="2410676" cy="13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2"/>
          <p:cNvSpPr/>
          <p:nvPr/>
        </p:nvSpPr>
        <p:spPr>
          <a:xfrm>
            <a:off x="4609550" y="3662925"/>
            <a:ext cx="2726400" cy="101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 count mostra quantas vezes o atributo apareceu, e o sum mostra a soma dos valores de um atributo</a:t>
            </a:r>
            <a:endParaRPr b="1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/>
        </p:nvSpPr>
        <p:spPr>
          <a:xfrm>
            <a:off x="5091525" y="893175"/>
            <a:ext cx="284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5.		Conte quantos pedidos distintos foram feitos através de data.</a:t>
            </a:r>
            <a:endParaRPr b="1" u="sng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58" name="Google Shape;558;p53"/>
          <p:cNvSpPr txBox="1"/>
          <p:nvPr/>
        </p:nvSpPr>
        <p:spPr>
          <a:xfrm>
            <a:off x="331650" y="446775"/>
            <a:ext cx="3054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3.	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Mostre o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preco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máximo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dos </a:t>
            </a:r>
            <a:r>
              <a:rPr lang="en" u="sng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Produtos</a:t>
            </a:r>
            <a:endParaRPr/>
          </a:p>
        </p:txBody>
      </p:sp>
      <p:pic>
        <p:nvPicPr>
          <p:cNvPr id="559" name="Google Shape;559;p53"/>
          <p:cNvPicPr preferRelativeResize="0"/>
          <p:nvPr/>
        </p:nvPicPr>
        <p:blipFill rotWithShape="1">
          <a:blip r:embed="rId3">
            <a:alphaModFix/>
          </a:blip>
          <a:srcRect b="49494" l="15114" r="61838" t="27818"/>
          <a:stretch/>
        </p:blipFill>
        <p:spPr>
          <a:xfrm>
            <a:off x="664150" y="1232425"/>
            <a:ext cx="2670451" cy="147787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3"/>
          <p:cNvSpPr txBox="1"/>
          <p:nvPr/>
        </p:nvSpPr>
        <p:spPr>
          <a:xfrm>
            <a:off x="150250" y="2772650"/>
            <a:ext cx="3818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4.		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Conte quantos pedidos foram feitos através de data</a:t>
            </a:r>
            <a:endParaRPr/>
          </a:p>
        </p:txBody>
      </p:sp>
      <p:pic>
        <p:nvPicPr>
          <p:cNvPr id="561" name="Google Shape;561;p53"/>
          <p:cNvPicPr preferRelativeResize="0"/>
          <p:nvPr/>
        </p:nvPicPr>
        <p:blipFill rotWithShape="1">
          <a:blip r:embed="rId4">
            <a:alphaModFix/>
          </a:blip>
          <a:srcRect b="48334" l="15369" r="59062" t="31072"/>
          <a:stretch/>
        </p:blipFill>
        <p:spPr>
          <a:xfrm>
            <a:off x="830400" y="3495949"/>
            <a:ext cx="2337950" cy="105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3"/>
          <p:cNvPicPr preferRelativeResize="0"/>
          <p:nvPr/>
        </p:nvPicPr>
        <p:blipFill rotWithShape="1">
          <a:blip r:embed="rId5">
            <a:alphaModFix/>
          </a:blip>
          <a:srcRect b="46500" l="14791" r="54276" t="30164"/>
          <a:stretch/>
        </p:blipFill>
        <p:spPr>
          <a:xfrm>
            <a:off x="5117150" y="2091199"/>
            <a:ext cx="2795150" cy="11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3"/>
          <p:cNvSpPr/>
          <p:nvPr/>
        </p:nvSpPr>
        <p:spPr>
          <a:xfrm>
            <a:off x="5025200" y="3518163"/>
            <a:ext cx="2726400" cy="101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Os pedidos foram cadastrados apenas com a data 2022-07-20, portanto, temos 1 data que se repete por 11 vezes</a:t>
            </a:r>
            <a:endParaRPr b="1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/>
          <p:nvPr/>
        </p:nvSpPr>
        <p:spPr>
          <a:xfrm>
            <a:off x="2196872" y="45150"/>
            <a:ext cx="4736412" cy="836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umbh Sans;600"/>
              </a:rPr>
              <a:t>MODELO</a:t>
            </a:r>
          </a:p>
        </p:txBody>
      </p:sp>
      <p:pic>
        <p:nvPicPr>
          <p:cNvPr id="339" name="Google Shape;3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75" y="1168725"/>
            <a:ext cx="5110124" cy="29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>
            <a:hlinkClick r:id="rId4"/>
          </p:cNvPr>
          <p:cNvSpPr/>
          <p:nvPr/>
        </p:nvSpPr>
        <p:spPr>
          <a:xfrm>
            <a:off x="5884625" y="2729338"/>
            <a:ext cx="31173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Acessar script do minimundo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>
            <a:hlinkClick r:id="rId5"/>
          </p:cNvPr>
          <p:cNvSpPr/>
          <p:nvPr/>
        </p:nvSpPr>
        <p:spPr>
          <a:xfrm>
            <a:off x="5884625" y="1694788"/>
            <a:ext cx="3117300" cy="64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Acessar script do aulão 19/09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2545021" y="1427833"/>
            <a:ext cx="5005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chave primária idCategoria está como chave estrangeira idCategoria na tabela produtos</a:t>
            </a:r>
            <a:endParaRPr/>
          </a:p>
        </p:txBody>
      </p:sp>
      <p:sp>
        <p:nvSpPr>
          <p:cNvPr id="348" name="Google Shape;348;p36"/>
          <p:cNvSpPr txBox="1"/>
          <p:nvPr>
            <p:ph idx="2" type="subTitle"/>
          </p:nvPr>
        </p:nvSpPr>
        <p:spPr>
          <a:xfrm>
            <a:off x="2592796" y="2284422"/>
            <a:ext cx="5005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chave primária idProdutos está como chave estrangeira idProdutos na tabela Pedido</a:t>
            </a:r>
            <a:endParaRPr/>
          </a:p>
        </p:txBody>
      </p:sp>
      <p:sp>
        <p:nvSpPr>
          <p:cNvPr id="349" name="Google Shape;349;p36"/>
          <p:cNvSpPr txBox="1"/>
          <p:nvPr>
            <p:ph idx="3" type="subTitle"/>
          </p:nvPr>
        </p:nvSpPr>
        <p:spPr>
          <a:xfrm>
            <a:off x="2628921" y="3122988"/>
            <a:ext cx="5005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chave primária idClientes está como chave estrangeira idClientes na tabela Pedido</a:t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1765683" y="1341109"/>
            <a:ext cx="633686" cy="4645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umbh Sans;600"/>
              </a:rPr>
              <a:t>01</a:t>
            </a:r>
          </a:p>
        </p:txBody>
      </p:sp>
      <p:sp>
        <p:nvSpPr>
          <p:cNvPr id="351" name="Google Shape;351;p36"/>
          <p:cNvSpPr/>
          <p:nvPr/>
        </p:nvSpPr>
        <p:spPr>
          <a:xfrm>
            <a:off x="1701703" y="2166692"/>
            <a:ext cx="761645" cy="4645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umbh Sans;600"/>
              </a:rPr>
              <a:t>02</a:t>
            </a:r>
          </a:p>
        </p:txBody>
      </p:sp>
      <p:sp>
        <p:nvSpPr>
          <p:cNvPr id="352" name="Google Shape;352;p36"/>
          <p:cNvSpPr/>
          <p:nvPr/>
        </p:nvSpPr>
        <p:spPr>
          <a:xfrm>
            <a:off x="1701700" y="3026214"/>
            <a:ext cx="747063" cy="4645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umbh Sans;600"/>
              </a:rPr>
              <a:t>03</a:t>
            </a:r>
          </a:p>
        </p:txBody>
      </p:sp>
      <p:cxnSp>
        <p:nvCxnSpPr>
          <p:cNvPr id="353" name="Google Shape;353;p36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" name="Google Shape;354;p36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55" name="Google Shape;355;p36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6"/>
          <p:cNvSpPr txBox="1"/>
          <p:nvPr>
            <p:ph type="title"/>
          </p:nvPr>
        </p:nvSpPr>
        <p:spPr>
          <a:xfrm>
            <a:off x="1394875" y="407325"/>
            <a:ext cx="62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EXPLICANDO O MODELO—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idx="1" type="subTitle"/>
          </p:nvPr>
        </p:nvSpPr>
        <p:spPr>
          <a:xfrm>
            <a:off x="1334425" y="1826697"/>
            <a:ext cx="6126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Vamos tomar algumas coisas como base: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Não conseguimos conectar uma tabela à outra com o select sem essas chaves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Só conseguimos ligar a tabela </a:t>
            </a:r>
            <a:r>
              <a:rPr b="1" lang="en" u="sng"/>
              <a:t>Produtos</a:t>
            </a:r>
            <a:r>
              <a:rPr lang="en"/>
              <a:t> à tabela </a:t>
            </a:r>
            <a:r>
              <a:rPr b="1" lang="en" u="sng"/>
              <a:t>Cliente</a:t>
            </a:r>
            <a:r>
              <a:rPr lang="en"/>
              <a:t> porque temos a tabela </a:t>
            </a:r>
            <a:r>
              <a:rPr b="1" lang="en" u="sng"/>
              <a:t>Pedido</a:t>
            </a:r>
            <a:r>
              <a:rPr lang="en"/>
              <a:t> como relacionamento, possuindo as chaves primárias dos 2 .  	</a:t>
            </a:r>
            <a:r>
              <a:rPr lang="en"/>
              <a:t>Portanto, fazemos 2 inner joins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Agora que você tem conhecimento sobre as chaves 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idx="1" type="subTitle"/>
          </p:nvPr>
        </p:nvSpPr>
        <p:spPr>
          <a:xfrm>
            <a:off x="4115125" y="1953675"/>
            <a:ext cx="4511100" cy="20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Junte a tabela Categoria com a tabela Produtos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Junte as tabelas Clientes, pedido e Produtos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Junte a tabela Categoria e pedido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3919675" y="857975"/>
            <a:ext cx="490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Vamos treinar o inner join…</a:t>
            </a:r>
            <a:endParaRPr sz="3600"/>
          </a:p>
        </p:txBody>
      </p:sp>
      <p:cxnSp>
        <p:nvCxnSpPr>
          <p:cNvPr id="371" name="Google Shape;371;p38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2" name="Google Shape;372;p38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73" name="Google Shape;373;p38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75" y="2074925"/>
            <a:ext cx="3431457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idx="1" type="subTitle"/>
          </p:nvPr>
        </p:nvSpPr>
        <p:spPr>
          <a:xfrm>
            <a:off x="2068150" y="758700"/>
            <a:ext cx="4511100" cy="20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Junte a tabela Categoria com a tabela Produtos</a:t>
            </a:r>
            <a:endParaRPr/>
          </a:p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386750" y="307250"/>
            <a:ext cx="490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Vamos treinar o inner join…</a:t>
            </a:r>
            <a:endParaRPr sz="3600"/>
          </a:p>
        </p:txBody>
      </p:sp>
      <p:cxnSp>
        <p:nvCxnSpPr>
          <p:cNvPr id="383" name="Google Shape;383;p39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4" name="Google Shape;384;p39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85" name="Google Shape;385;p39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8" name="Google Shape;388;p39"/>
          <p:cNvPicPr preferRelativeResize="0"/>
          <p:nvPr/>
        </p:nvPicPr>
        <p:blipFill rotWithShape="1">
          <a:blip r:embed="rId3">
            <a:alphaModFix/>
          </a:blip>
          <a:srcRect b="33954" l="15822" r="26847" t="22390"/>
          <a:stretch/>
        </p:blipFill>
        <p:spPr>
          <a:xfrm>
            <a:off x="2158125" y="2177049"/>
            <a:ext cx="4678178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idx="1" type="subTitle"/>
          </p:nvPr>
        </p:nvSpPr>
        <p:spPr>
          <a:xfrm>
            <a:off x="2068150" y="758700"/>
            <a:ext cx="4511100" cy="20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Junte as tabelas Clientes, pedido e Produtos</a:t>
            </a:r>
            <a:endParaRPr/>
          </a:p>
        </p:txBody>
      </p:sp>
      <p:sp>
        <p:nvSpPr>
          <p:cNvPr id="394" name="Google Shape;394;p40"/>
          <p:cNvSpPr txBox="1"/>
          <p:nvPr>
            <p:ph type="title"/>
          </p:nvPr>
        </p:nvSpPr>
        <p:spPr>
          <a:xfrm>
            <a:off x="386750" y="307250"/>
            <a:ext cx="490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Vamos treinar o inner join…</a:t>
            </a:r>
            <a:endParaRPr sz="3600"/>
          </a:p>
        </p:txBody>
      </p:sp>
      <p:cxnSp>
        <p:nvCxnSpPr>
          <p:cNvPr id="395" name="Google Shape;395;p40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" name="Google Shape;396;p40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397" name="Google Shape;397;p40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33925" l="14131" r="23994" t="15051"/>
          <a:stretch/>
        </p:blipFill>
        <p:spPr>
          <a:xfrm>
            <a:off x="2181225" y="2374450"/>
            <a:ext cx="4571999" cy="21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2068150" y="758700"/>
            <a:ext cx="4511100" cy="20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Junte a tabela Categoria e pedido</a:t>
            </a:r>
            <a:endParaRPr/>
          </a:p>
        </p:txBody>
      </p:sp>
      <p:sp>
        <p:nvSpPr>
          <p:cNvPr id="406" name="Google Shape;406;p41"/>
          <p:cNvSpPr txBox="1"/>
          <p:nvPr>
            <p:ph type="title"/>
          </p:nvPr>
        </p:nvSpPr>
        <p:spPr>
          <a:xfrm>
            <a:off x="386750" y="307250"/>
            <a:ext cx="490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Vamos treinar o inner join…</a:t>
            </a:r>
            <a:endParaRPr sz="3600"/>
          </a:p>
        </p:txBody>
      </p:sp>
      <p:cxnSp>
        <p:nvCxnSpPr>
          <p:cNvPr id="407" name="Google Shape;407;p41"/>
          <p:cNvCxnSpPr/>
          <p:nvPr/>
        </p:nvCxnSpPr>
        <p:spPr>
          <a:xfrm>
            <a:off x="755350" y="4846475"/>
            <a:ext cx="713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41"/>
          <p:cNvGrpSpPr/>
          <p:nvPr/>
        </p:nvGrpSpPr>
        <p:grpSpPr>
          <a:xfrm>
            <a:off x="8000488" y="4792475"/>
            <a:ext cx="436650" cy="108000"/>
            <a:chOff x="8000488" y="4792475"/>
            <a:chExt cx="436650" cy="108000"/>
          </a:xfrm>
        </p:grpSpPr>
        <p:sp>
          <p:nvSpPr>
            <p:cNvPr id="409" name="Google Shape;409;p41"/>
            <p:cNvSpPr/>
            <p:nvPr/>
          </p:nvSpPr>
          <p:spPr>
            <a:xfrm>
              <a:off x="800048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8164813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8329138" y="4792475"/>
              <a:ext cx="108000" cy="108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2" name="Google Shape;412;p41"/>
          <p:cNvPicPr preferRelativeResize="0"/>
          <p:nvPr/>
        </p:nvPicPr>
        <p:blipFill rotWithShape="1">
          <a:blip r:embed="rId3">
            <a:alphaModFix/>
          </a:blip>
          <a:srcRect b="37926" l="14978" r="41146" t="19554"/>
          <a:stretch/>
        </p:blipFill>
        <p:spPr>
          <a:xfrm>
            <a:off x="1931850" y="2270025"/>
            <a:ext cx="3948525" cy="21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gotiation in Business Pitch Deck by Slidesgo">
  <a:themeElements>
    <a:clrScheme name="Simple Light">
      <a:dk1>
        <a:srgbClr val="000000"/>
      </a:dk1>
      <a:lt1>
        <a:srgbClr val="A2C4C9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2C4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