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9" r:id="rId4"/>
    <p:sldId id="260" r:id="rId5"/>
    <p:sldId id="262" r:id="rId6"/>
    <p:sldId id="263" r:id="rId7"/>
    <p:sldId id="265" r:id="rId8"/>
    <p:sldId id="272" r:id="rId9"/>
    <p:sldId id="271" r:id="rId10"/>
    <p:sldId id="273" r:id="rId11"/>
    <p:sldId id="270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 showGuides="1">
      <p:cViewPr varScale="1">
        <p:scale>
          <a:sx n="89" d="100"/>
          <a:sy n="89" d="100"/>
        </p:scale>
        <p:origin x="586" y="7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7" d="100"/>
          <a:sy n="77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s-ES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noProof="0" dirty="0">
                <a:solidFill>
                  <a:schemeClr val="bg1"/>
                </a:solidFill>
              </a:rPr>
              <a:t>Título del gráfico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8.59295E-8</cdr:x>
      <cdr:y>0</cdr:y>
    </cdr:from>
    <cdr:to>
      <cdr:x>0.92062</cdr:x>
      <cdr:y>1</cdr:y>
    </cdr:to>
    <cdr:pic>
      <cdr:nvPicPr>
        <cdr:cNvPr id="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" y="0"/>
          <a:ext cx="10713614" cy="4263081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9F82D1-A560-4FA0-8228-EF8708BE8ACB}" type="datetime1">
              <a:rPr lang="es-ES" smtClean="0"/>
              <a:t>09/01/2024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E26AD-3174-4DF4-8BFC-44717E8A8536}" type="datetime1">
              <a:rPr lang="es-ES" smtClean="0"/>
              <a:pPr/>
              <a:t>09/01/2024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863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2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514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5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5268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3069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136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21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118047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5014178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331377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329611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4836374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166249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904686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0258581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96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7537">
          <p15:clr>
            <a:srgbClr val="FBAE40"/>
          </p15:clr>
        </p15:guide>
        <p15:guide id="4294967295" pos="138">
          <p15:clr>
            <a:srgbClr val="FBAE40"/>
          </p15:clr>
        </p15:guide>
        <p15:guide id="4294967295" orient="horz" pos="4178">
          <p15:clr>
            <a:srgbClr val="FBAE40"/>
          </p15:clr>
        </p15:guide>
        <p15:guide id="4294967295" orient="horz" pos="142">
          <p15:clr>
            <a:srgbClr val="FBAE40"/>
          </p15:clr>
        </p15:guide>
        <p15:guide id="4294967295" pos="2457">
          <p15:clr>
            <a:srgbClr val="FBAE40"/>
          </p15:clr>
        </p15:guide>
        <p15:guide id="4294967295" pos="43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del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Triángulo rectángulo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01345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4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010745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ángulo rectángulo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3" name="Marcador de contenido 2" title="Viñeta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 title="Subtítulo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editar </a:t>
            </a:r>
            <a:br>
              <a:rPr lang="es-ES" noProof="0" dirty="0"/>
            </a:br>
            <a:r>
              <a:rPr lang="es-ES" noProof="0" dirty="0"/>
              <a:t>Estilo de título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5" name="Cuadro de texto 14">
            <a:extLst>
              <a:ext uri="{FF2B5EF4-FFF2-40B4-BE49-F238E27FC236}">
                <a16:creationId xmlns:a16="http://schemas.microsoft.com/office/drawing/2014/main" xmlns="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262013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41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ación con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7" name="Marcador de texto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8" name="Marcador de contenido 3" title="Viñeta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9" name="Marcador de posición de texto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0" name="Marcador de contenido 5" title="Viñeta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es-ES" noProof="0" smtClean="0"/>
              <a:t>Haga clic para modificar el estilo de texto del patrón</a:t>
            </a:r>
          </a:p>
          <a:p>
            <a:pPr lvl="1" rtl="0">
              <a:buClr>
                <a:schemeClr val="accent2"/>
              </a:buClr>
            </a:pPr>
            <a:r>
              <a:rPr lang="es-ES" noProof="0" smtClean="0"/>
              <a:t>Segundo nivel</a:t>
            </a:r>
          </a:p>
          <a:p>
            <a:pPr lvl="2" rtl="0">
              <a:buClr>
                <a:schemeClr val="accent2"/>
              </a:buClr>
            </a:pPr>
            <a:r>
              <a:rPr lang="es-ES" noProof="0" smtClean="0"/>
              <a:t>Tercer nivel</a:t>
            </a:r>
          </a:p>
          <a:p>
            <a:pPr lvl="3" rtl="0">
              <a:buClr>
                <a:schemeClr val="accent2"/>
              </a:buClr>
            </a:pPr>
            <a:r>
              <a:rPr lang="es-ES" noProof="0" smtClean="0"/>
              <a:t>Cuarto nivel</a:t>
            </a:r>
          </a:p>
          <a:p>
            <a:pPr lvl="4" rtl="0">
              <a:buClr>
                <a:schemeClr val="accent2"/>
              </a:buClr>
            </a:pPr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texto 4" title="Subtítulo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0846304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393">
          <p15:clr>
            <a:srgbClr val="FBAE40"/>
          </p15:clr>
        </p15:guide>
        <p15:guide id="4294967295" pos="7423">
          <p15:clr>
            <a:srgbClr val="FBAE40"/>
          </p15:clr>
        </p15:guide>
        <p15:guide id="4294967295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Franja diagonal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34" name="Marcador de texto 4" title="Subtítulo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Texto aquí</a:t>
            </a:r>
          </a:p>
        </p:txBody>
      </p:sp>
      <p:sp>
        <p:nvSpPr>
          <p:cNvPr id="20" name="Marcador de posición de gráfico 2" title="Gráfico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es-ES" noProof="0" smtClean="0"/>
              <a:t>Haga clic en el icono para agregar un gráfico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234599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77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6" name="Cuadro de texto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sp>
        <p:nvSpPr>
          <p:cNvPr id="37" name="Marcador de texto 4" title="Subtítulo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 dirty="0"/>
              <a:t>HAGA CLIC PARA EL ESTILO DE SUBTÍTULO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5" name="Marcador de posición de título 11" title="Tabla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s-ES" noProof="0" smtClean="0"/>
              <a:t>Haga clic en el icono para agregar una tabla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863255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142">
          <p15:clr>
            <a:srgbClr val="FBAE40"/>
          </p15:clr>
        </p15:guide>
        <p15:guide id="4294967295" pos="3840">
          <p15:clr>
            <a:srgbClr val="FBAE40"/>
          </p15:clr>
        </p15:guide>
        <p15:guide id="4294967295" pos="77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grafí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4" name="Triángulo rectángulo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5" name="Marcador de posición de imagen 31" title="Imagen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 dirty="0"/>
              <a:t>Inserte o arrastre y coloque una imagen aquí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leyenda aquí</a:t>
            </a:r>
          </a:p>
        </p:txBody>
      </p:sp>
    </p:spTree>
    <p:extLst>
      <p:ext uri="{BB962C8B-B14F-4D97-AF65-F5344CB8AC3E}">
        <p14:creationId xmlns:p14="http://schemas.microsoft.com/office/powerpoint/2010/main" val="33543299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2160">
          <p15:clr>
            <a:srgbClr val="FBAE40"/>
          </p15:clr>
        </p15:guide>
        <p15:guide id="4294967295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9" name="Triángulo rectángulo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101" name="Marcador de texto 2" title="Subtítulo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ángulo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Franja diagonal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5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 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0" name="Marcador de posición de texto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21" name="Marcador de posición de contenido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Triángulo rectángulo 7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Paralelogramo 8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elogramo 11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elogramo 14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7391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Triángulo rectángulo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texto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12" name="Marcador de posición de imagen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Cuadro de texto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Franja diagonal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Franja diagonal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Agregue un pie de página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198782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Franja diagonal 12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6" name="Cuadro de texto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90275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Agregue un pie de página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7" name="Cuadro de texto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Franja diagonal 8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elogramo 10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2" name="Paralelogramo 11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7853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Agregue un pie de página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6" name="Cuadro de texto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E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8" name="Franja diagonal 7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11" name="Paralelogramo 10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13885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Triángulo rectángulo 8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3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2525488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8699F50C-BE38-4BD0-BA84-9B090E1F2B9B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40295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10" r:id="rId25"/>
    <p:sldLayoutId id="2147483709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692" r:id="rId32"/>
    <p:sldLayoutId id="2147483697" r:id="rId33"/>
    <p:sldLayoutId id="2147483674" r:id="rId3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ffice.com/es-ES/article/edit-a-presentation-ff353d37-742a-4aa8-8bdd-6b1f488127a2?ui=es-ES&amp;rs=es-ES&amp;ad=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ágono 17" descr="Hexágono sólido de color oscuro en medio de énfasis de imagen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pic>
        <p:nvPicPr>
          <p:cNvPr id="11" name="Marcador de posición de imagen 10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5" r="16015"/>
          <a:stretch>
            <a:fillRect/>
          </a:stretch>
        </p:blipFill>
        <p:spPr/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 smtClean="0">
                <a:solidFill>
                  <a:schemeClr val="bg1"/>
                </a:solidFill>
              </a:rPr>
              <a:t>Incendios en Turquía (2021)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b="1" dirty="0" smtClean="0"/>
              <a:t>¿Se puede predecir su ubicación?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7934325" y="6165397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Autor: Franco Lange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xmlns="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87" y="1926617"/>
            <a:ext cx="10401645" cy="1916335"/>
          </a:xfrm>
        </p:spPr>
        <p:txBody>
          <a:bodyPr rtlCol="0">
            <a:noAutofit/>
          </a:bodyPr>
          <a:lstStyle/>
          <a:p>
            <a:pPr lvl="0" algn="ctr">
              <a:lnSpc>
                <a:spcPct val="80000"/>
              </a:lnSpc>
              <a:spcBef>
                <a:spcPts val="0"/>
              </a:spcBef>
              <a:buClr>
                <a:schemeClr val="lt1"/>
              </a:buClr>
              <a:buSzPts val="6000"/>
            </a:pPr>
            <a:r>
              <a:rPr lang="en-US" sz="6000" dirty="0"/>
              <a:t>INSIGHTS &amp;</a:t>
            </a:r>
            <a:br>
              <a:rPr lang="en-US" sz="6000" dirty="0"/>
            </a:br>
            <a:r>
              <a:rPr lang="en-US" sz="6000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RECOMENDA</a:t>
            </a:r>
            <a:r>
              <a:rPr lang="en-US" sz="6000" dirty="0"/>
              <a:t>CIONES</a:t>
            </a:r>
            <a:endParaRPr lang="en-US" sz="6000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065179" y="333632"/>
            <a:ext cx="797307" cy="40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68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1159179" y="1483805"/>
            <a:ext cx="9906000" cy="194638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600" dirty="0" smtClean="0"/>
              <a:t>Latitud y frecuencia de incendios: La latitud emerge como un factor determinante en la frecuencia de incendios.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600" dirty="0" smtClean="0"/>
              <a:t>Bajas latitudes, cercanas al ecuador, son puntos calientes con mayor frecuencia de incendios.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600" dirty="0" smtClean="0"/>
              <a:t>Altas latitudes, próximas a los polos, exhiben menor actividad de incendios.</a:t>
            </a:r>
            <a:endParaRPr lang="es-AR" sz="16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xmlns="" id="{3992BF91-1CA4-4DA0-9289-475AF6F1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t>11</a:t>
            </a:fld>
            <a:endParaRPr lang="es-ES" dirty="0"/>
          </a:p>
        </p:txBody>
      </p:sp>
      <p:sp>
        <p:nvSpPr>
          <p:cNvPr id="8" name="Cuadro de texto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/>
          <p:nvPr/>
        </p:nvSpPr>
        <p:spPr>
          <a:xfrm>
            <a:off x="-953379" y="3699917"/>
            <a:ext cx="9400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4400" dirty="0" smtClean="0">
                <a:solidFill>
                  <a:srgbClr val="FFC000"/>
                </a:solidFill>
              </a:rPr>
              <a:t>Recomendaciones</a:t>
            </a:r>
            <a:endParaRPr lang="es-ES" sz="4400" dirty="0">
              <a:solidFill>
                <a:srgbClr val="FFC000"/>
              </a:solidFill>
            </a:endParaRPr>
          </a:p>
        </p:txBody>
      </p:sp>
      <p:sp>
        <p:nvSpPr>
          <p:cNvPr id="9" name="Cuadro de texto 7">
            <a:hlinkClick r:id="rId3"/>
            <a:extLst>
              <a:ext uri="{FF2B5EF4-FFF2-40B4-BE49-F238E27FC236}">
                <a16:creationId xmlns:a16="http://schemas.microsoft.com/office/drawing/2014/main" xmlns="" id="{5FC6C278-4035-446A-A94B-030E792F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69012" y="894866"/>
            <a:ext cx="4954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C000"/>
                </a:solidFill>
              </a:rPr>
              <a:t>INSIGHTS</a:t>
            </a:r>
            <a:endParaRPr lang="es-ES" sz="4400" dirty="0">
              <a:solidFill>
                <a:srgbClr val="FFC000"/>
              </a:solidFill>
            </a:endParaRPr>
          </a:p>
        </p:txBody>
      </p:sp>
      <p:sp>
        <p:nvSpPr>
          <p:cNvPr id="15" name="Marcador de texto 5"/>
          <p:cNvSpPr txBox="1">
            <a:spLocks/>
          </p:cNvSpPr>
          <p:nvPr/>
        </p:nvSpPr>
        <p:spPr>
          <a:xfrm>
            <a:off x="1293811" y="4587874"/>
            <a:ext cx="9906000" cy="1946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600" smtClean="0"/>
              <a:t>Enfoque estacional: priorizar la preparación y recursos durante los meses de junio a agosto, cuando la ocurrencia de incendios es más alta.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600" smtClean="0"/>
              <a:t>Implementar mecanismos de validación cruzada entre datos diurnos y nocturnos para garantizar la precisión y reducir las distorsión durante el día.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1600" smtClean="0"/>
              <a:t>Profundizar en la anomalía de noviembre para comprender si es una consecuencia climática o un fenómeno más complejo.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posición de imagen 12" title="Horizont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265" r="23265"/>
          <a:stretch/>
        </p:blipFill>
        <p:spPr/>
      </p:pic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8" name="Google Shape;143;p26"/>
          <p:cNvSpPr txBox="1"/>
          <p:nvPr/>
        </p:nvSpPr>
        <p:spPr>
          <a:xfrm>
            <a:off x="545219" y="728585"/>
            <a:ext cx="7637771" cy="55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latin typeface="Anton"/>
                <a:ea typeface="Anton"/>
                <a:cs typeface="Anton"/>
                <a:sym typeface="Anton"/>
              </a:rPr>
              <a:t>AGENDA</a:t>
            </a:r>
            <a:endParaRPr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" name="Google Shape;135;p26"/>
          <p:cNvSpPr txBox="1"/>
          <p:nvPr/>
        </p:nvSpPr>
        <p:spPr>
          <a:xfrm>
            <a:off x="524063" y="1397483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4000"/>
              <a:buFont typeface="Anton"/>
              <a:buChar char="•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 dirty="0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01</a:t>
            </a:r>
            <a:endParaRPr dirty="0">
              <a:solidFill>
                <a:schemeClr val="accent6">
                  <a:lumMod val="75000"/>
                </a:schemeClr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5" name="Google Shape;136;p26"/>
          <p:cNvSpPr txBox="1"/>
          <p:nvPr/>
        </p:nvSpPr>
        <p:spPr>
          <a:xfrm>
            <a:off x="1849626" y="1367048"/>
            <a:ext cx="4927673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s-AR" sz="2400" i="0" u="none" strike="noStrike" cap="none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Contexto</a:t>
            </a:r>
            <a:r>
              <a:rPr lang="en-US" sz="2400" i="0" u="none" strike="noStrike" cap="none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2400" i="0" u="none" strike="noStrike" cap="none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y </a:t>
            </a:r>
            <a:r>
              <a:rPr lang="es-AR" sz="2400" i="0" u="none" strike="noStrike" cap="none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Audiencia</a:t>
            </a:r>
            <a:endParaRPr lang="es-AR" sz="2400" i="0" u="none" strike="noStrike" cap="none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6" name="Google Shape;137;p26"/>
          <p:cNvCxnSpPr/>
          <p:nvPr/>
        </p:nvCxnSpPr>
        <p:spPr>
          <a:xfrm>
            <a:off x="1680082" y="1367048"/>
            <a:ext cx="0" cy="603265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138;p26"/>
          <p:cNvSpPr txBox="1"/>
          <p:nvPr/>
        </p:nvSpPr>
        <p:spPr>
          <a:xfrm>
            <a:off x="524063" y="2414359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4000"/>
              <a:buFont typeface="Anton"/>
              <a:buChar char="•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 dirty="0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02</a:t>
            </a:r>
            <a:endParaRPr dirty="0">
              <a:solidFill>
                <a:schemeClr val="accent6">
                  <a:lumMod val="75000"/>
                </a:schemeClr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" name="Google Shape;139;p26"/>
          <p:cNvSpPr txBox="1"/>
          <p:nvPr/>
        </p:nvSpPr>
        <p:spPr>
          <a:xfrm>
            <a:off x="1849627" y="3429000"/>
            <a:ext cx="4927686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Metadata</a:t>
            </a:r>
            <a:endParaRPr sz="2400" i="0" u="none" strike="noStrike" cap="none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29" name="Google Shape;140;p26"/>
          <p:cNvCxnSpPr/>
          <p:nvPr/>
        </p:nvCxnSpPr>
        <p:spPr>
          <a:xfrm>
            <a:off x="1680082" y="2383924"/>
            <a:ext cx="0" cy="603265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" name="Google Shape;141;p26"/>
          <p:cNvSpPr txBox="1"/>
          <p:nvPr/>
        </p:nvSpPr>
        <p:spPr>
          <a:xfrm>
            <a:off x="524063" y="3429502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4000"/>
              <a:buFont typeface="Anton"/>
              <a:buChar char="•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 dirty="0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03</a:t>
            </a:r>
            <a:endParaRPr dirty="0">
              <a:solidFill>
                <a:schemeClr val="accent6">
                  <a:lumMod val="75000"/>
                </a:schemeClr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31" name="Google Shape;142;p26"/>
          <p:cNvCxnSpPr/>
          <p:nvPr/>
        </p:nvCxnSpPr>
        <p:spPr>
          <a:xfrm>
            <a:off x="1680082" y="3399067"/>
            <a:ext cx="0" cy="603265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145;p26"/>
          <p:cNvSpPr txBox="1"/>
          <p:nvPr/>
        </p:nvSpPr>
        <p:spPr>
          <a:xfrm>
            <a:off x="1849627" y="4390358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Análisis</a:t>
            </a:r>
            <a:r>
              <a:rPr lang="en-US" sz="2400" i="0" u="none" strike="noStrike" cap="none">
                <a:latin typeface="Helvetica Neue Light"/>
                <a:ea typeface="Helvetica Neue Light"/>
                <a:cs typeface="Helvetica Neue Light"/>
                <a:sym typeface="Helvetica Neue Light"/>
              </a:rPr>
              <a:t> Exploratorio</a:t>
            </a:r>
            <a:endParaRPr sz="2800" i="0" u="none" strike="noStrike" cap="non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3" name="Google Shape;146;p26"/>
          <p:cNvSpPr txBox="1"/>
          <p:nvPr/>
        </p:nvSpPr>
        <p:spPr>
          <a:xfrm>
            <a:off x="524070" y="4445135"/>
            <a:ext cx="13257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04</a:t>
            </a:r>
            <a:endParaRPr>
              <a:solidFill>
                <a:schemeClr val="accent6">
                  <a:lumMod val="75000"/>
                </a:schemeClr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34" name="Google Shape;147;p26"/>
          <p:cNvCxnSpPr/>
          <p:nvPr/>
        </p:nvCxnSpPr>
        <p:spPr>
          <a:xfrm>
            <a:off x="1680082" y="4414712"/>
            <a:ext cx="0" cy="603265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48;p26"/>
          <p:cNvSpPr txBox="1"/>
          <p:nvPr/>
        </p:nvSpPr>
        <p:spPr>
          <a:xfrm>
            <a:off x="1849626" y="2353489"/>
            <a:ext cx="4927687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i="0" u="none" strike="noStrike" cap="none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Hipótesis</a:t>
            </a:r>
            <a:r>
              <a:rPr lang="en-US" sz="2400" i="0" u="none" strike="noStrike" cap="none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/</a:t>
            </a:r>
            <a:r>
              <a:rPr lang="en-US" sz="2400" i="0" u="none" strike="noStrike" cap="none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Preguntas</a:t>
            </a:r>
            <a:r>
              <a:rPr lang="en-US" sz="2400" i="0" u="none" strike="noStrike" cap="none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lang="es-AR" sz="2400" dirty="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Interés</a:t>
            </a:r>
            <a:endParaRPr lang="es-AR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149;p26"/>
          <p:cNvSpPr txBox="1"/>
          <p:nvPr/>
        </p:nvSpPr>
        <p:spPr>
          <a:xfrm>
            <a:off x="1849626" y="5430356"/>
            <a:ext cx="4927672" cy="60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Insights</a:t>
            </a:r>
            <a:r>
              <a:rPr lang="en-US" sz="2400" i="0" u="none" strike="noStrike" cap="none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lang="en-US" sz="2400" i="0" u="none" strike="noStrike" cap="none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Recomendaciones</a:t>
            </a:r>
            <a:endParaRPr sz="2400" i="0" u="none" strike="noStrike" cap="none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" name="Google Shape;150;p26"/>
          <p:cNvSpPr txBox="1"/>
          <p:nvPr/>
        </p:nvSpPr>
        <p:spPr>
          <a:xfrm>
            <a:off x="524062" y="5485145"/>
            <a:ext cx="1325563" cy="542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54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SzPts val="4000"/>
              <a:buFont typeface="Anton"/>
              <a:buChar char="•"/>
            </a:pPr>
            <a:r>
              <a:rPr lang="en-US" sz="4000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00" i="0" u="none" strike="noStrike" cap="none">
                <a:solidFill>
                  <a:schemeClr val="accent6">
                    <a:lumMod val="75000"/>
                  </a:schemeClr>
                </a:solidFill>
                <a:latin typeface="Anton"/>
                <a:ea typeface="Anton"/>
                <a:cs typeface="Anton"/>
                <a:sym typeface="Anton"/>
              </a:rPr>
              <a:t>05</a:t>
            </a:r>
            <a:endParaRPr>
              <a:solidFill>
                <a:schemeClr val="accent6">
                  <a:lumMod val="75000"/>
                </a:schemeClr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38" name="Google Shape;151;p26"/>
          <p:cNvCxnSpPr/>
          <p:nvPr/>
        </p:nvCxnSpPr>
        <p:spPr>
          <a:xfrm>
            <a:off x="1680081" y="5454710"/>
            <a:ext cx="0" cy="603265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659" y="201613"/>
            <a:ext cx="5381307" cy="894078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tx1"/>
                </a:solidFill>
              </a:rPr>
              <a:t>Contexto y audiencia</a:t>
            </a:r>
            <a:endParaRPr lang="es-ES" b="0" dirty="0">
              <a:solidFill>
                <a:schemeClr val="tx1"/>
              </a:solidFill>
            </a:endParaRP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1098" y="1670051"/>
            <a:ext cx="1856421" cy="586739"/>
          </a:xfrm>
        </p:spPr>
        <p:txBody>
          <a:bodyPr rtlCol="0" anchor="t">
            <a:normAutofit fontScale="85000" lnSpcReduction="10000"/>
          </a:bodyPr>
          <a:lstStyle/>
          <a:p>
            <a:pPr rtl="0"/>
            <a:r>
              <a:rPr lang="es-ES" sz="3400" dirty="0" smtClean="0"/>
              <a:t>Contexto</a:t>
            </a:r>
            <a:endParaRPr lang="es-ES" dirty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es-ES" smtClean="0"/>
              <a:pPr rtl="0"/>
              <a:t>3</a:t>
            </a:fld>
            <a:endParaRPr lang="es-ES" dirty="0"/>
          </a:p>
        </p:txBody>
      </p:sp>
      <p:sp>
        <p:nvSpPr>
          <p:cNvPr id="18" name="Marcador de contenido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217886" y="2256790"/>
            <a:ext cx="4496594" cy="3442969"/>
          </a:xfrm>
        </p:spPr>
        <p:txBody>
          <a:bodyPr rtlCol="0">
            <a:noAutofit/>
          </a:bodyPr>
          <a:lstStyle/>
          <a:p>
            <a:pPr marL="0" indent="0" algn="just">
              <a:buClr>
                <a:schemeClr val="accent2"/>
              </a:buClr>
              <a:buNone/>
            </a:pPr>
            <a:r>
              <a:rPr lang="es-AR" sz="2400" dirty="0">
                <a:effectLst/>
              </a:rPr>
              <a:t>Este análisis está diseñado para satisfacer las necesidades de profesionales en gestión de desastres naturales, expertos en protección ambiental, y entidades gubernamentales y no gubernamentales dedicadas a la monitorización de riesgos.</a:t>
            </a:r>
            <a:endParaRPr lang="es-ES" sz="2400" dirty="0"/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xmlns="" id="{1DCFA8A2-3FB8-48CA-933D-0800A9D2A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7738" y="2104390"/>
            <a:ext cx="4995862" cy="4144010"/>
          </a:xfrm>
        </p:spPr>
        <p:txBody>
          <a:bodyPr rtlCol="0">
            <a:noAutofit/>
          </a:bodyPr>
          <a:lstStyle/>
          <a:p>
            <a:pPr marL="0" indent="0" algn="just" rtl="0">
              <a:buClr>
                <a:schemeClr val="accent2"/>
              </a:buClr>
              <a:buNone/>
            </a:pPr>
            <a:r>
              <a:rPr lang="es-ES" sz="2400" dirty="0" smtClean="0">
                <a:solidFill>
                  <a:schemeClr val="tx1"/>
                </a:solidFill>
              </a:rPr>
              <a:t>Dentro de los múltiples desastres naturales que azotan a la región de Turquía, uno de los más devastadores son los incendios forestales. Es por esto que, de no poder evitarse, es de suma importancia poder detectarlos a tiempo y predecir con el menor margen de error la ubicación de ocurrencia.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xmlns="" id="{640A3223-3DA3-4CF2-82B6-1447667547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96922" y="1670051"/>
            <a:ext cx="2020887" cy="778509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es-ES" sz="2800" dirty="0" smtClean="0"/>
              <a:t>Audiencia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Marcador de posición de imagen 58" title="Edificio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492" r="13492"/>
          <a:stretch>
            <a:fillRect/>
          </a:stretch>
        </p:blipFill>
        <p:spPr/>
      </p:pic>
      <p:sp>
        <p:nvSpPr>
          <p:cNvPr id="42" name="Marcador de contenido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92" y="3877654"/>
            <a:ext cx="7576302" cy="2024307"/>
          </a:xfrm>
        </p:spPr>
        <p:txBody>
          <a:bodyPr rtlCol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AR" sz="1800" dirty="0" smtClean="0">
                <a:effectLst/>
              </a:rPr>
              <a:t>¿</a:t>
            </a:r>
            <a:r>
              <a:rPr lang="es-AR" sz="1800" dirty="0">
                <a:effectLst/>
              </a:rPr>
              <a:t>Existe una correlación entre la </a:t>
            </a:r>
            <a:r>
              <a:rPr lang="es-AR" sz="1800" dirty="0" smtClean="0">
                <a:effectLst/>
              </a:rPr>
              <a:t>latitud de su ubicación </a:t>
            </a:r>
            <a:r>
              <a:rPr lang="es-AR" sz="1800" dirty="0">
                <a:effectLst/>
              </a:rPr>
              <a:t>y la frecuencia de incendios forestales</a:t>
            </a:r>
            <a:r>
              <a:rPr lang="es-AR" sz="1800" dirty="0" smtClean="0">
                <a:effectLst/>
              </a:rPr>
              <a:t>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AR" sz="1800" dirty="0" smtClean="0">
                <a:effectLst/>
              </a:rPr>
              <a:t>¿Varia la confianza de los datos en función del día/noche?</a:t>
            </a:r>
            <a:endParaRPr lang="es-AR" sz="1800" dirty="0"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s-AR" sz="1800" dirty="0" smtClean="0">
                <a:effectLst/>
              </a:rPr>
              <a:t>¿La </a:t>
            </a:r>
            <a:r>
              <a:rPr lang="es-AR" sz="1800" dirty="0">
                <a:effectLst/>
              </a:rPr>
              <a:t>cantidad de incendios es constante estacionalmente, o se tienen ciertas diferencias en función de la estaciones del año?</a:t>
            </a:r>
          </a:p>
        </p:txBody>
      </p:sp>
      <p:sp>
        <p:nvSpPr>
          <p:cNvPr id="43" name="Marcador de texto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813" y="1870805"/>
            <a:ext cx="7505181" cy="668407"/>
          </a:xfrm>
        </p:spPr>
        <p:txBody>
          <a:bodyPr rtlCol="0">
            <a:normAutofit/>
          </a:bodyPr>
          <a:lstStyle/>
          <a:p>
            <a:pPr lvl="0"/>
            <a:r>
              <a:rPr lang="es-AR" sz="24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 principal</a:t>
            </a:r>
            <a:endParaRPr lang="es-ES" dirty="0"/>
          </a:p>
        </p:txBody>
      </p:sp>
      <p:sp>
        <p:nvSpPr>
          <p:cNvPr id="41" name="Título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18" y="330125"/>
            <a:ext cx="6082782" cy="1654491"/>
          </a:xfrm>
        </p:spPr>
        <p:txBody>
          <a:bodyPr rtlCol="0"/>
          <a:lstStyle/>
          <a:p>
            <a:pPr rtl="0"/>
            <a:r>
              <a:rPr lang="es-ES" dirty="0" smtClean="0">
                <a:solidFill>
                  <a:schemeClr val="tx1"/>
                </a:solidFill>
              </a:rPr>
              <a:t>Preguntas de interés</a:t>
            </a:r>
            <a:endParaRPr lang="es-ES" b="0" dirty="0">
              <a:solidFill>
                <a:schemeClr val="tx1"/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2" name="Rectángulo 1"/>
          <p:cNvSpPr/>
          <p:nvPr/>
        </p:nvSpPr>
        <p:spPr>
          <a:xfrm>
            <a:off x="10789595" y="365760"/>
            <a:ext cx="1189045" cy="528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 txBox="1">
            <a:spLocks/>
          </p:cNvSpPr>
          <p:nvPr/>
        </p:nvSpPr>
        <p:spPr>
          <a:xfrm>
            <a:off x="658813" y="3525296"/>
            <a:ext cx="8185901" cy="668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small" spc="300"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AR" sz="2800" b="1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Preguntas secundarias (nos ayudaran a contestar las principales)</a:t>
            </a:r>
          </a:p>
          <a:p>
            <a:endParaRPr lang="es-ES" dirty="0"/>
          </a:p>
        </p:txBody>
      </p:sp>
      <p:sp>
        <p:nvSpPr>
          <p:cNvPr id="12" name="Marcador de contenido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 txBox="1">
            <a:spLocks/>
          </p:cNvSpPr>
          <p:nvPr/>
        </p:nvSpPr>
        <p:spPr>
          <a:xfrm>
            <a:off x="517667" y="2205008"/>
            <a:ext cx="7251182" cy="11597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/>
              <a:buChar char="•"/>
              <a:defRPr sz="2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/>
              <a:buChar char="•"/>
              <a:defRPr sz="2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s-AR" sz="1800" dirty="0" smtClean="0">
                <a:effectLst/>
              </a:rPr>
              <a:t>¿Es posible predecir la ubicación aproximada de los incendios forestales?(en función de la estación del año entre otras variables)</a:t>
            </a: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8">
            <a:extLst>
              <a:ext uri="{FF2B5EF4-FFF2-40B4-BE49-F238E27FC236}">
                <a16:creationId xmlns:a16="http://schemas.microsoft.com/office/drawing/2014/main" xmlns="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678" y="1537570"/>
            <a:ext cx="7368596" cy="60889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dirty="0" smtClean="0"/>
              <a:t>Se muestra la distribución de incendios ocurridos en Turquía a lo largo del 2021: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es-ES" dirty="0"/>
              <a:t>Agregue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18" name="Título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0" dirty="0" smtClean="0"/>
              <a:t>Resumen </a:t>
            </a:r>
            <a:r>
              <a:rPr lang="es-ES" b="0" dirty="0" err="1" smtClean="0"/>
              <a:t>metadata</a:t>
            </a:r>
            <a:endParaRPr lang="es-ES" dirty="0"/>
          </a:p>
        </p:txBody>
      </p:sp>
      <p:graphicFrame>
        <p:nvGraphicFramePr>
          <p:cNvPr id="34" name="Marcador de posición de gráfico 24" descr="Gráfico cilíndrico">
            <a:extLst>
              <a:ext uri="{FF2B5EF4-FFF2-40B4-BE49-F238E27FC236}">
                <a16:creationId xmlns:a16="http://schemas.microsoft.com/office/drawing/2014/main" xmlns="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976437634"/>
              </p:ext>
            </p:extLst>
          </p:nvPr>
        </p:nvGraphicFramePr>
        <p:xfrm>
          <a:off x="518678" y="2483707"/>
          <a:ext cx="11637443" cy="4263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ángulo 1"/>
          <p:cNvSpPr/>
          <p:nvPr/>
        </p:nvSpPr>
        <p:spPr>
          <a:xfrm>
            <a:off x="11065179" y="333632"/>
            <a:ext cx="871448" cy="4448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xmlns="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187" y="1926617"/>
            <a:ext cx="10401645" cy="1916335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smtClean="0"/>
              <a:t>Análisis exploratorio</a:t>
            </a:r>
            <a:endParaRPr lang="es-ES" sz="6000" dirty="0"/>
          </a:p>
        </p:txBody>
      </p:sp>
      <p:sp>
        <p:nvSpPr>
          <p:cNvPr id="6" name="Rectángulo 5"/>
          <p:cNvSpPr/>
          <p:nvPr/>
        </p:nvSpPr>
        <p:spPr>
          <a:xfrm>
            <a:off x="11065179" y="333632"/>
            <a:ext cx="797307" cy="40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xmlns="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9" y="-271849"/>
            <a:ext cx="11066830" cy="1371600"/>
          </a:xfrm>
        </p:spPr>
        <p:txBody>
          <a:bodyPr rtlCol="0">
            <a:normAutofit/>
          </a:bodyPr>
          <a:lstStyle/>
          <a:p>
            <a:r>
              <a:rPr lang="es-AR" b="1" dirty="0">
                <a:effectLst/>
              </a:rPr>
              <a:t>¿Existe una correlación entre la latitud de su ubicación y la frecuencia de incendios forestales?</a:t>
            </a:r>
            <a:endParaRPr lang="es-AR" b="1" dirty="0">
              <a:effectLst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half" idx="2"/>
          </p:nvPr>
        </p:nvSpPr>
        <p:spPr>
          <a:xfrm>
            <a:off x="820369" y="1198605"/>
            <a:ext cx="10535489" cy="1125574"/>
          </a:xfrm>
        </p:spPr>
        <p:txBody>
          <a:bodyPr>
            <a:normAutofit lnSpcReduction="10000"/>
          </a:bodyPr>
          <a:lstStyle/>
          <a:p>
            <a:r>
              <a:rPr lang="es-AR" dirty="0">
                <a:effectLst/>
              </a:rPr>
              <a:t>Las bajas latitudes, cercanas al ecuador, revelan su papel como puntos calientes, con una frecuencia mayor de incendios. En contraste, las altas latitudes, próximas a los polos, aparecen más tranquilas en el espectro de incendios. La latitud, al parecer, se convierte en un factor determinante por el momento.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8" y="2766804"/>
            <a:ext cx="10093732" cy="39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xmlns="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369" y="-271849"/>
            <a:ext cx="11066830" cy="1371600"/>
          </a:xfrm>
        </p:spPr>
        <p:txBody>
          <a:bodyPr rtlCol="0">
            <a:normAutofit/>
          </a:bodyPr>
          <a:lstStyle/>
          <a:p>
            <a:r>
              <a:rPr lang="es-AR" b="1" dirty="0">
                <a:effectLst/>
              </a:rPr>
              <a:t>¿Varia la confianza de los datos en función del día/noche?</a:t>
            </a:r>
            <a:endParaRPr lang="es-AR" b="1" dirty="0">
              <a:effectLst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half" idx="2"/>
          </p:nvPr>
        </p:nvSpPr>
        <p:spPr>
          <a:xfrm>
            <a:off x="820369" y="1198605"/>
            <a:ext cx="10535489" cy="1125574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effectLst/>
              </a:rPr>
              <a:t>Los </a:t>
            </a:r>
            <a:r>
              <a:rPr lang="es-AR" dirty="0">
                <a:effectLst/>
              </a:rPr>
              <a:t>datos obtenidos de noche son mucho más confiables de los obtenidos de día. </a:t>
            </a:r>
            <a:r>
              <a:rPr lang="es-AR" dirty="0" smtClean="0">
                <a:effectLst/>
              </a:rPr>
              <a:t>Esto puede deberse </a:t>
            </a:r>
            <a:r>
              <a:rPr lang="es-AR" dirty="0">
                <a:effectLst/>
              </a:rPr>
              <a:t>a la naturaleza del funcionamiento de los </a:t>
            </a:r>
            <a:r>
              <a:rPr lang="es-AR" dirty="0" smtClean="0">
                <a:effectLst/>
              </a:rPr>
              <a:t>instrumentos </a:t>
            </a:r>
            <a:r>
              <a:rPr lang="es-AR" dirty="0">
                <a:effectLst/>
              </a:rPr>
              <a:t>utilizados en el satélite para la recolección de los datos. La luz del sol puede influenciar negativamente en los resultados obtenidos haciendo parecer ciertos focos de incendios más intensos y grandes de lo que realmente son.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13" y="2423033"/>
            <a:ext cx="54102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xmlns="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50" y="-389871"/>
            <a:ext cx="10754496" cy="1371600"/>
          </a:xfrm>
        </p:spPr>
        <p:txBody>
          <a:bodyPr rtlCol="0">
            <a:normAutofit/>
          </a:bodyPr>
          <a:lstStyle/>
          <a:p>
            <a:r>
              <a:rPr lang="es-AR" sz="2400" b="1" dirty="0">
                <a:effectLst/>
              </a:rPr>
              <a:t>¿La cantidad de incendios es constante estacionalmente, o se tienen ciertas diferencias en función de la estaciones del año?</a:t>
            </a:r>
            <a:endParaRPr lang="es-AR" sz="2400" b="1" dirty="0">
              <a:effectLst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half" idx="2"/>
          </p:nvPr>
        </p:nvSpPr>
        <p:spPr>
          <a:xfrm>
            <a:off x="280438" y="1095791"/>
            <a:ext cx="11911562" cy="1471563"/>
          </a:xfrm>
        </p:spPr>
        <p:txBody>
          <a:bodyPr>
            <a:noAutofit/>
          </a:bodyPr>
          <a:lstStyle/>
          <a:p>
            <a:r>
              <a:rPr lang="es-AR" sz="2000" dirty="0">
                <a:effectLst/>
              </a:rPr>
              <a:t>Nuestra atención se desplaza hacia las estaciones del año, evaluando la cantidad de incendios mensualmente. Se destacan junio, julio y agosto como los meses con el mayor número de incendios. Sin embargo, surge una anomalía en noviembre, desafiando las expectativas estacionales. ¿Una consecuencia climática o un fenómeno más complejo? Noviembre ofrece una sorpresa en esta exploración de patrones estacionales.</a:t>
            </a:r>
            <a:endParaRPr lang="es-AR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48" y="2681416"/>
            <a:ext cx="8714087" cy="40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1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0</TotalTime>
  <Words>630</Words>
  <Application>Microsoft Office PowerPoint</Application>
  <PresentationFormat>Panorámica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Anton</vt:lpstr>
      <vt:lpstr>Arial</vt:lpstr>
      <vt:lpstr>Arial Black</vt:lpstr>
      <vt:lpstr>Calibri</vt:lpstr>
      <vt:lpstr>Calibri Light</vt:lpstr>
      <vt:lpstr>Century Gothic</vt:lpstr>
      <vt:lpstr>CiscoSans ExtraLight</vt:lpstr>
      <vt:lpstr>Courier New</vt:lpstr>
      <vt:lpstr>Helvetica Neue</vt:lpstr>
      <vt:lpstr>Helvetica Neue Light</vt:lpstr>
      <vt:lpstr>Times New Roman</vt:lpstr>
      <vt:lpstr>Malla</vt:lpstr>
      <vt:lpstr>Incendios en Turquía (2021)</vt:lpstr>
      <vt:lpstr>Presentación de PowerPoint</vt:lpstr>
      <vt:lpstr>Contexto y audiencia</vt:lpstr>
      <vt:lpstr>Preguntas de interés</vt:lpstr>
      <vt:lpstr>Resumen metadata</vt:lpstr>
      <vt:lpstr>Análisis exploratorio</vt:lpstr>
      <vt:lpstr>¿Existe una correlación entre la latitud de su ubicación y la frecuencia de incendios forestales?</vt:lpstr>
      <vt:lpstr>¿Varia la confianza de los datos en función del día/noche?</vt:lpstr>
      <vt:lpstr>¿La cantidad de incendios es constante estacionalmente, o se tienen ciertas diferencias en función de la estaciones del año?</vt:lpstr>
      <vt:lpstr>INSIGHTS &amp; RECOMENDACIONES</vt:lpstr>
      <vt:lpstr>INSIGHTS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2024-01-09T23:06:15Z</dcterms:created>
  <dcterms:modified xsi:type="dcterms:W3CDTF">2024-01-10T00:54:10Z</dcterms:modified>
</cp:coreProperties>
</file>