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6" r:id="rId10"/>
    <p:sldId id="257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36F1D-327F-4554-9F40-DD495E0073CE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62F19-FE25-439E-81EB-E7421D3D2F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36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5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25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00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4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1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65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458D-755C-429F-A54E-8734D111277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91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9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11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9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5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82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81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7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70B924-1992-4D7D-8862-90D5CD1DF6D1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505650-9477-4A3A-8595-BB04342C15B3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5.4 MIGRACIONES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MAMANI POZO FRANCO JESUS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1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RELACIÓN ENTRE TABLAS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dirty="0"/>
              <a:t>Para la relación entre tablas es necesario crear una columna que sirva de clave foránea, la misma que debe ser de tipo entero positivo (</a:t>
            </a:r>
            <a:r>
              <a:rPr lang="es-ES" sz="2800" dirty="0" err="1"/>
              <a:t>integer</a:t>
            </a:r>
            <a:r>
              <a:rPr lang="es-ES" sz="2800" dirty="0"/>
              <a:t> - </a:t>
            </a:r>
            <a:r>
              <a:rPr lang="es-ES" sz="2800" dirty="0" err="1"/>
              <a:t>unsigned</a:t>
            </a:r>
            <a:r>
              <a:rPr lang="es-ES" sz="2800" dirty="0"/>
              <a:t>) y usar posteriormente el método </a:t>
            </a:r>
            <a:r>
              <a:rPr lang="es-ES" sz="2800" dirty="0" err="1"/>
              <a:t>foreign</a:t>
            </a:r>
            <a:r>
              <a:rPr lang="es-ES" sz="2800" dirty="0"/>
              <a:t> que efectuará la referencia al id de la otra tabla(</a:t>
            </a:r>
            <a:r>
              <a:rPr lang="es-ES" sz="2800" dirty="0" err="1"/>
              <a:t>users</a:t>
            </a:r>
            <a:r>
              <a:rPr lang="es-ES" sz="2800" dirty="0"/>
              <a:t>).</a:t>
            </a: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41" y="3520018"/>
            <a:ext cx="8077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1" y="742217"/>
            <a:ext cx="8077200" cy="2457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11" y="3834913"/>
            <a:ext cx="4848225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57" y="3706713"/>
            <a:ext cx="5450369" cy="18120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92207" y="5786752"/>
            <a:ext cx="23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Eliminación en cascada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9025378" y="5328479"/>
            <a:ext cx="16745" cy="515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GUARDAR TABLAS EN LA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4800" dirty="0"/>
          </a:p>
          <a:p>
            <a:pPr marL="0" indent="0" algn="ctr">
              <a:buNone/>
            </a:pPr>
            <a:endParaRPr lang="es-ES" sz="4800" dirty="0"/>
          </a:p>
          <a:p>
            <a:pPr marL="0" indent="0" algn="ctr">
              <a:buNone/>
            </a:pPr>
            <a:r>
              <a:rPr lang="es-ES" sz="4800" dirty="0" err="1"/>
              <a:t>php</a:t>
            </a:r>
            <a:r>
              <a:rPr lang="es-ES" sz="4800" dirty="0"/>
              <a:t> </a:t>
            </a:r>
            <a:r>
              <a:rPr lang="es-ES" sz="4800" dirty="0" err="1"/>
              <a:t>artisan</a:t>
            </a:r>
            <a:r>
              <a:rPr lang="es-ES" sz="4800" dirty="0"/>
              <a:t> </a:t>
            </a:r>
            <a:r>
              <a:rPr lang="es-ES" sz="4800" dirty="0" err="1"/>
              <a:t>migrate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82227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ROLLBACK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El </a:t>
            </a:r>
            <a:r>
              <a:rPr lang="en-US" sz="2800" dirty="0" err="1"/>
              <a:t>migrate:rollback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regresar</a:t>
            </a:r>
            <a:r>
              <a:rPr lang="en-US" sz="2800" dirty="0"/>
              <a:t> al </a:t>
            </a:r>
            <a:r>
              <a:rPr lang="en-US" sz="2800" dirty="0" err="1"/>
              <a:t>estado</a:t>
            </a:r>
            <a:r>
              <a:rPr lang="en-US" sz="2800" dirty="0"/>
              <a:t> de la ultima </a:t>
            </a:r>
            <a:r>
              <a:rPr lang="en-US" sz="2800" dirty="0" err="1"/>
              <a:t>migración</a:t>
            </a:r>
            <a:r>
              <a:rPr lang="en-US" sz="2800" dirty="0"/>
              <a:t>.</a:t>
            </a:r>
            <a:endParaRPr lang="es-ES" sz="2800" dirty="0"/>
          </a:p>
          <a:p>
            <a:endParaRPr lang="es-ES" sz="4400" dirty="0"/>
          </a:p>
          <a:p>
            <a:pPr algn="ctr"/>
            <a:r>
              <a:rPr lang="es-ES" sz="4400" b="1" dirty="0" err="1"/>
              <a:t>php</a:t>
            </a:r>
            <a:r>
              <a:rPr lang="es-ES" sz="4400" b="1" dirty="0"/>
              <a:t> </a:t>
            </a:r>
            <a:r>
              <a:rPr lang="es-ES" sz="4400" b="1" dirty="0" err="1"/>
              <a:t>artisan</a:t>
            </a:r>
            <a:r>
              <a:rPr lang="es-ES" sz="4400" b="1" dirty="0"/>
              <a:t> </a:t>
            </a:r>
            <a:r>
              <a:rPr lang="es-ES" sz="4400" b="1" dirty="0" err="1"/>
              <a:t>migrate:rollback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971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ROLLBACK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El </a:t>
            </a:r>
            <a:r>
              <a:rPr lang="en-US" sz="2800" dirty="0" err="1"/>
              <a:t>parámetro</a:t>
            </a:r>
            <a:r>
              <a:rPr lang="en-US" sz="2800" dirty="0"/>
              <a:t> </a:t>
            </a:r>
            <a:r>
              <a:rPr lang="en-US" sz="2800" b="1" dirty="0"/>
              <a:t>--step=5</a:t>
            </a:r>
            <a:r>
              <a:rPr lang="en-US" sz="2800" dirty="0"/>
              <a:t> de </a:t>
            </a:r>
            <a:r>
              <a:rPr lang="en-US" sz="2800" dirty="0" err="1"/>
              <a:t>migrate:rollback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regresar</a:t>
            </a:r>
            <a:r>
              <a:rPr lang="en-US" sz="2800" dirty="0"/>
              <a:t> al </a:t>
            </a:r>
            <a:r>
              <a:rPr lang="en-US" sz="2800" dirty="0" err="1"/>
              <a:t>estado</a:t>
            </a:r>
            <a:r>
              <a:rPr lang="en-US" sz="2800" dirty="0"/>
              <a:t> de </a:t>
            </a:r>
            <a:r>
              <a:rPr lang="en-US" sz="2800" dirty="0" err="1"/>
              <a:t>hace</a:t>
            </a:r>
            <a:r>
              <a:rPr lang="en-US" sz="2800" dirty="0"/>
              <a:t> N </a:t>
            </a:r>
            <a:r>
              <a:rPr lang="en-US" sz="2800" dirty="0" err="1"/>
              <a:t>migraciones</a:t>
            </a:r>
            <a:r>
              <a:rPr lang="en-US" sz="2800" dirty="0"/>
              <a:t> </a:t>
            </a:r>
            <a:r>
              <a:rPr lang="en-US" sz="2800" dirty="0" err="1"/>
              <a:t>atras</a:t>
            </a:r>
            <a:r>
              <a:rPr lang="en-US" sz="2800" dirty="0"/>
              <a:t> para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ejemplo</a:t>
            </a:r>
            <a:r>
              <a:rPr lang="en-US" sz="2800" dirty="0"/>
              <a:t> </a:t>
            </a:r>
            <a:r>
              <a:rPr lang="en-US" sz="2800" dirty="0" err="1"/>
              <a:t>hace</a:t>
            </a:r>
            <a:r>
              <a:rPr lang="en-US" sz="2800" dirty="0"/>
              <a:t> 5 </a:t>
            </a:r>
            <a:r>
              <a:rPr lang="en-US" sz="2800" dirty="0" err="1"/>
              <a:t>migraciones</a:t>
            </a:r>
            <a:r>
              <a:rPr lang="en-US" sz="2800" dirty="0"/>
              <a:t>.</a:t>
            </a:r>
            <a:endParaRPr lang="es-ES" sz="2800" dirty="0"/>
          </a:p>
          <a:p>
            <a:endParaRPr lang="es-ES" dirty="0"/>
          </a:p>
          <a:p>
            <a:pPr algn="ctr"/>
            <a:r>
              <a:rPr lang="es-ES" sz="4400" b="1" dirty="0" err="1"/>
              <a:t>php</a:t>
            </a:r>
            <a:r>
              <a:rPr lang="es-ES" sz="4400" b="1" dirty="0"/>
              <a:t> </a:t>
            </a:r>
            <a:r>
              <a:rPr lang="es-ES" sz="4400" b="1" dirty="0" err="1"/>
              <a:t>artisan</a:t>
            </a:r>
            <a:r>
              <a:rPr lang="es-ES" sz="4400" b="1" dirty="0"/>
              <a:t> </a:t>
            </a:r>
            <a:r>
              <a:rPr lang="es-ES" sz="4400" b="1" dirty="0" err="1"/>
              <a:t>migrate:rollback</a:t>
            </a:r>
            <a:r>
              <a:rPr lang="es-ES" sz="4400" b="1" dirty="0"/>
              <a:t>  --</a:t>
            </a:r>
            <a:r>
              <a:rPr lang="es-ES" sz="4400" b="1" dirty="0" err="1"/>
              <a:t>step</a:t>
            </a:r>
            <a:r>
              <a:rPr lang="en-US" sz="4400" b="1" dirty="0"/>
              <a:t>=5</a:t>
            </a:r>
            <a:endParaRPr lang="es-ES" sz="4400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3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err="1"/>
              <a:t>migrate:reset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limpiar</a:t>
            </a:r>
            <a:r>
              <a:rPr lang="en-US" sz="2800" dirty="0"/>
              <a:t> </a:t>
            </a:r>
            <a:r>
              <a:rPr lang="en-US" sz="2800" dirty="0" err="1"/>
              <a:t>todas</a:t>
            </a:r>
            <a:r>
              <a:rPr lang="en-US" sz="2800" dirty="0"/>
              <a:t> las </a:t>
            </a:r>
            <a:r>
              <a:rPr lang="en-US" sz="2800" dirty="0" err="1"/>
              <a:t>migraciones</a:t>
            </a:r>
            <a:r>
              <a:rPr lang="en-US" sz="2800" dirty="0"/>
              <a:t> </a:t>
            </a:r>
            <a:r>
              <a:rPr lang="en-US" sz="2800" dirty="0" err="1"/>
              <a:t>creadas</a:t>
            </a:r>
            <a:r>
              <a:rPr lang="en-US" sz="2800" dirty="0"/>
              <a:t> hasta el </a:t>
            </a:r>
            <a:r>
              <a:rPr lang="en-US" sz="2800" dirty="0" err="1"/>
              <a:t>momento</a:t>
            </a:r>
            <a:r>
              <a:rPr lang="en-US" sz="2800" dirty="0"/>
              <a:t>.</a:t>
            </a:r>
            <a:endParaRPr lang="es-ES" sz="2800" dirty="0"/>
          </a:p>
          <a:p>
            <a:endParaRPr lang="es-ES" dirty="0"/>
          </a:p>
          <a:p>
            <a:pPr algn="ctr"/>
            <a:r>
              <a:rPr lang="es-ES" sz="4400" b="1" dirty="0" err="1"/>
              <a:t>php</a:t>
            </a:r>
            <a:r>
              <a:rPr lang="es-ES" sz="4400" b="1" dirty="0"/>
              <a:t> </a:t>
            </a:r>
            <a:r>
              <a:rPr lang="es-ES" sz="4400" b="1" dirty="0" err="1"/>
              <a:t>artisan</a:t>
            </a:r>
            <a:r>
              <a:rPr lang="es-ES" sz="4400" b="1" dirty="0"/>
              <a:t> </a:t>
            </a:r>
            <a:r>
              <a:rPr lang="es-ES" sz="4400" b="1" dirty="0" err="1"/>
              <a:t>migrate</a:t>
            </a:r>
            <a:r>
              <a:rPr lang="es-ES" sz="4400" b="1" dirty="0"/>
              <a:t>:</a:t>
            </a:r>
            <a:r>
              <a:rPr lang="en-US" sz="4400" b="1" dirty="0"/>
              <a:t>reset</a:t>
            </a:r>
            <a:endParaRPr lang="es-ES" sz="44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4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¿QUÉ ES UNA MIGRACIÓN?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Las </a:t>
            </a:r>
            <a:r>
              <a:rPr lang="en-US" sz="2800" dirty="0" err="1"/>
              <a:t>migraciones</a:t>
            </a:r>
            <a:r>
              <a:rPr lang="en-US" sz="2800" dirty="0"/>
              <a:t> son </a:t>
            </a:r>
            <a:r>
              <a:rPr lang="en-US" sz="2800" dirty="0" err="1"/>
              <a:t>como</a:t>
            </a:r>
            <a:r>
              <a:rPr lang="en-US" sz="2800" dirty="0"/>
              <a:t> un control de </a:t>
            </a:r>
            <a:r>
              <a:rPr lang="en-US" sz="2800" dirty="0" err="1"/>
              <a:t>versiones</a:t>
            </a:r>
            <a:r>
              <a:rPr lang="en-US" sz="2800" dirty="0"/>
              <a:t> para </a:t>
            </a:r>
            <a:r>
              <a:rPr lang="en-US" sz="2800" dirty="0" err="1"/>
              <a:t>tu</a:t>
            </a:r>
            <a:r>
              <a:rPr lang="en-US" sz="2800" dirty="0"/>
              <a:t> base de </a:t>
            </a:r>
            <a:r>
              <a:rPr lang="en-US" sz="2800" dirty="0" err="1"/>
              <a:t>datos</a:t>
            </a:r>
            <a:r>
              <a:rPr lang="en-US" sz="2800" dirty="0"/>
              <a:t>, </a:t>
            </a:r>
            <a:r>
              <a:rPr lang="en-US" sz="2800" dirty="0" err="1"/>
              <a:t>permitiendo</a:t>
            </a:r>
            <a:r>
              <a:rPr lang="en-US" sz="2800" dirty="0"/>
              <a:t> a </a:t>
            </a:r>
            <a:r>
              <a:rPr lang="en-US" sz="2800" dirty="0" err="1"/>
              <a:t>tu</a:t>
            </a:r>
            <a:r>
              <a:rPr lang="en-US" sz="2800" dirty="0"/>
              <a:t> </a:t>
            </a:r>
            <a:r>
              <a:rPr lang="en-US" sz="2800" dirty="0" err="1"/>
              <a:t>equipo</a:t>
            </a:r>
            <a:r>
              <a:rPr lang="en-US" sz="2800" dirty="0"/>
              <a:t> </a:t>
            </a:r>
            <a:r>
              <a:rPr lang="en-US" sz="2800" dirty="0" err="1"/>
              <a:t>facilmente</a:t>
            </a:r>
            <a:r>
              <a:rPr lang="en-US" sz="2800" dirty="0"/>
              <a:t> </a:t>
            </a:r>
            <a:r>
              <a:rPr lang="en-US" sz="2800" dirty="0" err="1"/>
              <a:t>modificar</a:t>
            </a:r>
            <a:r>
              <a:rPr lang="en-US" sz="2800" dirty="0"/>
              <a:t> y </a:t>
            </a:r>
            <a:r>
              <a:rPr lang="en-US" sz="2800" dirty="0" err="1"/>
              <a:t>compartir</a:t>
            </a:r>
            <a:r>
              <a:rPr lang="en-US" sz="2800" dirty="0"/>
              <a:t> el </a:t>
            </a:r>
            <a:r>
              <a:rPr lang="en-US" sz="2800" dirty="0" err="1"/>
              <a:t>esquema</a:t>
            </a:r>
            <a:r>
              <a:rPr lang="en-US" sz="2800" dirty="0"/>
              <a:t> de la base de </a:t>
            </a:r>
            <a:r>
              <a:rPr lang="en-US" sz="2800" dirty="0" err="1"/>
              <a:t>datos</a:t>
            </a:r>
            <a:r>
              <a:rPr lang="en-US" sz="2800" dirty="0"/>
              <a:t> de la </a:t>
            </a:r>
            <a:r>
              <a:rPr lang="en-US" sz="2800" dirty="0" err="1"/>
              <a:t>aplicación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Las </a:t>
            </a:r>
            <a:r>
              <a:rPr lang="en-US" sz="2800" dirty="0" err="1"/>
              <a:t>migraciones</a:t>
            </a:r>
            <a:r>
              <a:rPr lang="en-US" sz="2800" dirty="0"/>
              <a:t> </a:t>
            </a:r>
            <a:r>
              <a:rPr lang="en-US" sz="2800" dirty="0" err="1"/>
              <a:t>estan</a:t>
            </a:r>
            <a:r>
              <a:rPr lang="en-US" sz="2800" dirty="0"/>
              <a:t> </a:t>
            </a:r>
            <a:r>
              <a:rPr lang="en-US" sz="2800" dirty="0" err="1"/>
              <a:t>tipicamente</a:t>
            </a:r>
            <a:r>
              <a:rPr lang="en-US" sz="2800" dirty="0"/>
              <a:t> </a:t>
            </a:r>
            <a:r>
              <a:rPr lang="en-US" sz="2800" dirty="0" err="1"/>
              <a:t>emparejados</a:t>
            </a:r>
            <a:r>
              <a:rPr lang="en-US" sz="2800" dirty="0"/>
              <a:t> con el constructor de </a:t>
            </a:r>
            <a:r>
              <a:rPr lang="en-US" sz="2800" dirty="0" err="1"/>
              <a:t>esquemas</a:t>
            </a:r>
            <a:r>
              <a:rPr lang="en-US" sz="2800" dirty="0"/>
              <a:t> de </a:t>
            </a:r>
            <a:r>
              <a:rPr lang="en-US" sz="2800" dirty="0" err="1"/>
              <a:t>laravel</a:t>
            </a:r>
            <a:r>
              <a:rPr lang="en-US" sz="2800" dirty="0"/>
              <a:t> para </a:t>
            </a:r>
            <a:r>
              <a:rPr lang="en-US" sz="2800" dirty="0" err="1"/>
              <a:t>facilitar</a:t>
            </a:r>
            <a:r>
              <a:rPr lang="en-US" sz="2800" dirty="0"/>
              <a:t> la </a:t>
            </a:r>
            <a:r>
              <a:rPr lang="en-US" sz="2800" dirty="0" err="1"/>
              <a:t>construccion</a:t>
            </a:r>
            <a:r>
              <a:rPr lang="en-US" sz="2800" dirty="0"/>
              <a:t> del </a:t>
            </a:r>
            <a:r>
              <a:rPr lang="en-US" sz="2800" dirty="0" err="1"/>
              <a:t>esquema</a:t>
            </a:r>
            <a:r>
              <a:rPr lang="en-US" sz="2800" dirty="0"/>
              <a:t> de </a:t>
            </a:r>
            <a:r>
              <a:rPr lang="en-US" sz="2800" dirty="0" err="1"/>
              <a:t>tu</a:t>
            </a:r>
            <a:r>
              <a:rPr lang="en-US" sz="2800" dirty="0"/>
              <a:t> base de </a:t>
            </a:r>
            <a:r>
              <a:rPr lang="en-US" sz="2800" dirty="0" err="1"/>
              <a:t>datos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Si </a:t>
            </a:r>
            <a:r>
              <a:rPr lang="en-US" sz="2800" dirty="0" err="1"/>
              <a:t>alguna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tuviste</a:t>
            </a:r>
            <a:r>
              <a:rPr lang="en-US" sz="2800" dirty="0"/>
              <a:t> que </a:t>
            </a:r>
            <a:r>
              <a:rPr lang="en-US" sz="2800" dirty="0" err="1"/>
              <a:t>decir</a:t>
            </a:r>
            <a:r>
              <a:rPr lang="en-US" sz="2800" dirty="0"/>
              <a:t> a un </a:t>
            </a:r>
            <a:r>
              <a:rPr lang="en-US" sz="2800" dirty="0" err="1"/>
              <a:t>compañero</a:t>
            </a:r>
            <a:r>
              <a:rPr lang="en-US" sz="2800" dirty="0"/>
              <a:t> de </a:t>
            </a:r>
            <a:r>
              <a:rPr lang="en-US" sz="2800" dirty="0" err="1"/>
              <a:t>trabajo</a:t>
            </a:r>
            <a:r>
              <a:rPr lang="en-US" sz="2800" dirty="0"/>
              <a:t> que </a:t>
            </a:r>
            <a:r>
              <a:rPr lang="en-US" sz="2800" dirty="0" err="1"/>
              <a:t>manualmente</a:t>
            </a:r>
            <a:r>
              <a:rPr lang="en-US" sz="2800" dirty="0"/>
              <a:t> a</a:t>
            </a:r>
            <a:r>
              <a:rPr lang="es-ES" sz="2800" dirty="0" err="1"/>
              <a:t>ñada</a:t>
            </a:r>
            <a:r>
              <a:rPr lang="es-ES" sz="2800" dirty="0"/>
              <a:t> una columna a su esquema de base de datos local, haz enfrentado el problema que las migraciones de la base de datos resuelve.</a:t>
            </a:r>
            <a:endParaRPr lang="en-U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MIGRACIÓN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877608"/>
            <a:ext cx="10239983" cy="6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php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artisan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make</a:t>
            </a: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rator Mono"/>
              </a:rPr>
              <a:t>:</a:t>
            </a: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migration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proveedores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--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create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rator Mono"/>
              </a:rPr>
              <a:t>=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proveedores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rator Mono"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36694" y="3938927"/>
            <a:ext cx="7747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/>
              <a:t>Created</a:t>
            </a:r>
            <a:r>
              <a:rPr lang="es-ES" sz="2400" dirty="0"/>
              <a:t> </a:t>
            </a:r>
            <a:r>
              <a:rPr lang="es-ES" sz="2400" dirty="0" err="1"/>
              <a:t>Migration</a:t>
            </a:r>
            <a:r>
              <a:rPr lang="es-ES" sz="2400" dirty="0"/>
              <a:t>: 2017_06_05_184128_tabla_proveedores</a:t>
            </a:r>
          </a:p>
        </p:txBody>
      </p:sp>
    </p:spTree>
    <p:extLst>
      <p:ext uri="{BB962C8B-B14F-4D97-AF65-F5344CB8AC3E}">
        <p14:creationId xmlns:p14="http://schemas.microsoft.com/office/powerpoint/2010/main" val="121078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DEFINICION POR DEFECTO DE STRINGS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61" y="3200244"/>
            <a:ext cx="7052691" cy="30518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04546" y="1933430"/>
            <a:ext cx="9689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Antes de definir una columna de tipo </a:t>
            </a:r>
            <a:r>
              <a:rPr lang="es-ES" sz="2400" dirty="0" err="1"/>
              <a:t>String</a:t>
            </a:r>
            <a:r>
              <a:rPr lang="es-ES" sz="2400" dirty="0"/>
              <a:t> en las migraciones, es necesario definir a nivel global la </a:t>
            </a:r>
            <a:r>
              <a:rPr lang="es-ES" sz="2400" b="1" dirty="0"/>
              <a:t>longitud por defecto de las columnas de tipo </a:t>
            </a:r>
            <a:r>
              <a:rPr lang="es-ES" sz="2400" b="1" dirty="0" err="1"/>
              <a:t>String</a:t>
            </a:r>
            <a:r>
              <a:rPr lang="es-ES" sz="2400" b="1" dirty="0"/>
              <a:t> </a:t>
            </a:r>
            <a:r>
              <a:rPr lang="es-ES" sz="2400" dirty="0"/>
              <a:t>en el archivo </a:t>
            </a:r>
            <a:r>
              <a:rPr lang="es-ES" sz="2400" b="1" dirty="0" err="1"/>
              <a:t>AppServiceProvider.php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27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ESQUEMA DE MIGRACIÓN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97280" y="2545222"/>
            <a:ext cx="1005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function</a:t>
            </a:r>
            <a:r>
              <a:rPr lang="es-ES" sz="2800" dirty="0"/>
              <a:t> up()</a:t>
            </a:r>
          </a:p>
          <a:p>
            <a:r>
              <a:rPr lang="es-ES" sz="2800" dirty="0"/>
              <a:t>    {</a:t>
            </a:r>
          </a:p>
          <a:p>
            <a:r>
              <a:rPr lang="es-ES" sz="2800" dirty="0"/>
              <a:t>        </a:t>
            </a:r>
            <a:r>
              <a:rPr lang="es-ES" sz="2800" dirty="0" err="1"/>
              <a:t>Schema</a:t>
            </a:r>
            <a:r>
              <a:rPr lang="es-ES" sz="2800" dirty="0"/>
              <a:t>::</a:t>
            </a:r>
            <a:r>
              <a:rPr lang="es-ES" sz="2800" dirty="0" err="1"/>
              <a:t>create</a:t>
            </a:r>
            <a:r>
              <a:rPr lang="es-ES" sz="2800" dirty="0"/>
              <a:t>('proveedores', </a:t>
            </a:r>
            <a:r>
              <a:rPr lang="es-ES" sz="2800" dirty="0" err="1"/>
              <a:t>function</a:t>
            </a:r>
            <a:r>
              <a:rPr lang="es-ES" sz="2800" dirty="0"/>
              <a:t> (</a:t>
            </a:r>
            <a:r>
              <a:rPr lang="es-ES" sz="2800" dirty="0" err="1"/>
              <a:t>Blueprint</a:t>
            </a:r>
            <a:r>
              <a:rPr lang="es-ES" sz="2800" dirty="0"/>
              <a:t> $</a:t>
            </a:r>
            <a:r>
              <a:rPr lang="es-ES" sz="2800" dirty="0" err="1"/>
              <a:t>table</a:t>
            </a:r>
            <a:r>
              <a:rPr lang="es-ES" sz="2800" dirty="0"/>
              <a:t>) {</a:t>
            </a:r>
          </a:p>
          <a:p>
            <a:r>
              <a:rPr lang="es-ES" sz="2800" dirty="0"/>
              <a:t>            $</a:t>
            </a:r>
            <a:r>
              <a:rPr lang="es-ES" sz="2800" dirty="0" err="1"/>
              <a:t>table</a:t>
            </a:r>
            <a:r>
              <a:rPr lang="es-ES" sz="2800" dirty="0"/>
              <a:t>-&gt;</a:t>
            </a:r>
            <a:r>
              <a:rPr lang="es-ES" sz="2800" dirty="0" err="1"/>
              <a:t>increments</a:t>
            </a:r>
            <a:r>
              <a:rPr lang="es-ES" sz="2800" dirty="0"/>
              <a:t>('id');</a:t>
            </a:r>
          </a:p>
          <a:p>
            <a:r>
              <a:rPr lang="es-ES" sz="2800" dirty="0"/>
              <a:t>            $</a:t>
            </a:r>
            <a:r>
              <a:rPr lang="es-ES" sz="2800" dirty="0" err="1"/>
              <a:t>table</a:t>
            </a:r>
            <a:r>
              <a:rPr lang="es-ES" sz="2800" dirty="0"/>
              <a:t>-&gt;</a:t>
            </a:r>
            <a:r>
              <a:rPr lang="es-ES" sz="2800" dirty="0" err="1"/>
              <a:t>timestamps</a:t>
            </a:r>
            <a:r>
              <a:rPr lang="es-ES" sz="2800" dirty="0"/>
              <a:t>();</a:t>
            </a:r>
          </a:p>
          <a:p>
            <a:r>
              <a:rPr lang="es-ES" sz="2800" dirty="0"/>
              <a:t>        });</a:t>
            </a:r>
          </a:p>
          <a:p>
            <a:r>
              <a:rPr lang="es-ES" sz="2800" dirty="0"/>
              <a:t>    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97280" y="1881526"/>
            <a:ext cx="346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2017_06_05_184128_proveedores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891923" y="1804582"/>
            <a:ext cx="342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Creación de migración</a:t>
            </a:r>
          </a:p>
        </p:txBody>
      </p:sp>
    </p:spTree>
    <p:extLst>
      <p:ext uri="{BB962C8B-B14F-4D97-AF65-F5344CB8AC3E}">
        <p14:creationId xmlns:p14="http://schemas.microsoft.com/office/powerpoint/2010/main" val="122055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DE MIGRACIÓN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97280" y="2874603"/>
            <a:ext cx="76346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function</a:t>
            </a:r>
            <a:r>
              <a:rPr lang="es-ES" sz="2800" dirty="0"/>
              <a:t> </a:t>
            </a:r>
            <a:r>
              <a:rPr lang="es-ES" sz="2800" dirty="0" err="1"/>
              <a:t>down</a:t>
            </a:r>
            <a:r>
              <a:rPr lang="es-ES" sz="2800" dirty="0"/>
              <a:t>()</a:t>
            </a:r>
          </a:p>
          <a:p>
            <a:r>
              <a:rPr lang="es-ES" sz="2800" dirty="0"/>
              <a:t>    {</a:t>
            </a:r>
          </a:p>
          <a:p>
            <a:r>
              <a:rPr lang="es-ES" sz="2800" dirty="0"/>
              <a:t>        </a:t>
            </a:r>
            <a:r>
              <a:rPr lang="es-ES" sz="2800" dirty="0" err="1"/>
              <a:t>Schema</a:t>
            </a:r>
            <a:r>
              <a:rPr lang="es-ES" sz="2800" dirty="0"/>
              <a:t>::</a:t>
            </a:r>
            <a:r>
              <a:rPr lang="es-ES" sz="2800" dirty="0" err="1"/>
              <a:t>dropIfExists</a:t>
            </a:r>
            <a:r>
              <a:rPr lang="es-ES" sz="2800" dirty="0"/>
              <a:t>('proveedores');</a:t>
            </a:r>
          </a:p>
          <a:p>
            <a:r>
              <a:rPr lang="es-ES" sz="2800" dirty="0"/>
              <a:t>    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7280" y="1881526"/>
            <a:ext cx="346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2017_06_05_184128_proveedores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321938" y="1804582"/>
            <a:ext cx="383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Eliminación de migración</a:t>
            </a:r>
          </a:p>
        </p:txBody>
      </p:sp>
    </p:spTree>
    <p:extLst>
      <p:ext uri="{BB962C8B-B14F-4D97-AF65-F5344CB8AC3E}">
        <p14:creationId xmlns:p14="http://schemas.microsoft.com/office/powerpoint/2010/main" val="36516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COLUMNA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5029200" y="439614"/>
          <a:ext cx="3264330" cy="61435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78740">
                  <a:extLst>
                    <a:ext uri="{9D8B030D-6E8A-4147-A177-3AD203B41FA5}">
                      <a16:colId xmlns:a16="http://schemas.microsoft.com/office/drawing/2014/main" val="3572266020"/>
                    </a:ext>
                  </a:extLst>
                </a:gridCol>
                <a:gridCol w="85590">
                  <a:extLst>
                    <a:ext uri="{9D8B030D-6E8A-4147-A177-3AD203B41FA5}">
                      <a16:colId xmlns:a16="http://schemas.microsoft.com/office/drawing/2014/main" val="3256092982"/>
                    </a:ext>
                  </a:extLst>
                </a:gridCol>
              </a:tblGrid>
              <a:tr h="202760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Comando</a:t>
                      </a:r>
                      <a:endParaRPr lang="es-ES" sz="1600" b="1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1003783333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integer</a:t>
                      </a:r>
                      <a:r>
                        <a:rPr lang="es-ES" sz="1600" dirty="0">
                          <a:effectLst/>
                        </a:rPr>
                        <a:t>('id');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2682269127"/>
                  </a:ext>
                </a:extLst>
              </a:tr>
              <a:tr h="333697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bigInteger</a:t>
                      </a:r>
                      <a:r>
                        <a:rPr lang="es-ES" sz="1600" dirty="0">
                          <a:effectLst/>
                        </a:rPr>
                        <a:t>('votes');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3731205101"/>
                  </a:ext>
                </a:extLst>
              </a:tr>
              <a:tr h="333697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binary</a:t>
                      </a:r>
                      <a:r>
                        <a:rPr lang="es-ES" sz="1600" dirty="0">
                          <a:effectLst/>
                        </a:rPr>
                        <a:t>('data');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2675707313"/>
                  </a:ext>
                </a:extLst>
              </a:tr>
              <a:tr h="464633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boolean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confirmed</a:t>
                      </a:r>
                      <a:r>
                        <a:rPr lang="es-ES" sz="1600" dirty="0">
                          <a:effectLst/>
                        </a:rPr>
                        <a:t>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201053654"/>
                  </a:ext>
                </a:extLst>
              </a:tr>
              <a:tr h="333697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char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name</a:t>
                      </a:r>
                      <a:r>
                        <a:rPr lang="es-ES" sz="1600" dirty="0">
                          <a:effectLst/>
                        </a:rPr>
                        <a:t>', 4);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1791148835"/>
                  </a:ext>
                </a:extLst>
              </a:tr>
              <a:tr h="333697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-&gt;date('</a:t>
                      </a:r>
                      <a:r>
                        <a:rPr lang="es-ES" sz="1600" dirty="0" err="1">
                          <a:effectLst/>
                        </a:rPr>
                        <a:t>created_at</a:t>
                      </a:r>
                      <a:r>
                        <a:rPr lang="es-ES" sz="1600" dirty="0">
                          <a:effectLst/>
                        </a:rPr>
                        <a:t>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701384041"/>
                  </a:ext>
                </a:extLst>
              </a:tr>
              <a:tr h="464633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dateTime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created_at</a:t>
                      </a:r>
                      <a:r>
                        <a:rPr lang="es-ES" sz="1600" dirty="0">
                          <a:effectLst/>
                        </a:rPr>
                        <a:t>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3856954750"/>
                  </a:ext>
                </a:extLst>
              </a:tr>
              <a:tr h="464633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dateTimeTz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created_at</a:t>
                      </a:r>
                      <a:r>
                        <a:rPr lang="es-ES" sz="1600" dirty="0">
                          <a:effectLst/>
                        </a:rPr>
                        <a:t>');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3093726373"/>
                  </a:ext>
                </a:extLst>
              </a:tr>
              <a:tr h="46463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$table-&gt;decimal('amount', 5, 2);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2640701728"/>
                  </a:ext>
                </a:extLst>
              </a:tr>
              <a:tr h="726507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double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column</a:t>
                      </a:r>
                      <a:r>
                        <a:rPr lang="es-ES" sz="1600" dirty="0">
                          <a:effectLst/>
                        </a:rPr>
                        <a:t>', 15, 8);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368064904"/>
                  </a:ext>
                </a:extLst>
              </a:tr>
              <a:tr h="46463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$table-&gt;</a:t>
                      </a:r>
                      <a:r>
                        <a:rPr lang="en-US" sz="1600" dirty="0" err="1">
                          <a:effectLst/>
                        </a:rPr>
                        <a:t>enum</a:t>
                      </a:r>
                      <a:r>
                        <a:rPr lang="en-US" sz="1600" dirty="0">
                          <a:effectLst/>
                        </a:rPr>
                        <a:t>('choices', ['foo', 'bar']);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3151193326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$table-&gt;float('amount', 8, 2);</a:t>
                      </a:r>
                    </a:p>
                  </a:txBody>
                  <a:tcPr marL="25079" marR="25079" marT="25079" marB="25079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25079" marR="25079" marT="25079" marB="25079" anchor="ctr"/>
                </a:tc>
                <a:extLst>
                  <a:ext uri="{0D108BD9-81ED-4DB2-BD59-A6C34878D82A}">
                    <a16:rowId xmlns:a16="http://schemas.microsoft.com/office/drawing/2014/main" val="2707717407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</a:rPr>
                        <a:t>$</a:t>
                      </a:r>
                      <a:r>
                        <a:rPr lang="es-ES" sz="1600" dirty="0" err="1">
                          <a:effectLst/>
                        </a:rPr>
                        <a:t>table</a:t>
                      </a:r>
                      <a:r>
                        <a:rPr lang="es-ES" sz="1600" dirty="0">
                          <a:effectLst/>
                        </a:rPr>
                        <a:t>-&gt;</a:t>
                      </a:r>
                      <a:r>
                        <a:rPr lang="es-ES" sz="1600" dirty="0" err="1">
                          <a:effectLst/>
                        </a:rPr>
                        <a:t>string</a:t>
                      </a:r>
                      <a:r>
                        <a:rPr lang="es-ES" sz="1600" dirty="0">
                          <a:effectLst/>
                        </a:rPr>
                        <a:t>('</a:t>
                      </a:r>
                      <a:r>
                        <a:rPr lang="es-ES" sz="1600" dirty="0" err="1">
                          <a:effectLst/>
                        </a:rPr>
                        <a:t>name</a:t>
                      </a:r>
                      <a:r>
                        <a:rPr lang="es-ES" sz="1600" dirty="0">
                          <a:effectLst/>
                        </a:rPr>
                        <a:t>', 4);</a:t>
                      </a:r>
                      <a:endParaRPr lang="es-ES" sz="1600" dirty="0"/>
                    </a:p>
                  </a:txBody>
                  <a:tcPr marL="30095" marR="30095" marT="15048" marB="15048"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30095" marR="30095" marT="15048" marB="15048"/>
                </a:tc>
                <a:extLst>
                  <a:ext uri="{0D108BD9-81ED-4DB2-BD59-A6C34878D82A}">
                    <a16:rowId xmlns:a16="http://schemas.microsoft.com/office/drawing/2014/main" val="1069895240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68925" y="177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MODIFICADOR DE COLUMNAS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4659923" y="457354"/>
          <a:ext cx="6796453" cy="4510828"/>
        </p:xfrm>
        <a:graphic>
          <a:graphicData uri="http://schemas.openxmlformats.org/drawingml/2006/table">
            <a:tbl>
              <a:tblPr/>
              <a:tblGrid>
                <a:gridCol w="2373923">
                  <a:extLst>
                    <a:ext uri="{9D8B030D-6E8A-4147-A177-3AD203B41FA5}">
                      <a16:colId xmlns:a16="http://schemas.microsoft.com/office/drawing/2014/main" val="1739071827"/>
                    </a:ext>
                  </a:extLst>
                </a:gridCol>
                <a:gridCol w="4422530">
                  <a:extLst>
                    <a:ext uri="{9D8B030D-6E8A-4147-A177-3AD203B41FA5}">
                      <a16:colId xmlns:a16="http://schemas.microsoft.com/office/drawing/2014/main" val="1151396781"/>
                    </a:ext>
                  </a:extLst>
                </a:gridCol>
              </a:tblGrid>
              <a:tr h="231762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effectLst/>
                        </a:rPr>
                        <a:t>Modificador</a:t>
                      </a: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effectLst/>
                        </a:rPr>
                        <a:t>Descripción</a:t>
                      </a: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10880"/>
                  </a:ext>
                </a:extLst>
              </a:tr>
              <a:tr h="52974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after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s-ES" sz="1600" dirty="0">
                          <a:solidFill>
                            <a:srgbClr val="2E7D32"/>
                          </a:solidFill>
                          <a:effectLst/>
                        </a:rPr>
                        <a:t>'</a:t>
                      </a:r>
                      <a:r>
                        <a:rPr lang="es-ES" sz="1600" dirty="0" err="1">
                          <a:solidFill>
                            <a:srgbClr val="2E7D32"/>
                          </a:solidFill>
                          <a:effectLst/>
                        </a:rPr>
                        <a:t>column</a:t>
                      </a:r>
                      <a:r>
                        <a:rPr lang="es-ES" sz="1600" dirty="0">
                          <a:solidFill>
                            <a:srgbClr val="2E7D32"/>
                          </a:solidFill>
                          <a:effectLst/>
                        </a:rPr>
                        <a:t>'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Ubicar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columna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="1" baseline="0" dirty="0" err="1">
                          <a:effectLst/>
                        </a:rPr>
                        <a:t>despues</a:t>
                      </a:r>
                      <a:r>
                        <a:rPr lang="en-US" sz="1600" b="1" baseline="0" dirty="0">
                          <a:effectLst/>
                        </a:rPr>
                        <a:t> </a:t>
                      </a:r>
                      <a:r>
                        <a:rPr lang="en-US" sz="1600" baseline="0" dirty="0">
                          <a:effectLst/>
                        </a:rPr>
                        <a:t>de </a:t>
                      </a:r>
                      <a:r>
                        <a:rPr lang="en-US" sz="1600" baseline="0" dirty="0" err="1">
                          <a:effectLst/>
                        </a:rPr>
                        <a:t>otra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columna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</a:p>
                    <a:p>
                      <a:pPr algn="just"/>
                      <a:r>
                        <a:rPr lang="en-US" sz="1600" baseline="0" dirty="0">
                          <a:effectLst/>
                        </a:rPr>
                        <a:t>(Solo </a:t>
                      </a:r>
                      <a:r>
                        <a:rPr lang="en-US" sz="1600" baseline="0" dirty="0" err="1">
                          <a:effectLst/>
                        </a:rPr>
                        <a:t>funciona</a:t>
                      </a:r>
                      <a:r>
                        <a:rPr lang="en-US" sz="1600" baseline="0" dirty="0">
                          <a:effectLst/>
                        </a:rPr>
                        <a:t> para MySQL)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04934"/>
                  </a:ext>
                </a:extLst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comment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s-ES" sz="1600" dirty="0">
                          <a:solidFill>
                            <a:srgbClr val="2E7D32"/>
                          </a:solidFill>
                          <a:effectLst/>
                        </a:rPr>
                        <a:t>‘comentario'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Añade</a:t>
                      </a:r>
                      <a:r>
                        <a:rPr lang="en-US" sz="1600" dirty="0">
                          <a:effectLst/>
                        </a:rPr>
                        <a:t> un </a:t>
                      </a:r>
                      <a:r>
                        <a:rPr lang="en-US" sz="1600" b="1" dirty="0" err="1">
                          <a:effectLst/>
                        </a:rPr>
                        <a:t>comentario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para </a:t>
                      </a:r>
                      <a:r>
                        <a:rPr lang="en-US" sz="1600" dirty="0" err="1">
                          <a:effectLst/>
                        </a:rPr>
                        <a:t>una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columna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63347"/>
                  </a:ext>
                </a:extLst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>
                          <a:solidFill>
                            <a:srgbClr val="0077AA"/>
                          </a:solidFill>
                          <a:effectLst/>
                        </a:rPr>
                        <a:t>default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s-ES" sz="1600" dirty="0">
                          <a:solidFill>
                            <a:srgbClr val="4EA1DF"/>
                          </a:solidFill>
                          <a:effectLst/>
                        </a:rPr>
                        <a:t>$</a:t>
                      </a:r>
                      <a:r>
                        <a:rPr lang="es-ES" sz="1600" dirty="0" err="1">
                          <a:solidFill>
                            <a:srgbClr val="4EA1DF"/>
                          </a:solidFill>
                          <a:effectLst/>
                        </a:rPr>
                        <a:t>value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Especifica</a:t>
                      </a:r>
                      <a:r>
                        <a:rPr lang="en-US" sz="1600" baseline="0" dirty="0">
                          <a:effectLst/>
                        </a:rPr>
                        <a:t> un valor </a:t>
                      </a:r>
                      <a:r>
                        <a:rPr lang="en-US" sz="1600" b="1" baseline="0" dirty="0" err="1">
                          <a:effectLst/>
                        </a:rPr>
                        <a:t>por</a:t>
                      </a:r>
                      <a:r>
                        <a:rPr lang="en-US" sz="1600" b="1" baseline="0" dirty="0">
                          <a:effectLst/>
                        </a:rPr>
                        <a:t> </a:t>
                      </a:r>
                      <a:r>
                        <a:rPr lang="en-US" sz="1600" b="1" baseline="0" dirty="0" err="1">
                          <a:effectLst/>
                        </a:rPr>
                        <a:t>defecto</a:t>
                      </a:r>
                      <a:r>
                        <a:rPr lang="en-US" sz="1600" b="1" baseline="0" dirty="0">
                          <a:effectLst/>
                        </a:rPr>
                        <a:t> </a:t>
                      </a:r>
                      <a:r>
                        <a:rPr lang="en-US" sz="1600" baseline="0" dirty="0">
                          <a:effectLst/>
                        </a:rPr>
                        <a:t>para la </a:t>
                      </a:r>
                      <a:r>
                        <a:rPr lang="en-US" sz="1600" baseline="0" dirty="0" err="1">
                          <a:effectLst/>
                        </a:rPr>
                        <a:t>columna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79699"/>
                  </a:ext>
                </a:extLst>
              </a:tr>
              <a:tr h="52974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first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Ubica</a:t>
                      </a:r>
                      <a:r>
                        <a:rPr lang="en-US" sz="1600" baseline="0" dirty="0">
                          <a:effectLst/>
                        </a:rPr>
                        <a:t> a la </a:t>
                      </a:r>
                      <a:r>
                        <a:rPr lang="en-US" sz="1600" baseline="0" dirty="0" err="1">
                          <a:effectLst/>
                        </a:rPr>
                        <a:t>columna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como</a:t>
                      </a:r>
                      <a:r>
                        <a:rPr lang="en-US" sz="1600" baseline="0" dirty="0">
                          <a:effectLst/>
                        </a:rPr>
                        <a:t> primero </a:t>
                      </a:r>
                      <a:r>
                        <a:rPr lang="en-US" sz="1600" baseline="0" dirty="0" err="1">
                          <a:effectLst/>
                        </a:rPr>
                        <a:t>en</a:t>
                      </a:r>
                      <a:r>
                        <a:rPr lang="en-US" sz="1600" baseline="0" dirty="0">
                          <a:effectLst/>
                        </a:rPr>
                        <a:t> la </a:t>
                      </a:r>
                      <a:r>
                        <a:rPr lang="en-US" sz="1600" baseline="0" dirty="0" err="1">
                          <a:effectLst/>
                        </a:rPr>
                        <a:t>tabla</a:t>
                      </a:r>
                      <a:endParaRPr lang="en-US" sz="1600" baseline="0" dirty="0">
                        <a:effectLst/>
                      </a:endParaRPr>
                    </a:p>
                    <a:p>
                      <a:pPr algn="just"/>
                      <a:r>
                        <a:rPr lang="en-US" sz="1600" baseline="0" dirty="0">
                          <a:effectLst/>
                        </a:rPr>
                        <a:t>(Solo </a:t>
                      </a:r>
                      <a:r>
                        <a:rPr lang="en-US" sz="1600" baseline="0" dirty="0" err="1">
                          <a:effectLst/>
                        </a:rPr>
                        <a:t>funciona</a:t>
                      </a:r>
                      <a:r>
                        <a:rPr lang="en-US" sz="1600" baseline="0" dirty="0">
                          <a:effectLst/>
                        </a:rPr>
                        <a:t> para MySQL) 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86276"/>
                  </a:ext>
                </a:extLst>
              </a:tr>
              <a:tr h="52974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nullable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Permite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valores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nulos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insertados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en</a:t>
                      </a:r>
                      <a:r>
                        <a:rPr lang="en-US" sz="1600" dirty="0">
                          <a:effectLst/>
                        </a:rPr>
                        <a:t> la </a:t>
                      </a:r>
                      <a:r>
                        <a:rPr lang="en-US" sz="1600" dirty="0" err="1">
                          <a:effectLst/>
                        </a:rPr>
                        <a:t>columna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93299"/>
                  </a:ext>
                </a:extLst>
              </a:tr>
              <a:tr h="52974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storedAs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s-ES" sz="1600" dirty="0">
                          <a:solidFill>
                            <a:srgbClr val="4EA1DF"/>
                          </a:solidFill>
                          <a:effectLst/>
                        </a:rPr>
                        <a:t>$</a:t>
                      </a:r>
                      <a:r>
                        <a:rPr lang="es-ES" sz="1600" dirty="0" err="1">
                          <a:solidFill>
                            <a:srgbClr val="4EA1DF"/>
                          </a:solidFill>
                          <a:effectLst/>
                        </a:rPr>
                        <a:t>expression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Crear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columna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generada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almacenada</a:t>
                      </a:r>
                      <a:endParaRPr lang="en-US" sz="1600" dirty="0">
                        <a:effectLst/>
                      </a:endParaRPr>
                    </a:p>
                    <a:p>
                      <a:pPr algn="just"/>
                      <a:r>
                        <a:rPr lang="en-US" sz="1600" dirty="0">
                          <a:effectLst/>
                        </a:rPr>
                        <a:t>(Solo </a:t>
                      </a:r>
                      <a:r>
                        <a:rPr lang="en-US" sz="1600" dirty="0" err="1">
                          <a:effectLst/>
                        </a:rPr>
                        <a:t>funciona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en</a:t>
                      </a:r>
                      <a:r>
                        <a:rPr lang="en-US" sz="1600" dirty="0">
                          <a:effectLst/>
                        </a:rPr>
                        <a:t> MySQL)</a:t>
                      </a: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26740"/>
                  </a:ext>
                </a:extLst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unsigned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Establece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columnas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entero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>
                          <a:solidFill>
                            <a:srgbClr val="DA564A"/>
                          </a:solidFill>
                          <a:effectLst/>
                        </a:rPr>
                        <a:t>UNSIGNED </a:t>
                      </a:r>
                    </a:p>
                    <a:p>
                      <a:pPr algn="just"/>
                      <a:r>
                        <a:rPr lang="en-US" sz="1600" dirty="0">
                          <a:solidFill>
                            <a:srgbClr val="DA564A"/>
                          </a:solidFill>
                          <a:effectLst/>
                        </a:rPr>
                        <a:t>(SIN</a:t>
                      </a:r>
                      <a:r>
                        <a:rPr lang="en-US" sz="1600" baseline="0" dirty="0">
                          <a:solidFill>
                            <a:srgbClr val="DA564A"/>
                          </a:solidFill>
                          <a:effectLst/>
                        </a:rPr>
                        <a:t> SIGNO</a:t>
                      </a:r>
                      <a:r>
                        <a:rPr lang="en-US" sz="1600" dirty="0">
                          <a:solidFill>
                            <a:srgbClr val="DA564A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36010"/>
                  </a:ext>
                </a:extLst>
              </a:tr>
              <a:tr h="529742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solidFill>
                            <a:srgbClr val="555555"/>
                          </a:solidFill>
                          <a:effectLst/>
                        </a:rPr>
                        <a:t>-&gt;</a:t>
                      </a:r>
                      <a:r>
                        <a:rPr lang="es-ES" sz="1600" dirty="0" err="1">
                          <a:solidFill>
                            <a:srgbClr val="555555"/>
                          </a:solidFill>
                          <a:effectLst/>
                        </a:rPr>
                        <a:t>virtualAs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(</a:t>
                      </a:r>
                      <a:r>
                        <a:rPr lang="es-ES" sz="1600" dirty="0">
                          <a:solidFill>
                            <a:srgbClr val="4EA1DF"/>
                          </a:solidFill>
                          <a:effectLst/>
                        </a:rPr>
                        <a:t>$</a:t>
                      </a:r>
                      <a:r>
                        <a:rPr lang="es-ES" sz="1600" dirty="0" err="1">
                          <a:solidFill>
                            <a:srgbClr val="4EA1DF"/>
                          </a:solidFill>
                          <a:effectLst/>
                        </a:rPr>
                        <a:t>expression</a:t>
                      </a:r>
                      <a:r>
                        <a:rPr lang="es-ES" sz="1600" dirty="0">
                          <a:solidFill>
                            <a:srgbClr val="999999"/>
                          </a:solidFill>
                          <a:effectLst/>
                        </a:rPr>
                        <a:t>)</a:t>
                      </a:r>
                      <a:endParaRPr lang="es-ES" sz="1600" dirty="0">
                        <a:effectLst/>
                      </a:endParaRP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effectLst/>
                        </a:rPr>
                        <a:t>Crea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una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</a:rPr>
                        <a:t>columna</a:t>
                      </a:r>
                      <a:r>
                        <a:rPr lang="en-US" sz="1600" baseline="0" dirty="0">
                          <a:effectLst/>
                        </a:rPr>
                        <a:t> virtual </a:t>
                      </a:r>
                      <a:r>
                        <a:rPr lang="en-US" sz="1600" baseline="0" dirty="0" err="1">
                          <a:effectLst/>
                        </a:rPr>
                        <a:t>generada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</a:p>
                    <a:p>
                      <a:pPr algn="just"/>
                      <a:r>
                        <a:rPr lang="en-US" sz="1600" dirty="0">
                          <a:effectLst/>
                        </a:rPr>
                        <a:t>(Solo </a:t>
                      </a:r>
                      <a:r>
                        <a:rPr lang="en-US" sz="1600" dirty="0" err="1">
                          <a:effectLst/>
                        </a:rPr>
                        <a:t>funciona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en</a:t>
                      </a:r>
                      <a:r>
                        <a:rPr lang="en-US" sz="1600" dirty="0">
                          <a:effectLst/>
                        </a:rPr>
                        <a:t> MySQL)</a:t>
                      </a:r>
                    </a:p>
                  </a:txBody>
                  <a:tcPr marL="107404" marR="107404" marT="41386" marB="41386" anchor="ctr">
                    <a:lnL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04973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3" y="5031826"/>
            <a:ext cx="6810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76" y="2435469"/>
            <a:ext cx="9190234" cy="3055497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TABLAS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710854" y="5635870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Clave </a:t>
            </a:r>
            <a:r>
              <a:rPr lang="es-ES" dirty="0" err="1"/>
              <a:t>Foranea</a:t>
            </a:r>
            <a:endParaRPr lang="es-ES" dirty="0"/>
          </a:p>
        </p:txBody>
      </p:sp>
      <p:cxnSp>
        <p:nvCxnSpPr>
          <p:cNvPr id="10" name="Conector recto de flecha 9"/>
          <p:cNvCxnSpPr>
            <a:stCxn id="8" idx="0"/>
          </p:cNvCxnSpPr>
          <p:nvPr/>
        </p:nvCxnSpPr>
        <p:spPr>
          <a:xfrm flipV="1">
            <a:off x="8459040" y="4580792"/>
            <a:ext cx="0" cy="1055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18593" y="5521626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Clave Primaria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905232" y="4435888"/>
            <a:ext cx="0" cy="1055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18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604</Words>
  <Application>Microsoft Office PowerPoint</Application>
  <PresentationFormat>Panorámica</PresentationFormat>
  <Paragraphs>100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Operator Mono</vt:lpstr>
      <vt:lpstr>Retrospección</vt:lpstr>
      <vt:lpstr>LARAVEL 5.4 MIGRACIONES</vt:lpstr>
      <vt:lpstr>¿QUÉ ES UNA MIGRACIÓN?</vt:lpstr>
      <vt:lpstr>CREACIÓN DE MIGRACIÓN</vt:lpstr>
      <vt:lpstr>DEFINICION POR DEFECTO DE STRINGS</vt:lpstr>
      <vt:lpstr>ESQUEMA DE MIGRACIÓN</vt:lpstr>
      <vt:lpstr>ESQUEMA DE MIGRACIÓN</vt:lpstr>
      <vt:lpstr>TIPOS DE COLUMNA</vt:lpstr>
      <vt:lpstr>MODIFICADOR DE COLUMNAS</vt:lpstr>
      <vt:lpstr>RELACIÓN ENTRE TABLAS</vt:lpstr>
      <vt:lpstr>RELACIÓN ENTRE TABLAS</vt:lpstr>
      <vt:lpstr>Presentación de PowerPoint</vt:lpstr>
      <vt:lpstr>GUARDAR TABLAS EN LA BASE DE DATOS</vt:lpstr>
      <vt:lpstr>ROLLBACK</vt:lpstr>
      <vt:lpstr>ROLLBACK</vt:lpstr>
      <vt:lpstr>RESET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5.4 MIGRACIONES</dc:title>
  <dc:creator>Franco Jesus Mamani Pozo</dc:creator>
  <cp:lastModifiedBy>Franco Jesus Mamani Pozo</cp:lastModifiedBy>
  <cp:revision>25</cp:revision>
  <dcterms:created xsi:type="dcterms:W3CDTF">2017-06-12T18:05:18Z</dcterms:created>
  <dcterms:modified xsi:type="dcterms:W3CDTF">2017-06-12T20:08:12Z</dcterms:modified>
</cp:coreProperties>
</file>