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8" r:id="rId12"/>
    <p:sldId id="269" r:id="rId13"/>
    <p:sldId id="270" r:id="rId14"/>
    <p:sldId id="274" r:id="rId15"/>
    <p:sldId id="275" r:id="rId16"/>
    <p:sldId id="265" r:id="rId17"/>
    <p:sldId id="266" r:id="rId18"/>
    <p:sldId id="277" r:id="rId19"/>
    <p:sldId id="271" r:id="rId20"/>
    <p:sldId id="273" r:id="rId21"/>
    <p:sldId id="276" r:id="rId22"/>
    <p:sldId id="283" r:id="rId23"/>
    <p:sldId id="284" r:id="rId24"/>
    <p:sldId id="280" r:id="rId25"/>
    <p:sldId id="281" r:id="rId26"/>
    <p:sldId id="282" r:id="rId27"/>
    <p:sldId id="286" r:id="rId28"/>
    <p:sldId id="288" r:id="rId29"/>
    <p:sldId id="289" r:id="rId30"/>
    <p:sldId id="290" r:id="rId31"/>
    <p:sldId id="291" r:id="rId32"/>
    <p:sldId id="278" r:id="rId33"/>
    <p:sldId id="279" r:id="rId34"/>
    <p:sldId id="285" r:id="rId35"/>
    <p:sldId id="287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F326E-76CB-42F6-A0EF-B2578F036E3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55F39895-B556-45C5-A2CD-32B6D8708EBE}">
      <dgm:prSet phldrT="[Texto]"/>
      <dgm:spPr/>
      <dgm:t>
        <a:bodyPr/>
        <a:lstStyle/>
        <a:p>
          <a:r>
            <a:rPr lang="es-BO" dirty="0" smtClean="0"/>
            <a:t>REPRESENTACIÓN LINEAL DE LA EXPRESIÓN</a:t>
          </a:r>
          <a:endParaRPr lang="es-BO" dirty="0"/>
        </a:p>
      </dgm:t>
    </dgm:pt>
    <dgm:pt modelId="{ACA59688-810F-443A-AC56-A0B0731BC622}" type="parTrans" cxnId="{E3A94BBD-1709-4C41-A0E6-8B869364B89E}">
      <dgm:prSet/>
      <dgm:spPr/>
      <dgm:t>
        <a:bodyPr/>
        <a:lstStyle/>
        <a:p>
          <a:endParaRPr lang="es-BO"/>
        </a:p>
      </dgm:t>
    </dgm:pt>
    <dgm:pt modelId="{1A33C706-9970-4A33-AC90-E8220614108A}" type="sibTrans" cxnId="{E3A94BBD-1709-4C41-A0E6-8B869364B89E}">
      <dgm:prSet/>
      <dgm:spPr/>
      <dgm:t>
        <a:bodyPr/>
        <a:lstStyle/>
        <a:p>
          <a:endParaRPr lang="es-BO"/>
        </a:p>
      </dgm:t>
    </dgm:pt>
    <dgm:pt modelId="{FDD9E9E2-7087-4432-97E7-AAE6C98F004D}">
      <dgm:prSet phldrT="[Texto]"/>
      <dgm:spPr/>
      <dgm:t>
        <a:bodyPr/>
        <a:lstStyle/>
        <a:p>
          <a:r>
            <a:rPr lang="es-BO" dirty="0" smtClean="0"/>
            <a:t>CONSTRUCTOR DEL OBJETO </a:t>
          </a:r>
          <a:r>
            <a:rPr lang="es-BO" b="1" dirty="0" smtClean="0"/>
            <a:t>REGEXP</a:t>
          </a:r>
          <a:endParaRPr lang="es-BO" b="1" dirty="0"/>
        </a:p>
      </dgm:t>
    </dgm:pt>
    <dgm:pt modelId="{C8DD4049-7C53-497E-92E7-C18E3F80633A}" type="parTrans" cxnId="{7B29BFD6-A4AD-4DE0-98BA-E005C7D5DED6}">
      <dgm:prSet/>
      <dgm:spPr/>
      <dgm:t>
        <a:bodyPr/>
        <a:lstStyle/>
        <a:p>
          <a:endParaRPr lang="es-BO"/>
        </a:p>
      </dgm:t>
    </dgm:pt>
    <dgm:pt modelId="{0F7D604C-3E70-4C6A-8D42-FCF160A80CA2}" type="sibTrans" cxnId="{7B29BFD6-A4AD-4DE0-98BA-E005C7D5DED6}">
      <dgm:prSet/>
      <dgm:spPr/>
      <dgm:t>
        <a:bodyPr/>
        <a:lstStyle/>
        <a:p>
          <a:endParaRPr lang="es-BO"/>
        </a:p>
      </dgm:t>
    </dgm:pt>
    <dgm:pt modelId="{9DB11AA8-815F-4A10-ACDA-E207C748D74B}" type="pres">
      <dgm:prSet presAssocID="{8C9F326E-76CB-42F6-A0EF-B2578F036E3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BO"/>
        </a:p>
      </dgm:t>
    </dgm:pt>
    <dgm:pt modelId="{0F384141-FCBA-4A59-89B1-BE2D31671AFC}" type="pres">
      <dgm:prSet presAssocID="{55F39895-B556-45C5-A2CD-32B6D8708EB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4D46B4E1-231F-4A0A-94F4-7640EA45EC46}" type="pres">
      <dgm:prSet presAssocID="{1A33C706-9970-4A33-AC90-E8220614108A}" presName="sibTrans" presStyleCnt="0"/>
      <dgm:spPr/>
    </dgm:pt>
    <dgm:pt modelId="{7D78EB42-67F5-4C9E-8E52-73BBDD53ED3D}" type="pres">
      <dgm:prSet presAssocID="{FDD9E9E2-7087-4432-97E7-AAE6C98F004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7B29BFD6-A4AD-4DE0-98BA-E005C7D5DED6}" srcId="{8C9F326E-76CB-42F6-A0EF-B2578F036E36}" destId="{FDD9E9E2-7087-4432-97E7-AAE6C98F004D}" srcOrd="1" destOrd="0" parTransId="{C8DD4049-7C53-497E-92E7-C18E3F80633A}" sibTransId="{0F7D604C-3E70-4C6A-8D42-FCF160A80CA2}"/>
    <dgm:cxn modelId="{2B985736-E7E9-4CC8-8556-5602FF42D15C}" type="presOf" srcId="{FDD9E9E2-7087-4432-97E7-AAE6C98F004D}" destId="{7D78EB42-67F5-4C9E-8E52-73BBDD53ED3D}" srcOrd="0" destOrd="0" presId="urn:microsoft.com/office/officeart/2005/8/layout/default"/>
    <dgm:cxn modelId="{3D6E3797-2C7F-4AB7-8AC6-079F710F5977}" type="presOf" srcId="{55F39895-B556-45C5-A2CD-32B6D8708EBE}" destId="{0F384141-FCBA-4A59-89B1-BE2D31671AFC}" srcOrd="0" destOrd="0" presId="urn:microsoft.com/office/officeart/2005/8/layout/default"/>
    <dgm:cxn modelId="{CB7847C7-EA20-401C-8A01-B3CC1BCC310B}" type="presOf" srcId="{8C9F326E-76CB-42F6-A0EF-B2578F036E36}" destId="{9DB11AA8-815F-4A10-ACDA-E207C748D74B}" srcOrd="0" destOrd="0" presId="urn:microsoft.com/office/officeart/2005/8/layout/default"/>
    <dgm:cxn modelId="{E3A94BBD-1709-4C41-A0E6-8B869364B89E}" srcId="{8C9F326E-76CB-42F6-A0EF-B2578F036E36}" destId="{55F39895-B556-45C5-A2CD-32B6D8708EBE}" srcOrd="0" destOrd="0" parTransId="{ACA59688-810F-443A-AC56-A0B0731BC622}" sibTransId="{1A33C706-9970-4A33-AC90-E8220614108A}"/>
    <dgm:cxn modelId="{CE9D3020-BFC3-46D9-8BBE-7F6370C6C52D}" type="presParOf" srcId="{9DB11AA8-815F-4A10-ACDA-E207C748D74B}" destId="{0F384141-FCBA-4A59-89B1-BE2D31671AFC}" srcOrd="0" destOrd="0" presId="urn:microsoft.com/office/officeart/2005/8/layout/default"/>
    <dgm:cxn modelId="{64309B4B-5E1F-4FEF-8D1E-137A60D40FB2}" type="presParOf" srcId="{9DB11AA8-815F-4A10-ACDA-E207C748D74B}" destId="{4D46B4E1-231F-4A0A-94F4-7640EA45EC46}" srcOrd="1" destOrd="0" presId="urn:microsoft.com/office/officeart/2005/8/layout/default"/>
    <dgm:cxn modelId="{B9CD7D1B-13F2-4CEB-88EE-8F507484DB4F}" type="presParOf" srcId="{9DB11AA8-815F-4A10-ACDA-E207C748D74B}" destId="{7D78EB42-67F5-4C9E-8E52-73BBDD53ED3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84141-FCBA-4A59-89B1-BE2D31671AFC}">
      <dsp:nvSpPr>
        <dsp:cNvPr id="0" name=""/>
        <dsp:cNvSpPr/>
      </dsp:nvSpPr>
      <dsp:spPr>
        <a:xfrm>
          <a:off x="1227" y="574799"/>
          <a:ext cx="4788544" cy="287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4800" kern="1200" dirty="0" smtClean="0"/>
            <a:t>REPRESENTACIÓN LINEAL DE LA EXPRESIÓN</a:t>
          </a:r>
          <a:endParaRPr lang="es-BO" sz="4800" kern="1200" dirty="0"/>
        </a:p>
      </dsp:txBody>
      <dsp:txXfrm>
        <a:off x="1227" y="574799"/>
        <a:ext cx="4788544" cy="2873126"/>
      </dsp:txXfrm>
    </dsp:sp>
    <dsp:sp modelId="{7D78EB42-67F5-4C9E-8E52-73BBDD53ED3D}">
      <dsp:nvSpPr>
        <dsp:cNvPr id="0" name=""/>
        <dsp:cNvSpPr/>
      </dsp:nvSpPr>
      <dsp:spPr>
        <a:xfrm>
          <a:off x="5268627" y="574799"/>
          <a:ext cx="4788544" cy="287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4800" kern="1200" dirty="0" smtClean="0"/>
            <a:t>CONSTRUCTOR DEL OBJETO </a:t>
          </a:r>
          <a:r>
            <a:rPr lang="es-BO" sz="4800" b="1" kern="1200" dirty="0" smtClean="0"/>
            <a:t>REGEXP</a:t>
          </a:r>
          <a:endParaRPr lang="es-BO" sz="4800" b="1" kern="1200" dirty="0"/>
        </a:p>
      </dsp:txBody>
      <dsp:txXfrm>
        <a:off x="5268627" y="574799"/>
        <a:ext cx="4788544" cy="2873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EXPRESIONES REGULARES 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MAMANI POZO FRANCO JESUS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97280" y="4842454"/>
            <a:ext cx="523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mamanipozofrancojesus@gmail.com</a:t>
            </a:r>
            <a:endParaRPr lang="es-BO" sz="2400" b="1" dirty="0"/>
          </a:p>
        </p:txBody>
      </p:sp>
    </p:spTree>
    <p:extLst>
      <p:ext uri="{BB962C8B-B14F-4D97-AF65-F5344CB8AC3E}">
        <p14:creationId xmlns:p14="http://schemas.microsoft.com/office/powerpoint/2010/main" val="34469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CUANTIFICADORES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+</a:t>
            </a:r>
          </a:p>
          <a:p>
            <a:r>
              <a:rPr lang="en-US" sz="3200" dirty="0" err="1" smtClean="0"/>
              <a:t>Busca</a:t>
            </a:r>
            <a:r>
              <a:rPr lang="en-US" sz="3200" dirty="0" smtClean="0"/>
              <a:t> el </a:t>
            </a:r>
            <a:r>
              <a:rPr lang="en-US" sz="3200" dirty="0" err="1" smtClean="0"/>
              <a:t>caracter</a:t>
            </a:r>
            <a:r>
              <a:rPr lang="en-US" sz="3200" dirty="0" smtClean="0"/>
              <a:t> </a:t>
            </a:r>
            <a:r>
              <a:rPr lang="en-US" sz="3200" dirty="0" err="1" smtClean="0"/>
              <a:t>precedente</a:t>
            </a:r>
            <a:r>
              <a:rPr lang="en-US" sz="3200" dirty="0" smtClean="0"/>
              <a:t> 1 o m</a:t>
            </a:r>
            <a:r>
              <a:rPr lang="es-BO" sz="3200" dirty="0" err="1" smtClean="0"/>
              <a:t>ás</a:t>
            </a:r>
            <a:r>
              <a:rPr lang="es-BO" sz="3200" dirty="0" smtClean="0"/>
              <a:t> veces.</a:t>
            </a:r>
          </a:p>
          <a:p>
            <a:endParaRPr lang="es-BO" sz="3200" dirty="0"/>
          </a:p>
          <a:p>
            <a:pPr algn="ctr"/>
            <a:r>
              <a:rPr lang="es-BO" sz="7200" b="1" dirty="0" smtClean="0"/>
              <a:t>+  </a:t>
            </a:r>
            <a:r>
              <a:rPr lang="en-US" sz="7200" b="1" dirty="0" smtClean="0"/>
              <a:t>= {1,}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941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EJEMPLO +</a:t>
            </a:r>
            <a:endParaRPr lang="es-B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7" y="2197928"/>
            <a:ext cx="5399065" cy="32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CUANTIFICADORES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?</a:t>
            </a:r>
          </a:p>
          <a:p>
            <a:r>
              <a:rPr lang="es-BO" sz="3200" dirty="0"/>
              <a:t>Busca el </a:t>
            </a:r>
            <a:r>
              <a:rPr lang="es-BO" sz="3200" dirty="0" err="1" smtClean="0"/>
              <a:t>caracter</a:t>
            </a:r>
            <a:r>
              <a:rPr lang="es-BO" sz="3200" dirty="0" smtClean="0"/>
              <a:t> precedente </a:t>
            </a:r>
            <a:r>
              <a:rPr lang="es-BO" sz="3200" dirty="0"/>
              <a:t>0 (cero) o 1 (una) </a:t>
            </a:r>
            <a:r>
              <a:rPr lang="es-BO" sz="3200" dirty="0" smtClean="0"/>
              <a:t>vez.</a:t>
            </a:r>
          </a:p>
          <a:p>
            <a:endParaRPr lang="en-US" sz="3200" dirty="0"/>
          </a:p>
          <a:p>
            <a:pPr algn="ctr"/>
            <a:r>
              <a:rPr lang="en-US" sz="7200" b="1" dirty="0" smtClean="0"/>
              <a:t>?   =   {0,1}</a:t>
            </a:r>
            <a:endParaRPr lang="es-BO" sz="7200" b="1" dirty="0"/>
          </a:p>
        </p:txBody>
      </p:sp>
    </p:spTree>
    <p:extLst>
      <p:ext uri="{BB962C8B-B14F-4D97-AF65-F5344CB8AC3E}">
        <p14:creationId xmlns:p14="http://schemas.microsoft.com/office/powerpoint/2010/main" val="19607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EJEMPLO ?</a:t>
            </a:r>
            <a:endParaRPr lang="es-B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321" y="1902450"/>
            <a:ext cx="4200317" cy="40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CUANTIFICADORES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*</a:t>
            </a:r>
          </a:p>
          <a:p>
            <a:r>
              <a:rPr lang="es-BO" sz="3200" dirty="0"/>
              <a:t>Busca el </a:t>
            </a:r>
            <a:r>
              <a:rPr lang="es-BO" sz="3200" dirty="0" err="1"/>
              <a:t>caracter</a:t>
            </a:r>
            <a:r>
              <a:rPr lang="es-BO" sz="3200" dirty="0"/>
              <a:t> precedente 0 (cero) o </a:t>
            </a:r>
            <a:r>
              <a:rPr lang="es-BO" sz="3200" dirty="0" smtClean="0"/>
              <a:t>mas veces.</a:t>
            </a:r>
          </a:p>
          <a:p>
            <a:endParaRPr lang="en-US" sz="3200" dirty="0"/>
          </a:p>
          <a:p>
            <a:pPr algn="ctr"/>
            <a:r>
              <a:rPr lang="en-US" sz="7200" b="1" dirty="0" smtClean="0"/>
              <a:t>*   =   {0, }</a:t>
            </a:r>
            <a:endParaRPr lang="es-BO" sz="7200" b="1" dirty="0"/>
          </a:p>
        </p:txBody>
      </p:sp>
    </p:spTree>
    <p:extLst>
      <p:ext uri="{BB962C8B-B14F-4D97-AF65-F5344CB8AC3E}">
        <p14:creationId xmlns:p14="http://schemas.microsoft.com/office/powerpoint/2010/main" val="2685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EJEMPLO *</a:t>
            </a:r>
            <a:endParaRPr lang="es-B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789" y="1737360"/>
            <a:ext cx="4467382" cy="43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CLASES DE CARACTERES 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3200" b="1" dirty="0"/>
              <a:t>\</a:t>
            </a:r>
            <a:r>
              <a:rPr lang="es-BO" sz="3200" b="1" dirty="0" smtClean="0"/>
              <a:t>w</a:t>
            </a:r>
          </a:p>
          <a:p>
            <a:r>
              <a:rPr lang="es-BO" sz="3200" dirty="0" smtClean="0"/>
              <a:t>Coincide con cualquier carácter alfanumérico incluyendo la barra baja.</a:t>
            </a:r>
          </a:p>
          <a:p>
            <a:endParaRPr lang="es-BO" sz="3200" dirty="0"/>
          </a:p>
          <a:p>
            <a:pPr algn="ctr"/>
            <a:r>
              <a:rPr lang="es-BO" sz="7200" b="1" dirty="0" smtClean="0"/>
              <a:t>\w   =   [A-Za-z0-9_]</a:t>
            </a:r>
            <a:r>
              <a:rPr lang="es-BO" sz="72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84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EJEMPLO \w</a:t>
            </a:r>
            <a:endParaRPr lang="es-B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94" y="2321952"/>
            <a:ext cx="5443372" cy="33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CLASES DE CARACTERES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b="1" dirty="0" smtClean="0"/>
              <a:t>\W</a:t>
            </a:r>
          </a:p>
          <a:p>
            <a:pPr algn="just"/>
            <a:r>
              <a:rPr lang="es-BO" sz="3200" dirty="0"/>
              <a:t>Coincide con cualquier carácter </a:t>
            </a:r>
            <a:r>
              <a:rPr lang="es-BO" sz="3200" dirty="0" smtClean="0">
                <a:solidFill>
                  <a:srgbClr val="FF0000"/>
                </a:solidFill>
              </a:rPr>
              <a:t>no alfanumérico </a:t>
            </a:r>
            <a:r>
              <a:rPr lang="es-BO" sz="3200" dirty="0" smtClean="0"/>
              <a:t>sin incluir </a:t>
            </a:r>
            <a:r>
              <a:rPr lang="es-BO" sz="3200" dirty="0"/>
              <a:t>la barra baja</a:t>
            </a:r>
            <a:r>
              <a:rPr lang="es-BO" sz="3200" dirty="0" smtClean="0"/>
              <a:t>.</a:t>
            </a:r>
          </a:p>
          <a:p>
            <a:endParaRPr lang="es-BO" dirty="0"/>
          </a:p>
          <a:p>
            <a:pPr algn="ctr"/>
            <a:r>
              <a:rPr lang="es-BO" sz="7200" b="1" dirty="0" smtClean="0"/>
              <a:t>\W   </a:t>
            </a:r>
            <a:r>
              <a:rPr lang="es-BO" sz="7200" b="1" dirty="0"/>
              <a:t>=   </a:t>
            </a:r>
            <a:r>
              <a:rPr lang="es-BO" sz="7200" b="1" dirty="0" smtClean="0"/>
              <a:t>[^A-Za-z0-9</a:t>
            </a:r>
            <a:r>
              <a:rPr lang="es-BO" sz="7200" b="1" dirty="0"/>
              <a:t>_]</a:t>
            </a:r>
            <a:r>
              <a:rPr lang="es-BO" sz="7200" dirty="0"/>
              <a:t>  </a:t>
            </a:r>
          </a:p>
          <a:p>
            <a:endParaRPr lang="en-US" dirty="0" smtClean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168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CLASES DE CARACTERES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(?:x)</a:t>
            </a:r>
          </a:p>
          <a:p>
            <a:pPr algn="just"/>
            <a:r>
              <a:rPr lang="en-US" sz="3200" dirty="0" smtClean="0"/>
              <a:t>Coincide con ‘x’ </a:t>
            </a:r>
            <a:r>
              <a:rPr lang="en-US" sz="3200" dirty="0" err="1" smtClean="0"/>
              <a:t>pero</a:t>
            </a:r>
            <a:r>
              <a:rPr lang="en-US" sz="3200" dirty="0" smtClean="0"/>
              <a:t> no </a:t>
            </a:r>
            <a:r>
              <a:rPr lang="en-US" sz="3200" dirty="0" err="1" smtClean="0"/>
              <a:t>recuerda</a:t>
            </a:r>
            <a:r>
              <a:rPr lang="en-US" sz="3200" dirty="0" smtClean="0"/>
              <a:t> la </a:t>
            </a:r>
            <a:r>
              <a:rPr lang="en-US" sz="3200" dirty="0" err="1" smtClean="0"/>
              <a:t>coincidencia</a:t>
            </a:r>
            <a:r>
              <a:rPr lang="en-US" sz="3200" dirty="0" smtClean="0"/>
              <a:t>. Los </a:t>
            </a:r>
            <a:r>
              <a:rPr lang="en-US" sz="3200" dirty="0" err="1" smtClean="0"/>
              <a:t>parentesis</a:t>
            </a:r>
            <a:r>
              <a:rPr lang="en-US" sz="3200" dirty="0" smtClean="0"/>
              <a:t> son </a:t>
            </a:r>
            <a:r>
              <a:rPr lang="en-US" sz="3200" dirty="0" err="1" smtClean="0"/>
              <a:t>llamados</a:t>
            </a:r>
            <a:r>
              <a:rPr lang="en-US" sz="3200" dirty="0" smtClean="0"/>
              <a:t> </a:t>
            </a:r>
            <a:r>
              <a:rPr lang="en-US" sz="3200" dirty="0" err="1" smtClean="0"/>
              <a:t>parentesis</a:t>
            </a:r>
            <a:r>
              <a:rPr lang="en-US" sz="3200" dirty="0" smtClean="0"/>
              <a:t> no </a:t>
            </a:r>
            <a:r>
              <a:rPr lang="en-US" sz="3200" u="sng" dirty="0" err="1" smtClean="0"/>
              <a:t>capturadores</a:t>
            </a:r>
            <a:r>
              <a:rPr lang="en-US" sz="3200" dirty="0" smtClean="0"/>
              <a:t>, </a:t>
            </a:r>
            <a:r>
              <a:rPr lang="en-US" sz="3200" dirty="0" err="1" smtClean="0"/>
              <a:t>resultando</a:t>
            </a:r>
            <a:r>
              <a:rPr lang="en-US" sz="3200" dirty="0" smtClean="0"/>
              <a:t> </a:t>
            </a:r>
            <a:r>
              <a:rPr lang="es-BO" sz="3200" dirty="0" smtClean="0"/>
              <a:t>útiles para definir </a:t>
            </a:r>
            <a:r>
              <a:rPr lang="es-BO" sz="3200" dirty="0" err="1" smtClean="0"/>
              <a:t>subexpresiones</a:t>
            </a:r>
            <a:r>
              <a:rPr lang="es-BO" sz="3200" dirty="0" smtClean="0"/>
              <a:t>.</a:t>
            </a:r>
          </a:p>
          <a:p>
            <a:pPr algn="just"/>
            <a:endParaRPr lang="en-US" sz="3200" dirty="0"/>
          </a:p>
          <a:p>
            <a:pPr algn="ctr"/>
            <a:r>
              <a:rPr lang="en-US" sz="3200" b="1" dirty="0"/>
              <a:t>x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Es</a:t>
            </a:r>
            <a:r>
              <a:rPr lang="en-US" sz="3200" b="1" dirty="0" smtClean="0"/>
              <a:t> la </a:t>
            </a:r>
            <a:r>
              <a:rPr lang="en-US" sz="3200" b="1" dirty="0" err="1" smtClean="0"/>
              <a:t>subexpresi</a:t>
            </a:r>
            <a:r>
              <a:rPr lang="es-BO" sz="3200" b="1" dirty="0" err="1" smtClean="0"/>
              <a:t>ón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69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¿QUÉ ES UNA EXPRESIÓN REGULAR?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BO" sz="3200" dirty="0" smtClean="0"/>
          </a:p>
          <a:p>
            <a:pPr algn="just"/>
            <a:r>
              <a:rPr lang="es-BO" sz="3200" dirty="0" smtClean="0"/>
              <a:t>Son patrones utilizados para encontrar una determinada combinación de caracteres dentro de una cadena de texto.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18374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EJEMPLO (?:)</a:t>
            </a:r>
            <a:endParaRPr lang="es-B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00" y="2200999"/>
            <a:ext cx="7137359" cy="35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CLASES DE CARACTERES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b="1" dirty="0" smtClean="0"/>
              <a:t>\b</a:t>
            </a:r>
          </a:p>
          <a:p>
            <a:pPr algn="just"/>
            <a:r>
              <a:rPr lang="en-US" sz="3200" dirty="0" smtClean="0"/>
              <a:t>Define la </a:t>
            </a:r>
            <a:r>
              <a:rPr lang="en-US" sz="3200" dirty="0" err="1" smtClean="0"/>
              <a:t>existencia</a:t>
            </a:r>
            <a:r>
              <a:rPr lang="en-US" sz="3200" dirty="0" smtClean="0"/>
              <a:t> de un </a:t>
            </a:r>
            <a:r>
              <a:rPr lang="en-US" sz="3200" b="1" dirty="0" err="1" smtClean="0"/>
              <a:t>espacio</a:t>
            </a:r>
            <a:r>
              <a:rPr lang="en-US" sz="3200" dirty="0" smtClean="0"/>
              <a:t> </a:t>
            </a:r>
            <a:r>
              <a:rPr lang="en-US" sz="3200" dirty="0" err="1" smtClean="0"/>
              <a:t>dependiendo</a:t>
            </a:r>
            <a:r>
              <a:rPr lang="en-US" sz="3200" dirty="0" smtClean="0"/>
              <a:t> de </a:t>
            </a:r>
            <a:r>
              <a:rPr lang="en-US" sz="3200" dirty="0" err="1" smtClean="0"/>
              <a:t>su</a:t>
            </a:r>
            <a:r>
              <a:rPr lang="en-US" sz="3200" dirty="0" smtClean="0"/>
              <a:t> </a:t>
            </a:r>
            <a:r>
              <a:rPr lang="en-US" sz="3200" dirty="0" err="1" smtClean="0"/>
              <a:t>ubicaci</a:t>
            </a:r>
            <a:r>
              <a:rPr lang="es-BO" sz="3200" dirty="0" err="1" smtClean="0"/>
              <a:t>ó</a:t>
            </a:r>
            <a:r>
              <a:rPr lang="en-US" sz="3200" dirty="0" smtClean="0"/>
              <a:t>n con </a:t>
            </a:r>
            <a:r>
              <a:rPr lang="en-US" sz="3200" dirty="0" err="1" smtClean="0"/>
              <a:t>respecto</a:t>
            </a:r>
            <a:r>
              <a:rPr lang="en-US" sz="3200" dirty="0" smtClean="0"/>
              <a:t> a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cadena</a:t>
            </a:r>
            <a:r>
              <a:rPr lang="en-US" sz="3200" dirty="0" smtClean="0"/>
              <a:t>.</a:t>
            </a:r>
            <a:r>
              <a:rPr lang="en-US" dirty="0" smtClean="0"/>
              <a:t> </a:t>
            </a:r>
          </a:p>
          <a:p>
            <a:endParaRPr lang="es-BO" dirty="0" smtClean="0"/>
          </a:p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\</a:t>
            </a:r>
            <a:r>
              <a:rPr lang="en-US" sz="7200" b="1" dirty="0" err="1" smtClean="0">
                <a:solidFill>
                  <a:srgbClr val="FF0000"/>
                </a:solidFill>
              </a:rPr>
              <a:t>b</a:t>
            </a:r>
            <a:r>
              <a:rPr lang="en-US" sz="7200" b="1" dirty="0" err="1" smtClean="0"/>
              <a:t>abc</a:t>
            </a:r>
            <a:r>
              <a:rPr lang="en-US" sz="7200" b="1" dirty="0"/>
              <a:t>	</a:t>
            </a:r>
            <a:r>
              <a:rPr lang="en-US" sz="7200" b="1" dirty="0" smtClean="0"/>
              <a:t>		</a:t>
            </a:r>
            <a:r>
              <a:rPr lang="en-US" sz="7200" b="1" dirty="0" err="1" smtClean="0"/>
              <a:t>abc</a:t>
            </a:r>
            <a:r>
              <a:rPr lang="en-US" sz="7200" b="1" dirty="0" smtClean="0">
                <a:solidFill>
                  <a:srgbClr val="FF0000"/>
                </a:solidFill>
              </a:rPr>
              <a:t>\b</a:t>
            </a:r>
            <a:endParaRPr lang="es-BO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MODIFICADOR DE PATRONES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1" dirty="0" smtClean="0"/>
              <a:t>g</a:t>
            </a:r>
          </a:p>
          <a:p>
            <a:pPr algn="just"/>
            <a:r>
              <a:rPr lang="en-US" sz="3200" dirty="0" err="1" smtClean="0"/>
              <a:t>Modificador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halla</a:t>
            </a:r>
            <a:r>
              <a:rPr lang="en-US" sz="3200" dirty="0" smtClean="0"/>
              <a:t> </a:t>
            </a:r>
            <a:r>
              <a:rPr lang="en-US" sz="3200" dirty="0" err="1" smtClean="0"/>
              <a:t>coincidencias</a:t>
            </a:r>
            <a:r>
              <a:rPr lang="en-US" sz="3200" dirty="0" smtClean="0"/>
              <a:t> a </a:t>
            </a:r>
            <a:r>
              <a:rPr lang="en-US" sz="3200" dirty="0" err="1" smtClean="0"/>
              <a:t>nivel</a:t>
            </a:r>
            <a:r>
              <a:rPr lang="en-US" sz="3200" dirty="0" smtClean="0"/>
              <a:t> </a:t>
            </a:r>
            <a:r>
              <a:rPr lang="en-US" sz="3200" b="1" dirty="0" smtClean="0"/>
              <a:t>global</a:t>
            </a:r>
            <a:r>
              <a:rPr lang="en-US" sz="3200" dirty="0" smtClean="0"/>
              <a:t>.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 </a:t>
            </a:r>
            <a:r>
              <a:rPr lang="en-US" sz="3200" dirty="0" err="1" smtClean="0"/>
              <a:t>encontrado</a:t>
            </a:r>
            <a:r>
              <a:rPr lang="en-US" sz="3200" dirty="0" smtClean="0"/>
              <a:t> la </a:t>
            </a:r>
            <a:r>
              <a:rPr lang="en-US" sz="3200" dirty="0" err="1" smtClean="0"/>
              <a:t>primera</a:t>
            </a:r>
            <a:r>
              <a:rPr lang="en-US" sz="3200" dirty="0" smtClean="0"/>
              <a:t> </a:t>
            </a:r>
            <a:r>
              <a:rPr lang="en-US" sz="3200" dirty="0" err="1" smtClean="0"/>
              <a:t>coincidencia</a:t>
            </a:r>
            <a:r>
              <a:rPr lang="en-US" sz="3200" dirty="0" smtClean="0"/>
              <a:t>, el </a:t>
            </a:r>
            <a:r>
              <a:rPr lang="en-US" sz="3200" dirty="0" err="1" smtClean="0"/>
              <a:t>modificador</a:t>
            </a:r>
            <a:r>
              <a:rPr lang="en-US" sz="3200" dirty="0" smtClean="0"/>
              <a:t> </a:t>
            </a:r>
            <a:r>
              <a:rPr lang="en-US" sz="3200" dirty="0" err="1" smtClean="0"/>
              <a:t>indica</a:t>
            </a:r>
            <a:r>
              <a:rPr lang="en-US" sz="3200" dirty="0" smtClean="0"/>
              <a:t> </a:t>
            </a:r>
            <a:r>
              <a:rPr lang="en-US" sz="3200" dirty="0" err="1" smtClean="0"/>
              <a:t>seguir</a:t>
            </a:r>
            <a:r>
              <a:rPr lang="en-US" sz="3200" dirty="0" smtClean="0"/>
              <a:t> </a:t>
            </a:r>
            <a:r>
              <a:rPr lang="en-US" sz="3200" dirty="0" err="1" smtClean="0"/>
              <a:t>buscando</a:t>
            </a:r>
            <a:r>
              <a:rPr lang="en-US" sz="3200" dirty="0" smtClean="0"/>
              <a:t> hasta el fin de la </a:t>
            </a:r>
            <a:r>
              <a:rPr lang="en-US" sz="3200" dirty="0" err="1" smtClean="0"/>
              <a:t>cadena</a:t>
            </a:r>
            <a:r>
              <a:rPr lang="en-US" sz="3200" dirty="0" smtClean="0"/>
              <a:t>. </a:t>
            </a:r>
            <a:r>
              <a:rPr lang="es-BO" sz="3200" dirty="0" smtClean="0"/>
              <a:t>Se </a:t>
            </a:r>
            <a:r>
              <a:rPr lang="es-BO" sz="3200" dirty="0"/>
              <a:t>usa al final de la expresión regular.</a:t>
            </a:r>
          </a:p>
          <a:p>
            <a:endParaRPr lang="es-BO" dirty="0" smtClean="0"/>
          </a:p>
          <a:p>
            <a:pPr algn="ctr"/>
            <a:r>
              <a:rPr lang="es-BO" sz="7200" dirty="0"/>
              <a:t>/</a:t>
            </a:r>
            <a:r>
              <a:rPr lang="es-BO" sz="7200" dirty="0" err="1" smtClean="0"/>
              <a:t>expresion_regular</a:t>
            </a:r>
            <a:r>
              <a:rPr lang="es-BO" sz="7200" dirty="0" smtClean="0"/>
              <a:t>/</a:t>
            </a:r>
            <a:r>
              <a:rPr lang="es-BO" sz="7200" dirty="0" smtClean="0">
                <a:solidFill>
                  <a:srgbClr val="FF0000"/>
                </a:solidFill>
              </a:rPr>
              <a:t>g</a:t>
            </a:r>
            <a:endParaRPr lang="es-BO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EJEMPLO g</a:t>
            </a:r>
            <a:endParaRPr lang="es-B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765" y="1939277"/>
            <a:ext cx="6987429" cy="38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MODIFICADOR DE PATRONES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i</a:t>
            </a:r>
            <a:endParaRPr lang="en-US" sz="3200" b="1" dirty="0" smtClean="0"/>
          </a:p>
          <a:p>
            <a:pPr algn="just"/>
            <a:r>
              <a:rPr lang="en-US" sz="3200" dirty="0" err="1" smtClean="0"/>
              <a:t>Modificador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permite</a:t>
            </a:r>
            <a:r>
              <a:rPr lang="en-US" sz="3200" dirty="0" smtClean="0"/>
              <a:t> </a:t>
            </a:r>
            <a:r>
              <a:rPr lang="en-US" sz="3200" dirty="0" err="1" smtClean="0"/>
              <a:t>especificar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coincidencia</a:t>
            </a:r>
            <a:r>
              <a:rPr lang="en-US" sz="3200" dirty="0" smtClean="0"/>
              <a:t> </a:t>
            </a:r>
            <a:r>
              <a:rPr lang="en-US" sz="3200" dirty="0" err="1" smtClean="0"/>
              <a:t>tanto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mayúsculas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min</a:t>
            </a:r>
            <a:r>
              <a:rPr lang="es-BO" sz="3200" dirty="0" err="1" smtClean="0"/>
              <a:t>úsculas</a:t>
            </a:r>
            <a:r>
              <a:rPr lang="es-BO" sz="3200" dirty="0" smtClean="0"/>
              <a:t>. Se usa al final de la expresión regular.</a:t>
            </a:r>
          </a:p>
          <a:p>
            <a:pPr algn="just"/>
            <a:endParaRPr lang="es-BO" sz="3200" dirty="0"/>
          </a:p>
          <a:p>
            <a:pPr algn="ctr"/>
            <a:r>
              <a:rPr lang="en-US" sz="7200" dirty="0" smtClean="0"/>
              <a:t>/</a:t>
            </a:r>
            <a:r>
              <a:rPr lang="en-US" sz="7200" dirty="0" err="1" smtClean="0"/>
              <a:t>expresion_regular</a:t>
            </a:r>
            <a:r>
              <a:rPr lang="en-US" sz="7200" dirty="0" smtClean="0"/>
              <a:t>/</a:t>
            </a:r>
            <a:r>
              <a:rPr lang="en-US" sz="7200" dirty="0" err="1" smtClean="0">
                <a:solidFill>
                  <a:srgbClr val="FF0000"/>
                </a:solidFill>
              </a:rPr>
              <a:t>i</a:t>
            </a:r>
            <a:endParaRPr lang="es-BO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EJEMPLO </a:t>
            </a:r>
            <a:r>
              <a:rPr lang="en-US" b="1" dirty="0" err="1" smtClean="0"/>
              <a:t>i</a:t>
            </a:r>
            <a:endParaRPr lang="es-B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909" y="1975096"/>
            <a:ext cx="7369141" cy="37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OPERACIONES CON CADENAS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3200" b="1" dirty="0" err="1" smtClean="0"/>
              <a:t>replace</a:t>
            </a:r>
            <a:endParaRPr lang="es-BO" sz="3200" b="1" dirty="0" smtClean="0"/>
          </a:p>
          <a:p>
            <a:r>
              <a:rPr lang="es-BO" sz="3200" dirty="0" smtClean="0"/>
              <a:t>Permite reemplazar caracteres de una cadena por algún valor de reemplazo.</a:t>
            </a:r>
          </a:p>
          <a:p>
            <a:pPr marL="0" indent="0">
              <a:buNone/>
            </a:pPr>
            <a:endParaRPr lang="es-BO" sz="3200" dirty="0" smtClean="0"/>
          </a:p>
          <a:p>
            <a:pPr algn="ctr"/>
            <a:r>
              <a:rPr lang="es-BO" sz="3200" b="1" dirty="0" err="1" smtClean="0"/>
              <a:t>cadena.replace</a:t>
            </a:r>
            <a:r>
              <a:rPr lang="es-BO" sz="3200" b="1" dirty="0" smtClean="0"/>
              <a:t>(</a:t>
            </a:r>
            <a:r>
              <a:rPr lang="es-BO" sz="3200" b="1" dirty="0" err="1" smtClean="0"/>
              <a:t>exp_reg</a:t>
            </a:r>
            <a:r>
              <a:rPr lang="es-BO" sz="3200" b="1" dirty="0" smtClean="0"/>
              <a:t>, ‘valor de reemplazo’);</a:t>
            </a:r>
          </a:p>
        </p:txBody>
      </p:sp>
    </p:spTree>
    <p:extLst>
      <p:ext uri="{BB962C8B-B14F-4D97-AF65-F5344CB8AC3E}">
        <p14:creationId xmlns:p14="http://schemas.microsoft.com/office/powerpoint/2010/main" val="38965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EJEMPLO replace</a:t>
            </a:r>
            <a:endParaRPr lang="es-B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062" y="1907349"/>
            <a:ext cx="8092835" cy="40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OPERACIONES CON CADENAS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s</a:t>
            </a:r>
            <a:r>
              <a:rPr lang="en-US" sz="3200" b="1" dirty="0" smtClean="0"/>
              <a:t>plit</a:t>
            </a:r>
          </a:p>
          <a:p>
            <a:r>
              <a:rPr lang="es-BO" sz="3200" dirty="0" smtClean="0"/>
              <a:t>Permite </a:t>
            </a:r>
            <a:r>
              <a:rPr lang="es-BO" sz="3200" dirty="0"/>
              <a:t>dividir una cadena de caracteres en un arreglo, a partir de un </a:t>
            </a:r>
            <a:r>
              <a:rPr lang="es-BO" sz="3200" b="1" dirty="0" err="1"/>
              <a:t>token</a:t>
            </a:r>
            <a:r>
              <a:rPr lang="es-BO" sz="3200" dirty="0"/>
              <a:t> como parámetro</a:t>
            </a:r>
            <a:r>
              <a:rPr lang="es-BO" sz="3200" dirty="0" smtClean="0"/>
              <a:t>.</a:t>
            </a:r>
          </a:p>
          <a:p>
            <a:endParaRPr lang="es-BO" sz="3200" dirty="0" smtClean="0"/>
          </a:p>
          <a:p>
            <a:pPr algn="ctr"/>
            <a:r>
              <a:rPr lang="es-BO" sz="7200" b="1" dirty="0" err="1" smtClean="0"/>
              <a:t>cadena.split</a:t>
            </a:r>
            <a:r>
              <a:rPr lang="es-BO" sz="7200" b="1" dirty="0" smtClean="0"/>
              <a:t>(</a:t>
            </a:r>
            <a:r>
              <a:rPr lang="es-BO" sz="7200" b="1" dirty="0" err="1" smtClean="0"/>
              <a:t>exp_reg</a:t>
            </a:r>
            <a:r>
              <a:rPr lang="es-BO" sz="7200" b="1" dirty="0" smtClean="0"/>
              <a:t>);</a:t>
            </a:r>
            <a:endParaRPr lang="es-BO" sz="7200" b="1" dirty="0"/>
          </a:p>
          <a:p>
            <a:endParaRPr lang="es-BO" sz="3200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384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EJEMPLO split</a:t>
            </a:r>
            <a:endParaRPr lang="es-B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69" y="2168547"/>
            <a:ext cx="6276622" cy="37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EXPRESIONES REGULARES EN JAVASCRIPT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s-BO" dirty="0" smtClean="0"/>
          </a:p>
          <a:p>
            <a:pPr algn="just"/>
            <a:r>
              <a:rPr lang="es-BO" sz="3200" dirty="0" smtClean="0"/>
              <a:t>En </a:t>
            </a:r>
            <a:r>
              <a:rPr lang="es-BO" sz="3200" dirty="0" err="1" smtClean="0"/>
              <a:t>javascript</a:t>
            </a:r>
            <a:r>
              <a:rPr lang="es-BO" sz="3200" dirty="0" smtClean="0"/>
              <a:t> las expresiones regulares son objetos.</a:t>
            </a:r>
          </a:p>
          <a:p>
            <a:pPr algn="just"/>
            <a:endParaRPr lang="es-BO" sz="3200" dirty="0"/>
          </a:p>
          <a:p>
            <a:pPr algn="just"/>
            <a:r>
              <a:rPr lang="es-BO" sz="3200" dirty="0" smtClean="0"/>
              <a:t>Estos patrones son utilizados a través de los métodos </a:t>
            </a:r>
            <a:r>
              <a:rPr lang="es-BO" sz="3200" b="1" dirty="0" err="1" smtClean="0"/>
              <a:t>exec</a:t>
            </a:r>
            <a:r>
              <a:rPr lang="es-BO" sz="3200" dirty="0" smtClean="0"/>
              <a:t> y </a:t>
            </a:r>
            <a:r>
              <a:rPr lang="es-BO" sz="3200" b="1" dirty="0" smtClean="0"/>
              <a:t>test</a:t>
            </a:r>
            <a:r>
              <a:rPr lang="es-BO" sz="3200" dirty="0" smtClean="0"/>
              <a:t> de </a:t>
            </a:r>
            <a:r>
              <a:rPr lang="es-BO" sz="3200" b="1" dirty="0" err="1" smtClean="0">
                <a:solidFill>
                  <a:schemeClr val="bg2">
                    <a:lumMod val="50000"/>
                  </a:schemeClr>
                </a:solidFill>
              </a:rPr>
              <a:t>RegExp</a:t>
            </a:r>
            <a:r>
              <a:rPr lang="es-BO" sz="3200" dirty="0" smtClean="0"/>
              <a:t>, así como los métodos match, </a:t>
            </a:r>
            <a:r>
              <a:rPr lang="es-BO" sz="3200" dirty="0" err="1" smtClean="0"/>
              <a:t>replace</a:t>
            </a:r>
            <a:r>
              <a:rPr lang="es-BO" sz="3200" dirty="0" smtClean="0"/>
              <a:t>, </a:t>
            </a:r>
            <a:r>
              <a:rPr lang="es-BO" sz="3200" dirty="0" err="1" smtClean="0"/>
              <a:t>search</a:t>
            </a:r>
            <a:r>
              <a:rPr lang="es-BO" sz="3200" dirty="0" smtClean="0"/>
              <a:t>, y </a:t>
            </a:r>
            <a:r>
              <a:rPr lang="es-BO" sz="3200" dirty="0" err="1" smtClean="0"/>
              <a:t>split</a:t>
            </a:r>
            <a:r>
              <a:rPr lang="es-BO" sz="3200" dirty="0" smtClean="0"/>
              <a:t> de </a:t>
            </a:r>
            <a:r>
              <a:rPr lang="es-BO" sz="3200" b="1" dirty="0" err="1" smtClean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s-BO" sz="3200" dirty="0" smtClean="0"/>
              <a:t>.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6532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OPERACIONES CON CADENAS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b="1" dirty="0"/>
              <a:t>s</a:t>
            </a:r>
            <a:r>
              <a:rPr lang="en-US" sz="3200" b="1" dirty="0" smtClean="0"/>
              <a:t>earch</a:t>
            </a:r>
          </a:p>
          <a:p>
            <a:pPr algn="just"/>
            <a:r>
              <a:rPr lang="en-US" sz="3200" dirty="0" err="1" smtClean="0"/>
              <a:t>Encuentra</a:t>
            </a:r>
            <a:r>
              <a:rPr lang="en-US" sz="3200" dirty="0" smtClean="0"/>
              <a:t> el primer patron de la </a:t>
            </a:r>
            <a:r>
              <a:rPr lang="en-US" sz="3200" dirty="0" err="1" smtClean="0"/>
              <a:t>cadena</a:t>
            </a:r>
            <a:r>
              <a:rPr lang="en-US" sz="3200" dirty="0" smtClean="0"/>
              <a:t> </a:t>
            </a:r>
            <a:r>
              <a:rPr lang="en-US" sz="3200" dirty="0" err="1" smtClean="0"/>
              <a:t>acorde</a:t>
            </a:r>
            <a:r>
              <a:rPr lang="en-US" sz="3200" dirty="0" smtClean="0"/>
              <a:t> a la </a:t>
            </a:r>
            <a:r>
              <a:rPr lang="en-US" sz="3200" dirty="0" err="1" smtClean="0"/>
              <a:t>expresion</a:t>
            </a:r>
            <a:r>
              <a:rPr lang="en-US" sz="3200" dirty="0" smtClean="0"/>
              <a:t> regular y </a:t>
            </a:r>
            <a:r>
              <a:rPr lang="en-US" sz="3200" dirty="0" err="1" smtClean="0"/>
              <a:t>devuelve</a:t>
            </a:r>
            <a:r>
              <a:rPr lang="en-US" sz="3200" dirty="0" smtClean="0"/>
              <a:t> el </a:t>
            </a:r>
            <a:r>
              <a:rPr lang="es-BO" sz="3200" dirty="0" smtClean="0"/>
              <a:t>índice de la coincidencia.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s-BO" sz="7200" b="1" dirty="0" err="1"/>
              <a:t>c</a:t>
            </a:r>
            <a:r>
              <a:rPr lang="es-BO" sz="7200" b="1" dirty="0" err="1" smtClean="0"/>
              <a:t>adena.search</a:t>
            </a:r>
            <a:r>
              <a:rPr lang="es-BO" sz="7200" b="1" dirty="0" smtClean="0"/>
              <a:t>(</a:t>
            </a:r>
            <a:r>
              <a:rPr lang="es-BO" sz="7200" b="1" dirty="0" err="1" smtClean="0"/>
              <a:t>exp_reg</a:t>
            </a:r>
            <a:r>
              <a:rPr lang="es-BO" sz="7200" b="1" dirty="0" smtClean="0"/>
              <a:t>)</a:t>
            </a:r>
            <a:endParaRPr lang="es-BO" sz="7200" b="1" dirty="0"/>
          </a:p>
        </p:txBody>
      </p:sp>
    </p:spTree>
    <p:extLst>
      <p:ext uri="{BB962C8B-B14F-4D97-AF65-F5344CB8AC3E}">
        <p14:creationId xmlns:p14="http://schemas.microsoft.com/office/powerpoint/2010/main" val="3459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EJEMPLO search</a:t>
            </a:r>
            <a:endParaRPr lang="es-B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17" y="2135814"/>
            <a:ext cx="6662725" cy="380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EJERCICIO 1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 err="1" smtClean="0"/>
              <a:t>Desarrollar</a:t>
            </a:r>
            <a:r>
              <a:rPr lang="en-US" sz="3800" dirty="0" smtClean="0"/>
              <a:t> </a:t>
            </a:r>
            <a:r>
              <a:rPr lang="en-US" sz="3800" dirty="0" err="1" smtClean="0"/>
              <a:t>una</a:t>
            </a:r>
            <a:r>
              <a:rPr lang="en-US" sz="3800" dirty="0" smtClean="0"/>
              <a:t> </a:t>
            </a:r>
            <a:r>
              <a:rPr lang="en-US" sz="3800" dirty="0" err="1" smtClean="0"/>
              <a:t>expresi</a:t>
            </a:r>
            <a:r>
              <a:rPr lang="es-BO" sz="3800" dirty="0" err="1" smtClean="0"/>
              <a:t>ón</a:t>
            </a:r>
            <a:r>
              <a:rPr lang="es-BO" sz="3800" dirty="0" smtClean="0"/>
              <a:t> regular que permita validar si una cadena esta en el rango de 1 a 12, correspondiente a los meses del año.</a:t>
            </a:r>
            <a:endParaRPr lang="en-US" sz="3800" dirty="0" smtClean="0"/>
          </a:p>
          <a:p>
            <a:pPr algn="ctr"/>
            <a:r>
              <a:rPr lang="en-US" sz="7200" dirty="0"/>
              <a:t>1</a:t>
            </a:r>
            <a:r>
              <a:rPr lang="es-BO" sz="7200" dirty="0" smtClean="0"/>
              <a:t> – 12</a:t>
            </a:r>
          </a:p>
          <a:p>
            <a:pPr algn="ctr"/>
            <a:r>
              <a:rPr lang="en-US" sz="3800" dirty="0" err="1">
                <a:solidFill>
                  <a:srgbClr val="00B050"/>
                </a:solidFill>
              </a:rPr>
              <a:t>c</a:t>
            </a:r>
            <a:r>
              <a:rPr lang="en-US" sz="3800" dirty="0" err="1" smtClean="0">
                <a:solidFill>
                  <a:srgbClr val="00B050"/>
                </a:solidFill>
              </a:rPr>
              <a:t>adena</a:t>
            </a:r>
            <a:r>
              <a:rPr lang="en-US" sz="3800" dirty="0" smtClean="0">
                <a:solidFill>
                  <a:srgbClr val="00B050"/>
                </a:solidFill>
              </a:rPr>
              <a:t> = “12” (</a:t>
            </a:r>
            <a:r>
              <a:rPr lang="en-US" sz="3800" dirty="0" err="1" smtClean="0">
                <a:solidFill>
                  <a:srgbClr val="00B050"/>
                </a:solidFill>
              </a:rPr>
              <a:t>bien</a:t>
            </a:r>
            <a:r>
              <a:rPr lang="en-US" sz="3800" dirty="0" smtClean="0">
                <a:solidFill>
                  <a:srgbClr val="00B050"/>
                </a:solidFill>
              </a:rPr>
              <a:t>)</a:t>
            </a:r>
            <a:r>
              <a:rPr lang="en-US" sz="3800" dirty="0">
                <a:solidFill>
                  <a:srgbClr val="00B050"/>
                </a:solidFill>
              </a:rPr>
              <a:t> </a:t>
            </a:r>
            <a:r>
              <a:rPr lang="en-US" sz="3800" dirty="0" smtClean="0">
                <a:solidFill>
                  <a:srgbClr val="00B050"/>
                </a:solidFill>
              </a:rPr>
              <a:t>     </a:t>
            </a:r>
            <a:r>
              <a:rPr lang="en-US" sz="3800" dirty="0" err="1" smtClean="0">
                <a:solidFill>
                  <a:srgbClr val="FF0000"/>
                </a:solidFill>
              </a:rPr>
              <a:t>cadena</a:t>
            </a:r>
            <a:r>
              <a:rPr lang="en-US" sz="3800" dirty="0" smtClean="0">
                <a:solidFill>
                  <a:srgbClr val="FF0000"/>
                </a:solidFill>
              </a:rPr>
              <a:t> = “31” (mal)</a:t>
            </a:r>
          </a:p>
        </p:txBody>
      </p:sp>
    </p:spTree>
    <p:extLst>
      <p:ext uri="{BB962C8B-B14F-4D97-AF65-F5344CB8AC3E}">
        <p14:creationId xmlns:p14="http://schemas.microsoft.com/office/powerpoint/2010/main" val="5159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RESPUESTA EJERCICIO 1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7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/[</a:t>
            </a:r>
            <a:r>
              <a:rPr lang="en-US" sz="7200" b="1" dirty="0">
                <a:solidFill>
                  <a:schemeClr val="tx1"/>
                </a:solidFill>
              </a:rPr>
              <a:t>1-9]|1[0-2]/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242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EJERCICIO 2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3800" dirty="0" smtClean="0"/>
              <a:t>Reemplazar </a:t>
            </a:r>
            <a:r>
              <a:rPr lang="es-BO" sz="3800" b="1" dirty="0" smtClean="0"/>
              <a:t>todos los caracteres </a:t>
            </a:r>
            <a:r>
              <a:rPr lang="es-BO" sz="3800" dirty="0" smtClean="0"/>
              <a:t>(</a:t>
            </a:r>
            <a:r>
              <a:rPr lang="es-BO" sz="3800" dirty="0" err="1" smtClean="0"/>
              <a:t>ma</a:t>
            </a:r>
            <a:r>
              <a:rPr lang="en-US" sz="3800" dirty="0" smtClean="0"/>
              <a:t>y</a:t>
            </a:r>
            <a:r>
              <a:rPr lang="es-BO" sz="3800" dirty="0" err="1" smtClean="0"/>
              <a:t>úsculas</a:t>
            </a:r>
            <a:r>
              <a:rPr lang="es-BO" sz="3800" dirty="0" smtClean="0"/>
              <a:t> y minúsculas) de la cadena, por el número </a:t>
            </a:r>
            <a:r>
              <a:rPr lang="es-BO" sz="3800" b="1" dirty="0" smtClean="0"/>
              <a:t>0.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6249"/>
              </p:ext>
            </p:extLst>
          </p:nvPr>
        </p:nvGraphicFramePr>
        <p:xfrm>
          <a:off x="1983345" y="3254654"/>
          <a:ext cx="745543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719"/>
                <a:gridCol w="3727719"/>
              </a:tblGrid>
              <a:tr h="0">
                <a:tc>
                  <a:txBody>
                    <a:bodyPr/>
                    <a:lstStyle/>
                    <a:p>
                      <a:r>
                        <a:rPr lang="es-BO" sz="3200" dirty="0" smtClean="0"/>
                        <a:t>ENTRADA</a:t>
                      </a:r>
                      <a:endParaRPr lang="es-B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3200" dirty="0" smtClean="0"/>
                        <a:t>SALIDA</a:t>
                      </a:r>
                      <a:endParaRPr lang="es-BO" sz="3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BO" sz="3200" dirty="0" smtClean="0"/>
                        <a:t>123,5h</a:t>
                      </a:r>
                      <a:endParaRPr lang="es-B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3200" dirty="0" smtClean="0"/>
                        <a:t>123,50</a:t>
                      </a:r>
                      <a:endParaRPr lang="es-BO" sz="3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BO" sz="3200" dirty="0" smtClean="0"/>
                        <a:t>Hha5</a:t>
                      </a:r>
                      <a:endParaRPr lang="es-B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3200" dirty="0" smtClean="0"/>
                        <a:t>0005</a:t>
                      </a:r>
                      <a:endParaRPr lang="es-BO" sz="3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BO" sz="3200" dirty="0" smtClean="0"/>
                        <a:t>ho1A</a:t>
                      </a:r>
                      <a:endParaRPr lang="es-B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3200" dirty="0" smtClean="0"/>
                        <a:t>0010</a:t>
                      </a:r>
                      <a:endParaRPr lang="es-BO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RESPUESTA EJERCICIO 2</a:t>
            </a:r>
            <a:endParaRPr lang="es-BO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27" y="2090432"/>
            <a:ext cx="7826505" cy="37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EJERCICIO 3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800" dirty="0" smtClean="0"/>
          </a:p>
          <a:p>
            <a:pPr algn="just"/>
            <a:r>
              <a:rPr lang="en-US" sz="3800" dirty="0" err="1" smtClean="0"/>
              <a:t>Dise</a:t>
            </a:r>
            <a:r>
              <a:rPr lang="es-BO" sz="3800" dirty="0" err="1" smtClean="0"/>
              <a:t>ñar</a:t>
            </a:r>
            <a:r>
              <a:rPr lang="es-BO" sz="3800" dirty="0" smtClean="0"/>
              <a:t> una expresión regular para validar una fecha con la estructura: </a:t>
            </a:r>
            <a:r>
              <a:rPr lang="es-BO" sz="3800" b="1" dirty="0" err="1" smtClean="0"/>
              <a:t>dd</a:t>
            </a:r>
            <a:r>
              <a:rPr lang="es-BO" sz="3800" b="1" dirty="0" smtClean="0"/>
              <a:t>/mm/</a:t>
            </a:r>
            <a:r>
              <a:rPr lang="es-BO" sz="3800" b="1" dirty="0" err="1" smtClean="0"/>
              <a:t>aaaa</a:t>
            </a:r>
            <a:endParaRPr lang="es-BO" sz="3800" b="1" dirty="0" smtClean="0"/>
          </a:p>
        </p:txBody>
      </p:sp>
    </p:spTree>
    <p:extLst>
      <p:ext uri="{BB962C8B-B14F-4D97-AF65-F5344CB8AC3E}">
        <p14:creationId xmlns:p14="http://schemas.microsoft.com/office/powerpoint/2010/main" val="27808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RESPUESTA EJERCICIO 3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BO" sz="3600" b="1" dirty="0" smtClean="0"/>
          </a:p>
          <a:p>
            <a:endParaRPr lang="es-BO" sz="3600" b="1" dirty="0" smtClean="0"/>
          </a:p>
          <a:p>
            <a:r>
              <a:rPr lang="es-BO" sz="3600" b="1" dirty="0" smtClean="0"/>
              <a:t>(</a:t>
            </a:r>
            <a:r>
              <a:rPr lang="es-BO" sz="3600" b="1" dirty="0" smtClean="0">
                <a:solidFill>
                  <a:srgbClr val="FF0000"/>
                </a:solidFill>
              </a:rPr>
              <a:t>(</a:t>
            </a:r>
            <a:r>
              <a:rPr lang="es-BO" sz="3600" b="1" dirty="0">
                <a:solidFill>
                  <a:srgbClr val="FF0000"/>
                </a:solidFill>
              </a:rPr>
              <a:t>0[1-9]|[1-2][0-9]|3[0-1</a:t>
            </a:r>
            <a:r>
              <a:rPr lang="es-BO" sz="3600" b="1" dirty="0" smtClean="0">
                <a:solidFill>
                  <a:srgbClr val="FF0000"/>
                </a:solidFill>
              </a:rPr>
              <a:t>])</a:t>
            </a:r>
            <a:r>
              <a:rPr lang="es-BO" sz="3600" b="1" dirty="0" smtClean="0"/>
              <a:t>\/</a:t>
            </a:r>
            <a:r>
              <a:rPr lang="es-BO" sz="3600" b="1" dirty="0" smtClean="0">
                <a:solidFill>
                  <a:srgbClr val="0070C0"/>
                </a:solidFill>
              </a:rPr>
              <a:t>(</a:t>
            </a:r>
            <a:r>
              <a:rPr lang="es-BO" sz="3600" b="1" dirty="0">
                <a:solidFill>
                  <a:srgbClr val="0070C0"/>
                </a:solidFill>
              </a:rPr>
              <a:t>0[1-9]|1[0-2])</a:t>
            </a:r>
            <a:r>
              <a:rPr lang="es-BO" sz="3600" b="1" dirty="0"/>
              <a:t>\/</a:t>
            </a:r>
            <a:r>
              <a:rPr lang="es-BO" sz="3600" b="1" dirty="0">
                <a:solidFill>
                  <a:srgbClr val="7030A0"/>
                </a:solidFill>
              </a:rPr>
              <a:t>(\d{4})</a:t>
            </a:r>
            <a:r>
              <a:rPr lang="es-BO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2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EJERCICIO 4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BO" dirty="0" smtClean="0"/>
          </a:p>
          <a:p>
            <a:pPr marL="0" indent="0" algn="just">
              <a:buNone/>
            </a:pPr>
            <a:r>
              <a:rPr lang="es-BO" sz="3800" dirty="0" smtClean="0"/>
              <a:t>Diseñar una expresión regular para validar un </a:t>
            </a:r>
            <a:r>
              <a:rPr lang="es-BO" sz="3800" b="1" dirty="0" smtClean="0"/>
              <a:t>correo electrónico</a:t>
            </a:r>
            <a:r>
              <a:rPr lang="es-BO" sz="3800" dirty="0" smtClean="0"/>
              <a:t>.</a:t>
            </a:r>
          </a:p>
          <a:p>
            <a:pPr marL="0" indent="0" algn="just">
              <a:buNone/>
            </a:pPr>
            <a:endParaRPr lang="es-BO" sz="5400" dirty="0" smtClean="0"/>
          </a:p>
          <a:p>
            <a:r>
              <a:rPr lang="es-BO" sz="4800" dirty="0">
                <a:solidFill>
                  <a:srgbClr val="002060"/>
                </a:solidFill>
              </a:rPr>
              <a:t>m</a:t>
            </a:r>
            <a:r>
              <a:rPr lang="es-BO" sz="4800" dirty="0" smtClean="0">
                <a:solidFill>
                  <a:srgbClr val="002060"/>
                </a:solidFill>
              </a:rPr>
              <a:t>amanipozofrancojesus</a:t>
            </a:r>
            <a:r>
              <a:rPr lang="es-BO" sz="4800" dirty="0" smtClean="0"/>
              <a:t>@</a:t>
            </a:r>
            <a:r>
              <a:rPr lang="es-BO" sz="4800" dirty="0" smtClean="0">
                <a:solidFill>
                  <a:srgbClr val="00B050"/>
                </a:solidFill>
              </a:rPr>
              <a:t>gmail</a:t>
            </a:r>
            <a:r>
              <a:rPr lang="es-BO" sz="4800" dirty="0" smtClean="0"/>
              <a:t>.</a:t>
            </a:r>
            <a:r>
              <a:rPr lang="es-BO" sz="4800" dirty="0" smtClean="0">
                <a:solidFill>
                  <a:srgbClr val="FF0000"/>
                </a:solidFill>
              </a:rPr>
              <a:t>com</a:t>
            </a:r>
            <a:endParaRPr lang="es-BO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3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RESPUESTA EJERCICIO 4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BO" sz="6000" dirty="0" smtClean="0"/>
          </a:p>
          <a:p>
            <a:pPr marL="0" indent="0" algn="ctr">
              <a:buNone/>
            </a:pPr>
            <a:r>
              <a:rPr lang="es-BO" sz="6000" dirty="0" smtClean="0"/>
              <a:t>(</a:t>
            </a:r>
            <a:r>
              <a:rPr lang="es-BO" sz="6000" dirty="0" smtClean="0">
                <a:solidFill>
                  <a:srgbClr val="002060"/>
                </a:solidFill>
              </a:rPr>
              <a:t>\</a:t>
            </a:r>
            <a:r>
              <a:rPr lang="es-BO" sz="6000" dirty="0">
                <a:solidFill>
                  <a:srgbClr val="002060"/>
                </a:solidFill>
              </a:rPr>
              <a:t>w+</a:t>
            </a:r>
            <a:r>
              <a:rPr lang="es-BO" sz="6000" dirty="0"/>
              <a:t>@</a:t>
            </a:r>
            <a:r>
              <a:rPr lang="es-BO" sz="6000" dirty="0">
                <a:solidFill>
                  <a:srgbClr val="00B050"/>
                </a:solidFill>
              </a:rPr>
              <a:t>[a-z]{3,}</a:t>
            </a:r>
            <a:r>
              <a:rPr lang="es-BO" sz="6000" dirty="0"/>
              <a:t>\.</a:t>
            </a:r>
            <a:r>
              <a:rPr lang="es-BO" sz="6000" dirty="0">
                <a:solidFill>
                  <a:srgbClr val="FF0000"/>
                </a:solidFill>
              </a:rPr>
              <a:t>(</a:t>
            </a:r>
            <a:r>
              <a:rPr lang="es-BO" sz="6000" dirty="0" err="1">
                <a:solidFill>
                  <a:srgbClr val="FF0000"/>
                </a:solidFill>
              </a:rPr>
              <a:t>com|es|bo</a:t>
            </a:r>
            <a:r>
              <a:rPr lang="es-BO" sz="6000" dirty="0">
                <a:solidFill>
                  <a:srgbClr val="FF0000"/>
                </a:solidFill>
              </a:rPr>
              <a:t>)</a:t>
            </a:r>
            <a:r>
              <a:rPr lang="es-BO" sz="6000" dirty="0"/>
              <a:t>)</a:t>
            </a:r>
            <a:endParaRPr lang="es-BO" sz="3600" dirty="0"/>
          </a:p>
        </p:txBody>
      </p:sp>
    </p:spTree>
    <p:extLst>
      <p:ext uri="{BB962C8B-B14F-4D97-AF65-F5344CB8AC3E}">
        <p14:creationId xmlns:p14="http://schemas.microsoft.com/office/powerpoint/2010/main" val="37616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CREACIÓN DE UNA EXPRESIÓN REGULAR</a:t>
            </a:r>
            <a:endParaRPr lang="es-BO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264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EJERCICIO 5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 smtClean="0"/>
          </a:p>
          <a:p>
            <a:pPr marL="0" indent="0">
              <a:buNone/>
            </a:pPr>
            <a:r>
              <a:rPr lang="es-BO" sz="3800" dirty="0" smtClean="0"/>
              <a:t>Diseñar una expresión regular para una contraseña que cumpla con las siguientes reglas:</a:t>
            </a:r>
          </a:p>
          <a:p>
            <a:pPr marL="0" indent="0">
              <a:buNone/>
            </a:pPr>
            <a:r>
              <a:rPr lang="es-BO" sz="3800" b="1" dirty="0" smtClean="0"/>
              <a:t>Longitud mínima		:</a:t>
            </a:r>
            <a:r>
              <a:rPr lang="es-BO" sz="3800" dirty="0" smtClean="0"/>
              <a:t>  5 caracteres</a:t>
            </a:r>
          </a:p>
          <a:p>
            <a:pPr marL="0" indent="0">
              <a:buNone/>
            </a:pPr>
            <a:r>
              <a:rPr lang="es-BO" sz="3800" b="1" dirty="0" smtClean="0"/>
              <a:t>Longitud máxima		:</a:t>
            </a:r>
            <a:r>
              <a:rPr lang="es-BO" sz="3800" dirty="0" smtClean="0"/>
              <a:t> 10 caracteres</a:t>
            </a:r>
          </a:p>
          <a:p>
            <a:pPr marL="0" indent="0">
              <a:buNone/>
            </a:pPr>
            <a:r>
              <a:rPr lang="es-BO" sz="3800" b="1" dirty="0" smtClean="0"/>
              <a:t>Caracteres permitidos	:</a:t>
            </a:r>
            <a:r>
              <a:rPr lang="es-BO" sz="3800" dirty="0" smtClean="0"/>
              <a:t> alfanumérico  _ </a:t>
            </a:r>
            <a:endParaRPr lang="es-BO" sz="3800" dirty="0"/>
          </a:p>
        </p:txBody>
      </p:sp>
    </p:spTree>
    <p:extLst>
      <p:ext uri="{BB962C8B-B14F-4D97-AF65-F5344CB8AC3E}">
        <p14:creationId xmlns:p14="http://schemas.microsoft.com/office/powerpoint/2010/main" val="3681307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RESPUESTA EJERCICIO 5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 smtClean="0"/>
          </a:p>
          <a:p>
            <a:pPr algn="ctr"/>
            <a:endParaRPr lang="en-US" sz="7200" dirty="0" smtClean="0"/>
          </a:p>
          <a:p>
            <a:pPr algn="ctr"/>
            <a:r>
              <a:rPr lang="en-US" sz="7200" dirty="0" smtClean="0"/>
              <a:t>\w{5,10}</a:t>
            </a:r>
            <a:endParaRPr lang="es-BO" sz="7200" dirty="0"/>
          </a:p>
        </p:txBody>
      </p:sp>
    </p:spTree>
    <p:extLst>
      <p:ext uri="{BB962C8B-B14F-4D97-AF65-F5344CB8AC3E}">
        <p14:creationId xmlns:p14="http://schemas.microsoft.com/office/powerpoint/2010/main" val="385293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REPRESENTACIÓN LINEAL DE LA EXPRESIÓN REGULAR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La </a:t>
            </a:r>
            <a:r>
              <a:rPr lang="en-US" sz="3200" dirty="0" err="1" smtClean="0"/>
              <a:t>representaci</a:t>
            </a:r>
            <a:r>
              <a:rPr lang="es-BO" sz="3200" dirty="0" err="1" smtClean="0"/>
              <a:t>ón</a:t>
            </a:r>
            <a:r>
              <a:rPr lang="es-BO" sz="3200" dirty="0" smtClean="0"/>
              <a:t> lineal compila la expresión regular una vez que se ha cargado el script.</a:t>
            </a:r>
          </a:p>
          <a:p>
            <a:pPr algn="just"/>
            <a:r>
              <a:rPr lang="es-BO" sz="3200" dirty="0" smtClean="0"/>
              <a:t>Ejemplo.</a:t>
            </a:r>
          </a:p>
          <a:p>
            <a:pPr algn="just"/>
            <a:r>
              <a:rPr lang="es-BO" sz="3200" b="1" dirty="0" err="1" smtClean="0"/>
              <a:t>var</a:t>
            </a:r>
            <a:r>
              <a:rPr lang="es-BO" sz="3200" b="1" dirty="0" smtClean="0"/>
              <a:t> expresión </a:t>
            </a:r>
            <a:r>
              <a:rPr lang="en-US" sz="3200" b="1" dirty="0" smtClean="0"/>
              <a:t>= /</a:t>
            </a:r>
            <a:r>
              <a:rPr lang="en-US" sz="3200" b="1" dirty="0" err="1" smtClean="0"/>
              <a:t>ab+c</a:t>
            </a:r>
            <a:r>
              <a:rPr lang="en-US" sz="3200" b="1" dirty="0" smtClean="0"/>
              <a:t>/</a:t>
            </a:r>
          </a:p>
          <a:p>
            <a:pPr algn="just"/>
            <a:r>
              <a:rPr lang="es-BO" sz="3200" dirty="0" smtClean="0"/>
              <a:t>Se utiliza cuando la expresión regular no cambia durante la ejecución del script.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19299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CONSTRUCTOR DEL OBJETO REGEXP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BO" sz="3200" dirty="0" smtClean="0"/>
              <a:t>El uso del constructor ofrece una compilación de la expresión regular en tiempo de ejecución.</a:t>
            </a:r>
          </a:p>
          <a:p>
            <a:pPr algn="just"/>
            <a:r>
              <a:rPr lang="en-US" sz="3200" dirty="0" err="1" smtClean="0"/>
              <a:t>Ejemplo</a:t>
            </a:r>
            <a:r>
              <a:rPr lang="en-US" sz="3200" dirty="0" smtClean="0"/>
              <a:t>.</a:t>
            </a:r>
            <a:endParaRPr lang="es-BO" sz="3200" dirty="0" smtClean="0"/>
          </a:p>
          <a:p>
            <a:pPr algn="just"/>
            <a:r>
              <a:rPr lang="es-BO" sz="3200" b="1" dirty="0" err="1"/>
              <a:t>v</a:t>
            </a:r>
            <a:r>
              <a:rPr lang="es-BO" sz="3200" b="1" dirty="0" err="1" smtClean="0"/>
              <a:t>ar</a:t>
            </a:r>
            <a:r>
              <a:rPr lang="es-BO" sz="3200" b="1" dirty="0" smtClean="0"/>
              <a:t> expresión </a:t>
            </a:r>
            <a:r>
              <a:rPr lang="en-US" sz="3200" b="1" dirty="0" smtClean="0"/>
              <a:t>=  new </a:t>
            </a:r>
            <a:r>
              <a:rPr lang="en-US" sz="3200" b="1" dirty="0" err="1" smtClean="0"/>
              <a:t>RegExp</a:t>
            </a:r>
            <a:r>
              <a:rPr lang="en-US" sz="3200" b="1" dirty="0" smtClean="0"/>
              <a:t>(“</a:t>
            </a:r>
            <a:r>
              <a:rPr lang="en-US" sz="3200" b="1" dirty="0" err="1" smtClean="0"/>
              <a:t>ab+c</a:t>
            </a:r>
            <a:r>
              <a:rPr lang="en-US" sz="3200" b="1" dirty="0" smtClean="0"/>
              <a:t>”);</a:t>
            </a:r>
            <a:endParaRPr lang="es-BO" sz="3200" b="1" dirty="0" smtClean="0"/>
          </a:p>
          <a:p>
            <a:pPr algn="just"/>
            <a:r>
              <a:rPr lang="es-BO" sz="3200" dirty="0" smtClean="0"/>
              <a:t>Se utiliza en escenarios en los que el patrón de la expresión regular puede cambiar en el tiempo de ejecución, o bien, se desconoce el patrón, dado que se obtiene de otra fuente.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3125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MÉTODO MATCH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BO" sz="3200" dirty="0" smtClean="0"/>
              <a:t>Recupera las coincidencias de una cadena, que coincidan con una expresión regular.</a:t>
            </a:r>
          </a:p>
          <a:p>
            <a:endParaRPr lang="es-BO" sz="3200" dirty="0"/>
          </a:p>
          <a:p>
            <a:pPr algn="ctr"/>
            <a:r>
              <a:rPr lang="es-BO" sz="3200" dirty="0" err="1"/>
              <a:t>c</a:t>
            </a:r>
            <a:r>
              <a:rPr lang="es-BO" sz="3200" dirty="0" err="1" smtClean="0"/>
              <a:t>adena.</a:t>
            </a:r>
            <a:r>
              <a:rPr lang="es-BO" sz="3200" b="1" dirty="0" err="1" smtClean="0"/>
              <a:t>match</a:t>
            </a:r>
            <a:r>
              <a:rPr lang="es-BO" sz="3200" b="1" dirty="0" smtClean="0"/>
              <a:t>(</a:t>
            </a:r>
            <a:r>
              <a:rPr lang="es-BO" sz="3200" dirty="0" err="1" smtClean="0"/>
              <a:t>expresion_regular</a:t>
            </a:r>
            <a:r>
              <a:rPr lang="es-BO" sz="3200" b="1" dirty="0" smtClean="0"/>
              <a:t>)</a:t>
            </a:r>
            <a:endParaRPr lang="es-BO" sz="3200" b="1" dirty="0"/>
          </a:p>
        </p:txBody>
      </p:sp>
    </p:spTree>
    <p:extLst>
      <p:ext uri="{BB962C8B-B14F-4D97-AF65-F5344CB8AC3E}">
        <p14:creationId xmlns:p14="http://schemas.microsoft.com/office/powerpoint/2010/main" val="4158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PATRONES SIMPLES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Los </a:t>
            </a:r>
            <a:r>
              <a:rPr lang="en-US" sz="3200" dirty="0" err="1" smtClean="0"/>
              <a:t>patrones</a:t>
            </a:r>
            <a:r>
              <a:rPr lang="en-US" sz="3200" dirty="0" smtClean="0"/>
              <a:t> simples se </a:t>
            </a:r>
            <a:r>
              <a:rPr lang="en-US" sz="3200" dirty="0" err="1" smtClean="0"/>
              <a:t>construyen</a:t>
            </a:r>
            <a:r>
              <a:rPr lang="en-US" sz="3200" dirty="0" smtClean="0"/>
              <a:t>  con </a:t>
            </a:r>
            <a:r>
              <a:rPr lang="en-US" sz="3200" dirty="0" err="1" smtClean="0"/>
              <a:t>caracteres</a:t>
            </a:r>
            <a:r>
              <a:rPr lang="en-US" sz="3200" dirty="0" smtClean="0"/>
              <a:t> para los </a:t>
            </a:r>
            <a:r>
              <a:rPr lang="en-US" sz="3200" dirty="0" err="1" smtClean="0"/>
              <a:t>que</a:t>
            </a:r>
            <a:r>
              <a:rPr lang="en-US" sz="3200" dirty="0" smtClean="0"/>
              <a:t> se </a:t>
            </a:r>
            <a:r>
              <a:rPr lang="en-US" sz="3200" dirty="0" err="1" smtClean="0"/>
              <a:t>desea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coincidencia</a:t>
            </a:r>
            <a:r>
              <a:rPr lang="en-US" sz="3200" dirty="0" smtClean="0"/>
              <a:t> exacta.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16" y="2736022"/>
            <a:ext cx="4886728" cy="30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CARACTERES ESPECIALES </a:t>
            </a:r>
            <a:endParaRPr lang="es-B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BO" sz="3200" dirty="0" smtClean="0"/>
              <a:t>Son utilizados cuando </a:t>
            </a:r>
            <a:r>
              <a:rPr lang="es-BO" sz="3200" dirty="0"/>
              <a:t>la búsqueda de </a:t>
            </a:r>
            <a:r>
              <a:rPr lang="es-BO" sz="3200" dirty="0" smtClean="0"/>
              <a:t>coincidencias requiere de algo </a:t>
            </a:r>
            <a:r>
              <a:rPr lang="es-BO" sz="3200" dirty="0"/>
              <a:t>más que una coincidencia </a:t>
            </a:r>
            <a:r>
              <a:rPr lang="es-BO" sz="3200" dirty="0" smtClean="0"/>
              <a:t>exacta, entonces hacemos uso de caracteres especiales.</a:t>
            </a:r>
            <a:endParaRPr lang="es-B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12" y="3178130"/>
            <a:ext cx="4944058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2114</TotalTime>
  <Words>762</Words>
  <Application>Microsoft Office PowerPoint</Application>
  <PresentationFormat>Panorámica</PresentationFormat>
  <Paragraphs>147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4" baseType="lpstr">
      <vt:lpstr>Calibri</vt:lpstr>
      <vt:lpstr>Calibri Light</vt:lpstr>
      <vt:lpstr>Retrospección</vt:lpstr>
      <vt:lpstr>EXPRESIONES REGULARES </vt:lpstr>
      <vt:lpstr>¿QUÉ ES UNA EXPRESIÓN REGULAR?</vt:lpstr>
      <vt:lpstr>EXPRESIONES REGULARES EN JAVASCRIPT</vt:lpstr>
      <vt:lpstr>CREACIÓN DE UNA EXPRESIÓN REGULAR</vt:lpstr>
      <vt:lpstr>REPRESENTACIÓN LINEAL DE LA EXPRESIÓN REGULAR</vt:lpstr>
      <vt:lpstr>CONSTRUCTOR DEL OBJETO REGEXP</vt:lpstr>
      <vt:lpstr>MÉTODO MATCH</vt:lpstr>
      <vt:lpstr>PATRONES SIMPLES</vt:lpstr>
      <vt:lpstr>CARACTERES ESPECIALES </vt:lpstr>
      <vt:lpstr>CUANTIFICADORES</vt:lpstr>
      <vt:lpstr>EJEMPLO +</vt:lpstr>
      <vt:lpstr>CUANTIFICADORES</vt:lpstr>
      <vt:lpstr>EJEMPLO ?</vt:lpstr>
      <vt:lpstr>CUANTIFICADORES</vt:lpstr>
      <vt:lpstr>EJEMPLO *</vt:lpstr>
      <vt:lpstr>CLASES DE CARACTERES </vt:lpstr>
      <vt:lpstr>EJEMPLO \w</vt:lpstr>
      <vt:lpstr>CLASES DE CARACTERES</vt:lpstr>
      <vt:lpstr>CLASES DE CARACTERES</vt:lpstr>
      <vt:lpstr>EJEMPLO (?:)</vt:lpstr>
      <vt:lpstr>CLASES DE CARACTERES</vt:lpstr>
      <vt:lpstr>MODIFICADOR DE PATRONES</vt:lpstr>
      <vt:lpstr>EJEMPLO g</vt:lpstr>
      <vt:lpstr>MODIFICADOR DE PATRONES</vt:lpstr>
      <vt:lpstr>EJEMPLO i</vt:lpstr>
      <vt:lpstr>OPERACIONES CON CADENAS</vt:lpstr>
      <vt:lpstr>EJEMPLO replace</vt:lpstr>
      <vt:lpstr>OPERACIONES CON CADENAS</vt:lpstr>
      <vt:lpstr>EJEMPLO split</vt:lpstr>
      <vt:lpstr>OPERACIONES CON CADENAS</vt:lpstr>
      <vt:lpstr>EJEMPLO search</vt:lpstr>
      <vt:lpstr>EJERCICIO 1</vt:lpstr>
      <vt:lpstr>RESPUESTA EJERCICIO 1</vt:lpstr>
      <vt:lpstr>EJERCICIO 2</vt:lpstr>
      <vt:lpstr>RESPUESTA EJERCICIO 2</vt:lpstr>
      <vt:lpstr>EJERCICIO 3</vt:lpstr>
      <vt:lpstr>RESPUESTA EJERCICIO 3</vt:lpstr>
      <vt:lpstr>EJERCICIO 4</vt:lpstr>
      <vt:lpstr>RESPUESTA EJERCICIO 4</vt:lpstr>
      <vt:lpstr>EJERCICIO 5</vt:lpstr>
      <vt:lpstr>RESPUESTA EJERCICIO 5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REGULARES</dc:title>
  <dc:creator>Franco Jesus Mamani Pozo</dc:creator>
  <cp:lastModifiedBy>Franco Jesus Mamani Pozo</cp:lastModifiedBy>
  <cp:revision>71</cp:revision>
  <dcterms:created xsi:type="dcterms:W3CDTF">2016-09-07T17:18:36Z</dcterms:created>
  <dcterms:modified xsi:type="dcterms:W3CDTF">2016-09-22T02:05:30Z</dcterms:modified>
</cp:coreProperties>
</file>