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8" r:id="rId3"/>
    <p:sldId id="257" r:id="rId4"/>
    <p:sldId id="259" r:id="rId5"/>
    <p:sldId id="263" r:id="rId6"/>
    <p:sldId id="261" r:id="rId7"/>
    <p:sldId id="262" r:id="rId8"/>
    <p:sldId id="260" r:id="rId9"/>
    <p:sldId id="264" r:id="rId10"/>
    <p:sldId id="265" r:id="rId11"/>
    <p:sldId id="273" r:id="rId12"/>
    <p:sldId id="267" r:id="rId13"/>
    <p:sldId id="268" r:id="rId14"/>
    <p:sldId id="270" r:id="rId15"/>
    <p:sldId id="271" r:id="rId16"/>
    <p:sldId id="272" r:id="rId17"/>
    <p:sldId id="269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B2D7-DD62-46CB-96BC-760D1EB125A0}" type="datetimeFigureOut">
              <a:rPr lang="fr-FR" smtClean="0"/>
              <a:t>16/09/2020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39DA-8DB7-4DBC-8EED-BFA4346800DD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31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B2D7-DD62-46CB-96BC-760D1EB125A0}" type="datetimeFigureOut">
              <a:rPr lang="fr-FR" smtClean="0"/>
              <a:t>16/09/2020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39DA-8DB7-4DBC-8EED-BFA4346800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041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B2D7-DD62-46CB-96BC-760D1EB125A0}" type="datetimeFigureOut">
              <a:rPr lang="fr-FR" smtClean="0"/>
              <a:t>16/09/2020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39DA-8DB7-4DBC-8EED-BFA4346800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987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B2D7-DD62-46CB-96BC-760D1EB125A0}" type="datetimeFigureOut">
              <a:rPr lang="fr-FR" smtClean="0"/>
              <a:t>16/09/2020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39DA-8DB7-4DBC-8EED-BFA4346800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581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B2D7-DD62-46CB-96BC-760D1EB125A0}" type="datetimeFigureOut">
              <a:rPr lang="fr-FR" smtClean="0"/>
              <a:t>16/09/2020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39DA-8DB7-4DBC-8EED-BFA4346800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7124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B2D7-DD62-46CB-96BC-760D1EB125A0}" type="datetimeFigureOut">
              <a:rPr lang="fr-FR" smtClean="0"/>
              <a:t>16/09/2020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39DA-8DB7-4DBC-8EED-BFA4346800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3316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B2D7-DD62-46CB-96BC-760D1EB125A0}" type="datetimeFigureOut">
              <a:rPr lang="fr-FR" smtClean="0"/>
              <a:t>16/09/2020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39DA-8DB7-4DBC-8EED-BFA4346800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732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B2D7-DD62-46CB-96BC-760D1EB125A0}" type="datetimeFigureOut">
              <a:rPr lang="fr-FR" smtClean="0"/>
              <a:t>16/09/2020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39DA-8DB7-4DBC-8EED-BFA4346800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1979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B2D7-DD62-46CB-96BC-760D1EB125A0}" type="datetimeFigureOut">
              <a:rPr lang="fr-FR" smtClean="0"/>
              <a:t>16/09/2020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39DA-8DB7-4DBC-8EED-BFA4346800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340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B2D7-DD62-46CB-96BC-760D1EB125A0}" type="datetimeFigureOut">
              <a:rPr lang="fr-FR" smtClean="0"/>
              <a:t>16/09/2020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39DA-8DB7-4DBC-8EED-BFA4346800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884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B2D7-DD62-46CB-96BC-760D1EB125A0}" type="datetimeFigureOut">
              <a:rPr lang="fr-FR" smtClean="0"/>
              <a:t>16/09/2020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39DA-8DB7-4DBC-8EED-BFA4346800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445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B2D7-DD62-46CB-96BC-760D1EB125A0}" type="datetimeFigureOut">
              <a:rPr lang="fr-FR" smtClean="0"/>
              <a:t>16/09/2020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39DA-8DB7-4DBC-8EED-BFA4346800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178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B2D7-DD62-46CB-96BC-760D1EB125A0}" type="datetimeFigureOut">
              <a:rPr lang="fr-FR" smtClean="0"/>
              <a:t>16/09/2020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39DA-8DB7-4DBC-8EED-BFA4346800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975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B2D7-DD62-46CB-96BC-760D1EB125A0}" type="datetimeFigureOut">
              <a:rPr lang="fr-FR" smtClean="0"/>
              <a:t>16/09/2020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39DA-8DB7-4DBC-8EED-BFA4346800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359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B2D7-DD62-46CB-96BC-760D1EB125A0}" type="datetimeFigureOut">
              <a:rPr lang="fr-FR" smtClean="0"/>
              <a:t>16/09/2020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39DA-8DB7-4DBC-8EED-BFA4346800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808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B2D7-DD62-46CB-96BC-760D1EB125A0}" type="datetimeFigureOut">
              <a:rPr lang="fr-FR" smtClean="0"/>
              <a:t>16/09/2020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39DA-8DB7-4DBC-8EED-BFA4346800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15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B2D7-DD62-46CB-96BC-760D1EB125A0}" type="datetimeFigureOut">
              <a:rPr lang="fr-FR" smtClean="0"/>
              <a:t>16/09/2020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A39DA-8DB7-4DBC-8EED-BFA4346800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788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9EDB2D7-DD62-46CB-96BC-760D1EB125A0}" type="datetimeFigureOut">
              <a:rPr lang="fr-FR" smtClean="0"/>
              <a:t>16/09/2020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FAA39DA-8DB7-4DBC-8EED-BFA4346800D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6108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4212" y="891746"/>
            <a:ext cx="8001000" cy="978244"/>
          </a:xfrm>
        </p:spPr>
        <p:txBody>
          <a:bodyPr>
            <a:noAutofit/>
          </a:bodyPr>
          <a:lstStyle/>
          <a:p>
            <a:r>
              <a:rPr lang="fr-FR" sz="6600" dirty="0" smtClean="0"/>
              <a:t>Projet M2L</a:t>
            </a:r>
            <a:endParaRPr lang="fr-FR" sz="6600" dirty="0"/>
          </a:p>
        </p:txBody>
      </p:sp>
      <p:sp>
        <p:nvSpPr>
          <p:cNvPr id="4" name="Rectangle 3"/>
          <p:cNvSpPr/>
          <p:nvPr/>
        </p:nvSpPr>
        <p:spPr>
          <a:xfrm>
            <a:off x="684212" y="316468"/>
            <a:ext cx="4935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PPE-2 : Gestion de Manifestations Sportives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47" y="2533976"/>
            <a:ext cx="4807295" cy="213451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" name="ZoneTexte 2"/>
          <p:cNvSpPr txBox="1"/>
          <p:nvPr/>
        </p:nvSpPr>
        <p:spPr>
          <a:xfrm>
            <a:off x="9778313" y="5865341"/>
            <a:ext cx="2413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ANDRE François</a:t>
            </a:r>
          </a:p>
          <a:p>
            <a:r>
              <a:rPr lang="fr-FR" dirty="0" smtClean="0"/>
              <a:t>MAMAN Alexandre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448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1884148"/>
            <a:ext cx="8534400" cy="3615267"/>
          </a:xfrm>
        </p:spPr>
        <p:txBody>
          <a:bodyPr/>
          <a:lstStyle/>
          <a:p>
            <a:r>
              <a:rPr lang="fr-FR" dirty="0" smtClean="0"/>
              <a:t>Pour le maquettage de l’application nous avons utilisé     </a:t>
            </a:r>
            <a:r>
              <a:rPr lang="fr-FR" dirty="0" err="1" smtClean="0"/>
              <a:t>Balsamiq-Mockups</a:t>
            </a:r>
            <a:r>
              <a:rPr lang="fr-FR" dirty="0" smtClean="0"/>
              <a:t>, il s’agit d’un logiciel permettant de réaliser des schémas interactifs.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926286" y="556985"/>
            <a:ext cx="8534400" cy="1507067"/>
          </a:xfrm>
        </p:spPr>
        <p:txBody>
          <a:bodyPr/>
          <a:lstStyle/>
          <a:p>
            <a:r>
              <a:rPr lang="fr-FR" dirty="0" smtClean="0"/>
              <a:t>Mode « Test »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36" y="556985"/>
            <a:ext cx="85534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6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55845" y="202810"/>
            <a:ext cx="8534400" cy="1507067"/>
          </a:xfrm>
        </p:spPr>
        <p:txBody>
          <a:bodyPr/>
          <a:lstStyle/>
          <a:p>
            <a:r>
              <a:rPr lang="fr-FR" dirty="0"/>
              <a:t>Modèle Conceptuel des Données (Base de données)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28" y="2022915"/>
            <a:ext cx="4934711" cy="426969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546" y="1594547"/>
            <a:ext cx="2257425" cy="23336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546" y="4070567"/>
            <a:ext cx="5100380" cy="141275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7546" y="5625717"/>
            <a:ext cx="2158443" cy="81947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485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1958288"/>
            <a:ext cx="8534400" cy="3615267"/>
          </a:xfrm>
        </p:spPr>
        <p:txBody>
          <a:bodyPr/>
          <a:lstStyle/>
          <a:p>
            <a:r>
              <a:rPr lang="fr-FR" dirty="0" smtClean="0"/>
              <a:t>Java SWING =&gt; Bibliothèque graphique pour le langage de programmation Java (permet de réaliser des interfaces)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Environnement de production :  IDE Eclipse </a:t>
            </a:r>
          </a:p>
          <a:p>
            <a:r>
              <a:rPr lang="fr-FR" dirty="0" smtClean="0"/>
              <a:t>Permet l’export en fichier exécutable (.jar)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dirty="0" smtClean="0"/>
              <a:t>Développement de l’application</a:t>
            </a:r>
            <a:endParaRPr lang="fr-FR" dirty="0"/>
          </a:p>
        </p:txBody>
      </p:sp>
      <p:sp>
        <p:nvSpPr>
          <p:cNvPr id="5" name="AutoShape 2" descr="Résultat de recherche d'images pour &quot;java swing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960" y="2192867"/>
            <a:ext cx="1885950" cy="17716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427" y="4598442"/>
            <a:ext cx="2627831" cy="6091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41982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65228" y="-292186"/>
            <a:ext cx="8534400" cy="1507067"/>
          </a:xfrm>
        </p:spPr>
        <p:txBody>
          <a:bodyPr/>
          <a:lstStyle/>
          <a:p>
            <a:r>
              <a:rPr lang="fr-FR" dirty="0"/>
              <a:t>Développement de l’application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26" y="2819838"/>
            <a:ext cx="4486275" cy="25241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65228" y="-436605"/>
            <a:ext cx="8534400" cy="3615267"/>
          </a:xfrm>
        </p:spPr>
        <p:txBody>
          <a:bodyPr/>
          <a:lstStyle/>
          <a:p>
            <a:r>
              <a:rPr lang="fr-FR" dirty="0" smtClean="0"/>
              <a:t>Comment fonctionne l’interface graphique ?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698" y="1545027"/>
            <a:ext cx="6722289" cy="5073748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0" name="Connecteur droit avec flèche 9"/>
          <p:cNvCxnSpPr/>
          <p:nvPr/>
        </p:nvCxnSpPr>
        <p:spPr>
          <a:xfrm flipV="1">
            <a:off x="3459891" y="2619632"/>
            <a:ext cx="4563763" cy="617838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3863546" y="4176584"/>
            <a:ext cx="2603157" cy="383811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4065373" y="4629665"/>
            <a:ext cx="4361935" cy="12556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4139513" y="4629665"/>
            <a:ext cx="6215449" cy="452529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06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65228" y="-292186"/>
            <a:ext cx="8534400" cy="1507067"/>
          </a:xfrm>
        </p:spPr>
        <p:txBody>
          <a:bodyPr/>
          <a:lstStyle/>
          <a:p>
            <a:r>
              <a:rPr lang="fr-FR" dirty="0"/>
              <a:t>Développement de l’application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65228" y="-81235"/>
            <a:ext cx="8534400" cy="3615267"/>
          </a:xfrm>
        </p:spPr>
        <p:txBody>
          <a:bodyPr/>
          <a:lstStyle/>
          <a:p>
            <a:r>
              <a:rPr lang="fr-FR" dirty="0" smtClean="0"/>
              <a:t>Comment fonctionne l’interface graphique ?</a:t>
            </a:r>
          </a:p>
          <a:p>
            <a:endParaRPr lang="fr-FR" dirty="0"/>
          </a:p>
          <a:p>
            <a:r>
              <a:rPr lang="fr-FR" sz="1200" dirty="0" smtClean="0"/>
              <a:t>Transition bouton 1/2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698" y="1545027"/>
            <a:ext cx="6531721" cy="492991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78" y="2548376"/>
            <a:ext cx="4133850" cy="30670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" name="Ellipse 2"/>
          <p:cNvSpPr/>
          <p:nvPr/>
        </p:nvSpPr>
        <p:spPr>
          <a:xfrm>
            <a:off x="5758248" y="4217774"/>
            <a:ext cx="1556952" cy="10166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523100" y="2690452"/>
            <a:ext cx="3216877" cy="851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19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65228" y="-292186"/>
            <a:ext cx="8534400" cy="1507067"/>
          </a:xfrm>
        </p:spPr>
        <p:txBody>
          <a:bodyPr/>
          <a:lstStyle/>
          <a:p>
            <a:r>
              <a:rPr lang="fr-FR" dirty="0"/>
              <a:t>Développement de l’application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78" y="2548375"/>
            <a:ext cx="4133850" cy="30670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" name="Ellipse 2"/>
          <p:cNvSpPr/>
          <p:nvPr/>
        </p:nvSpPr>
        <p:spPr>
          <a:xfrm>
            <a:off x="5857102" y="4324865"/>
            <a:ext cx="1556952" cy="9638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698" y="1545027"/>
            <a:ext cx="6524449" cy="4926625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416008" y="3473047"/>
            <a:ext cx="3216877" cy="9341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698" y="1545027"/>
            <a:ext cx="6527365" cy="492662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Espace réservé du contenu 2"/>
          <p:cNvSpPr txBox="1">
            <a:spLocks/>
          </p:cNvSpPr>
          <p:nvPr/>
        </p:nvSpPr>
        <p:spPr>
          <a:xfrm>
            <a:off x="165228" y="-81235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Comment fonctionne l’interface graphique ?</a:t>
            </a:r>
          </a:p>
          <a:p>
            <a:endParaRPr lang="fr-FR" dirty="0" smtClean="0"/>
          </a:p>
          <a:p>
            <a:r>
              <a:rPr lang="fr-FR" sz="1200" dirty="0" smtClean="0"/>
              <a:t>Transition bouton 2/2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88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65228" y="-292186"/>
            <a:ext cx="8534400" cy="1507067"/>
          </a:xfrm>
        </p:spPr>
        <p:txBody>
          <a:bodyPr/>
          <a:lstStyle/>
          <a:p>
            <a:r>
              <a:rPr lang="fr-FR" dirty="0"/>
              <a:t>Développement de l’application</a:t>
            </a: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165228" y="-81235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Comment fonctionne l’interface graphique ?</a:t>
            </a:r>
          </a:p>
          <a:p>
            <a:endParaRPr lang="fr-FR" dirty="0" smtClean="0"/>
          </a:p>
          <a:p>
            <a:r>
              <a:rPr lang="fr-FR" sz="1200" dirty="0" smtClean="0"/>
              <a:t>Ajout BDD </a:t>
            </a: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6" y="2251945"/>
            <a:ext cx="7953635" cy="432706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824" y="1874679"/>
            <a:ext cx="6394144" cy="483259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6" y="2251945"/>
            <a:ext cx="7953636" cy="432707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4721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Résultat de recherche d'images pour &quot;java swing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167" y="1390327"/>
            <a:ext cx="6870870" cy="490151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18" y="1103869"/>
            <a:ext cx="4458811" cy="547442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Titre 1"/>
          <p:cNvSpPr txBox="1">
            <a:spLocks/>
          </p:cNvSpPr>
          <p:nvPr/>
        </p:nvSpPr>
        <p:spPr>
          <a:xfrm>
            <a:off x="165228" y="-292186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Développement de l’application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375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298621"/>
            <a:ext cx="8534400" cy="1507067"/>
          </a:xfrm>
        </p:spPr>
        <p:txBody>
          <a:bodyPr/>
          <a:lstStyle/>
          <a:p>
            <a:r>
              <a:rPr lang="fr-FR" dirty="0" smtClean="0"/>
              <a:t>Sommaire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r>
              <a:rPr lang="fr-FR" dirty="0" smtClean="0"/>
              <a:t>-Présentation du projet</a:t>
            </a:r>
          </a:p>
          <a:p>
            <a:r>
              <a:rPr lang="fr-FR" dirty="0" smtClean="0"/>
              <a:t>-Réalisation</a:t>
            </a:r>
          </a:p>
          <a:p>
            <a:r>
              <a:rPr lang="fr-FR" dirty="0" smtClean="0"/>
              <a:t>-Diagramme de Gantt</a:t>
            </a:r>
          </a:p>
          <a:p>
            <a:r>
              <a:rPr lang="fr-FR" dirty="0" smtClean="0"/>
              <a:t>-Cahier des charges</a:t>
            </a:r>
          </a:p>
          <a:p>
            <a:r>
              <a:rPr lang="fr-FR" dirty="0" smtClean="0"/>
              <a:t>-Arborescence</a:t>
            </a:r>
          </a:p>
          <a:p>
            <a:r>
              <a:rPr lang="fr-FR" dirty="0" smtClean="0"/>
              <a:t>-Maquettage de l’application</a:t>
            </a:r>
            <a:endParaRPr lang="fr-FR" dirty="0"/>
          </a:p>
          <a:p>
            <a:r>
              <a:rPr lang="fr-FR" dirty="0" smtClean="0"/>
              <a:t>-Modèle conceptuel de données</a:t>
            </a:r>
          </a:p>
          <a:p>
            <a:r>
              <a:rPr lang="fr-FR" dirty="0" smtClean="0"/>
              <a:t>-Développement de l’application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720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3519616"/>
            <a:ext cx="8534400" cy="3615267"/>
          </a:xfrm>
        </p:spPr>
        <p:txBody>
          <a:bodyPr>
            <a:normAutofit fontScale="92500" lnSpcReduction="10000"/>
          </a:bodyPr>
          <a:lstStyle/>
          <a:p>
            <a:endParaRPr lang="fr-FR" dirty="0" smtClean="0"/>
          </a:p>
          <a:p>
            <a:r>
              <a:rPr lang="fr-FR" dirty="0" smtClean="0"/>
              <a:t>Demande de la Maison des Ligues </a:t>
            </a:r>
          </a:p>
          <a:p>
            <a:r>
              <a:rPr lang="fr-FR" dirty="0" smtClean="0"/>
              <a:t>Demande/Besoin =&gt; Pouvoir gérer l’inscriptions à des compétitions ainsi que les personnes.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Solution =&gt; </a:t>
            </a:r>
            <a:r>
              <a:rPr lang="fr-FR" dirty="0"/>
              <a:t>Application relié à une base de données regroupant l’ensemble des candidats et des compétitions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NB : Cette </a:t>
            </a:r>
            <a:r>
              <a:rPr lang="fr-FR" dirty="0"/>
              <a:t>application ne sera pas accessible au grand public, seuls des employés des ligues pourront y accéder pour saisir les inscrits. 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642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2086232"/>
            <a:ext cx="8534400" cy="36152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Après avoir fait l’étude de l’existant, afin de créer l’application nous avons réalisés plusieurs documents pour le bon déroulement du projet :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Diagramme de Gantt</a:t>
            </a:r>
          </a:p>
          <a:p>
            <a:r>
              <a:rPr lang="fr-FR" dirty="0" smtClean="0"/>
              <a:t>Cahier des charges</a:t>
            </a:r>
          </a:p>
          <a:p>
            <a:r>
              <a:rPr lang="fr-FR" dirty="0" smtClean="0"/>
              <a:t>Arborescence de l’application</a:t>
            </a:r>
          </a:p>
          <a:p>
            <a:r>
              <a:rPr lang="fr-FR" dirty="0" smtClean="0"/>
              <a:t>Maquette de l’application</a:t>
            </a:r>
          </a:p>
          <a:p>
            <a:r>
              <a:rPr lang="fr-FR" dirty="0" smtClean="0"/>
              <a:t>Modèle Conceptuel des Données (Base de données)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807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84212" y="180975"/>
            <a:ext cx="8534400" cy="1507067"/>
          </a:xfrm>
        </p:spPr>
        <p:txBody>
          <a:bodyPr/>
          <a:lstStyle/>
          <a:p>
            <a:r>
              <a:rPr lang="fr-FR" dirty="0" smtClean="0"/>
              <a:t>Diagramme de </a:t>
            </a:r>
            <a:r>
              <a:rPr lang="fr-FR" dirty="0" err="1" smtClean="0"/>
              <a:t>gantt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06" y="1365863"/>
            <a:ext cx="8043477" cy="496337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34885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84212" y="119111"/>
            <a:ext cx="8534400" cy="1507067"/>
          </a:xfrm>
        </p:spPr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69" y="1374130"/>
            <a:ext cx="5350799" cy="409130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101" y="1374130"/>
            <a:ext cx="5322416" cy="210780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101" y="3481937"/>
            <a:ext cx="5322416" cy="1983496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9" name="Connecteur droit 8"/>
          <p:cNvCxnSpPr/>
          <p:nvPr/>
        </p:nvCxnSpPr>
        <p:spPr>
          <a:xfrm flipH="1">
            <a:off x="544169" y="3454599"/>
            <a:ext cx="5350799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72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u contenu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58" y="2182283"/>
            <a:ext cx="11374542" cy="4100822"/>
          </a:xfrm>
          <a:ln>
            <a:solidFill>
              <a:schemeClr val="bg1"/>
            </a:solidFill>
          </a:ln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767308" y="400050"/>
            <a:ext cx="8534400" cy="1507067"/>
          </a:xfrm>
        </p:spPr>
        <p:txBody>
          <a:bodyPr/>
          <a:lstStyle/>
          <a:p>
            <a:r>
              <a:rPr lang="fr-FR" dirty="0" smtClean="0"/>
              <a:t>Arborescence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79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1036423"/>
            <a:ext cx="8534400" cy="3615267"/>
          </a:xfrm>
        </p:spPr>
        <p:txBody>
          <a:bodyPr/>
          <a:lstStyle/>
          <a:p>
            <a:r>
              <a:rPr lang="fr-FR" dirty="0" smtClean="0"/>
              <a:t>Pour le maquettage de l’application nous avons utilisé     </a:t>
            </a:r>
            <a:r>
              <a:rPr lang="fr-FR" dirty="0" err="1" smtClean="0"/>
              <a:t>Balsamiq-Mockups</a:t>
            </a:r>
            <a:r>
              <a:rPr lang="fr-FR" dirty="0" smtClean="0"/>
              <a:t>, il s’agit d’un logiciel gratuit permettant de réaliser des schémas interactifs.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dirty="0" smtClean="0"/>
              <a:t>Maquettage de l’application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342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dirty="0" smtClean="0"/>
              <a:t>Maquettage de l’application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21036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5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222</TotalTime>
  <Words>296</Words>
  <Application>Microsoft Office PowerPoint</Application>
  <PresentationFormat>Grand écran</PresentationFormat>
  <Paragraphs>65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0" baseType="lpstr">
      <vt:lpstr>Century Gothic</vt:lpstr>
      <vt:lpstr>Wingdings 3</vt:lpstr>
      <vt:lpstr>Secteur</vt:lpstr>
      <vt:lpstr>Projet M2L</vt:lpstr>
      <vt:lpstr>Sommaire </vt:lpstr>
      <vt:lpstr>Présentation du projet</vt:lpstr>
      <vt:lpstr>Réalisation</vt:lpstr>
      <vt:lpstr>Diagramme de gantt</vt:lpstr>
      <vt:lpstr>Cahier des charges</vt:lpstr>
      <vt:lpstr>Arborescence</vt:lpstr>
      <vt:lpstr>Maquettage de l’application</vt:lpstr>
      <vt:lpstr>Maquettage de l’application</vt:lpstr>
      <vt:lpstr>Mode « Test »</vt:lpstr>
      <vt:lpstr>Modèle Conceptuel des Données (Base de données)</vt:lpstr>
      <vt:lpstr>Développement de l’application</vt:lpstr>
      <vt:lpstr>Développement de l’application</vt:lpstr>
      <vt:lpstr>Développement de l’application</vt:lpstr>
      <vt:lpstr>Développement de l’application</vt:lpstr>
      <vt:lpstr>Développement de l’application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jiajhojhazhj</dc:title>
  <dc:creator>fandre</dc:creator>
  <cp:lastModifiedBy>fandre</cp:lastModifiedBy>
  <cp:revision>16</cp:revision>
  <dcterms:created xsi:type="dcterms:W3CDTF">2020-09-14T08:28:04Z</dcterms:created>
  <dcterms:modified xsi:type="dcterms:W3CDTF">2020-09-16T12:31:49Z</dcterms:modified>
</cp:coreProperties>
</file>