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3"/>
  </p:notesMasterIdLst>
  <p:handoutMasterIdLst>
    <p:handoutMasterId r:id="rId14"/>
  </p:handoutMasterIdLst>
  <p:sldIdLst>
    <p:sldId id="3825" r:id="rId5"/>
    <p:sldId id="3827" r:id="rId6"/>
    <p:sldId id="3835" r:id="rId7"/>
    <p:sldId id="3828" r:id="rId8"/>
    <p:sldId id="3836" r:id="rId9"/>
    <p:sldId id="3837" r:id="rId10"/>
    <p:sldId id="3832" r:id="rId11"/>
    <p:sldId id="3838" r:id="rId12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F6B63-BB7B-4EAE-9124-926C7803B2E3}" v="8274" dt="2022-02-25T23:43:48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6" y="102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B53FDB7-3F94-47D3-93F8-3BE7E8CF9E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B36E6D-438C-4E35-AAB6-34C3E1FBE6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64410-EAC5-4D19-90FD-F66CAFE79819}" type="datetime1">
              <a:rPr lang="it-IT" smtClean="0"/>
              <a:t>28/02/2022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78B054-25FD-4FDE-8348-7A02775EEE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019F270-FF45-46C4-8DFD-9BDCAE1CE7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8FFD0-9071-42B2-856D-45AC0C39F1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2038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1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8404C-5941-4DE5-AB24-33538E9F5FCD}" type="datetime1">
              <a:rPr lang="it-IT" noProof="1" smtClean="0"/>
              <a:t>28/02/2022</a:t>
            </a:fld>
            <a:endParaRPr lang="it-IT" noProof="1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1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1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it-IT" noProof="1" dirty="0" smtClean="0"/>
              <a:t>‹N›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noProof="1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it-IT" noProof="1" smtClean="0"/>
              <a:t>1</a:t>
            </a:fld>
            <a:endParaRPr lang="it-IT" noProof="1"/>
          </a:p>
        </p:txBody>
      </p:sp>
    </p:spTree>
    <p:extLst>
      <p:ext uri="{BB962C8B-B14F-4D97-AF65-F5344CB8AC3E}">
        <p14:creationId xmlns:p14="http://schemas.microsoft.com/office/powerpoint/2010/main" val="231742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673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1674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44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3803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355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1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1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 3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3" name="Segnaposto contenut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con 2 immagini me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egnaposto immagine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it-IT" noProof="0"/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it-IT" noProof="0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 di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igura a mano libera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ine del gior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 immagini picco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egnaposto immagine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it-IT" noProof="1"/>
          </a:p>
        </p:txBody>
      </p:sp>
      <p:sp>
        <p:nvSpPr>
          <p:cNvPr id="21" name="Segnaposto immagine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endParaRPr lang="it-IT" noProof="1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it-IT" noProof="1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1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1" dirty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della 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itazione con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it-IT" noProof="0"/>
              <a:t>Titolo presentazione</a:t>
            </a:r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/>
              <a:pPr>
                <a:defRPr/>
              </a:pPr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igura a mano libera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it-IT" noProof="0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1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1"/>
              <a:t>Fare clic per modificare gli stili del testo dello schema</a:t>
            </a:r>
          </a:p>
          <a:p>
            <a:pPr lvl="1" rtl="0"/>
            <a:r>
              <a:rPr lang="it-IT" noProof="1"/>
              <a:t>Secondo livello</a:t>
            </a:r>
          </a:p>
          <a:p>
            <a:pPr lvl="2" rtl="0"/>
            <a:r>
              <a:rPr lang="it-IT" noProof="1"/>
              <a:t>Terzo livello</a:t>
            </a:r>
          </a:p>
          <a:p>
            <a:pPr lvl="3" rtl="0"/>
            <a:r>
              <a:rPr lang="it-IT" noProof="1"/>
              <a:t>Quarto livello</a:t>
            </a:r>
          </a:p>
          <a:p>
            <a:pPr lvl="4" rtl="0"/>
            <a:r>
              <a:rPr lang="it-IT" noProof="1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it-IT" noProof="1">
                <a:solidFill>
                  <a:prstClr val="black">
                    <a:tint val="75000"/>
                  </a:prstClr>
                </a:solidFill>
              </a:rPr>
              <a:t>03/09/20XX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it-IT" noProof="1">
                <a:solidFill>
                  <a:prstClr val="black">
                    <a:tint val="75000"/>
                  </a:prstClr>
                </a:solidFill>
              </a:rPr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it-IT" noProof="1" dirty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‹N›</a:t>
            </a:fld>
            <a:endParaRPr lang="it-IT" noProof="1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3718931"/>
            <a:ext cx="6592824" cy="732487"/>
          </a:xfrm>
        </p:spPr>
        <p:txBody>
          <a:bodyPr rtlCol="0">
            <a:normAutofit/>
          </a:bodyPr>
          <a:lstStyle/>
          <a:p>
            <a:r>
              <a:rPr lang="it-IT" sz="4400" noProof="1">
                <a:solidFill>
                  <a:srgbClr val="FFFFFF"/>
                </a:solidFill>
              </a:rPr>
              <a:t>Monitoraggio Ambientale</a:t>
            </a:r>
            <a:endParaRPr lang="it-IT" sz="4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4449931"/>
            <a:ext cx="6592824" cy="2074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noProof="1">
                <a:solidFill>
                  <a:srgbClr val="FFFFFF"/>
                </a:solidFill>
              </a:rPr>
              <a:t>Università degli Studi di Napoli "Parthenope"</a:t>
            </a:r>
            <a:endParaRPr lang="it-IT" sz="1800" dirty="0"/>
          </a:p>
          <a:p>
            <a:r>
              <a:rPr lang="it-IT" sz="1800" noProof="1"/>
              <a:t>Corso di laurea in Informatica</a:t>
            </a:r>
          </a:p>
          <a:p>
            <a:endParaRPr lang="it-IT" sz="1800" noProof="1"/>
          </a:p>
          <a:p>
            <a:r>
              <a:rPr lang="it-IT" sz="1400" noProof="1"/>
              <a:t>Franco Riformato</a:t>
            </a:r>
          </a:p>
          <a:p>
            <a:r>
              <a:rPr lang="it-IT" sz="1400" noProof="1"/>
              <a:t>0124001968</a:t>
            </a:r>
          </a:p>
          <a:p>
            <a:endParaRPr lang="it-IT" noProof="1"/>
          </a:p>
        </p:txBody>
      </p:sp>
      <p:pic>
        <p:nvPicPr>
          <p:cNvPr id="4" name="Immagine 4">
            <a:extLst>
              <a:ext uri="{FF2B5EF4-FFF2-40B4-BE49-F238E27FC236}">
                <a16:creationId xmlns:a16="http://schemas.microsoft.com/office/drawing/2014/main" id="{216C64B0-016B-493B-BE0B-A67B8A5B9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013" y="139105"/>
            <a:ext cx="3282175" cy="328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" y="135466"/>
            <a:ext cx="3200400" cy="10816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Implementazione dei requisiti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18" y="1594953"/>
            <a:ext cx="3914248" cy="531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noProof="1">
                <a:solidFill>
                  <a:schemeClr val="bg1"/>
                </a:solidFill>
              </a:rPr>
              <a:t>In una città, per ogni strada, sono situate </a:t>
            </a:r>
            <a:r>
              <a:rPr lang="en-US" sz="1700" b="1" noProof="1">
                <a:solidFill>
                  <a:schemeClr val="bg1"/>
                </a:solidFill>
              </a:rPr>
              <a:t>diverse centraline</a:t>
            </a:r>
            <a:r>
              <a:rPr lang="en-US" sz="1700" noProof="1">
                <a:solidFill>
                  <a:schemeClr val="bg1"/>
                </a:solidFill>
              </a:rPr>
              <a:t> contenenti dei </a:t>
            </a:r>
            <a:r>
              <a:rPr lang="en-US" sz="1700" b="1" noProof="1">
                <a:solidFill>
                  <a:schemeClr val="bg1"/>
                </a:solidFill>
              </a:rPr>
              <a:t>sensori di monitoraggio</a:t>
            </a:r>
            <a:r>
              <a:rPr lang="en-US" sz="1700" noProof="1">
                <a:solidFill>
                  <a:schemeClr val="bg1"/>
                </a:solidFill>
              </a:rPr>
              <a:t> che permettono di registrare i livelli di tre </a:t>
            </a:r>
            <a:r>
              <a:rPr lang="en-US" sz="1700" b="1" noProof="1">
                <a:solidFill>
                  <a:schemeClr val="bg1"/>
                </a:solidFill>
              </a:rPr>
              <a:t>parametri</a:t>
            </a:r>
            <a:r>
              <a:rPr lang="en-US" sz="1700" noProof="1">
                <a:solidFill>
                  <a:schemeClr val="bg1"/>
                </a:solidFill>
              </a:rPr>
              <a:t>: </a:t>
            </a:r>
            <a:r>
              <a:rPr lang="en-US" sz="1700" b="1" noProof="1">
                <a:solidFill>
                  <a:schemeClr val="bg1"/>
                </a:solidFill>
              </a:rPr>
              <a:t>inquinamento dell’aria</a:t>
            </a:r>
            <a:r>
              <a:rPr lang="en-US" sz="1700" noProof="1">
                <a:solidFill>
                  <a:schemeClr val="bg1"/>
                </a:solidFill>
              </a:rPr>
              <a:t>, </a:t>
            </a:r>
            <a:r>
              <a:rPr lang="en-US" sz="1700" b="1" noProof="1">
                <a:solidFill>
                  <a:schemeClr val="bg1"/>
                </a:solidFill>
              </a:rPr>
              <a:t>la temperatura</a:t>
            </a:r>
            <a:r>
              <a:rPr lang="en-US" sz="1700" noProof="1">
                <a:solidFill>
                  <a:schemeClr val="bg1"/>
                </a:solidFill>
              </a:rPr>
              <a:t> e il </a:t>
            </a:r>
            <a:r>
              <a:rPr lang="en-US" sz="1700" b="1" noProof="1">
                <a:solidFill>
                  <a:schemeClr val="bg1"/>
                </a:solidFill>
              </a:rPr>
              <a:t>numero di autoveicoli che transitano</a:t>
            </a:r>
            <a:r>
              <a:rPr lang="en-US" sz="1700" noProof="1">
                <a:solidFill>
                  <a:schemeClr val="bg1"/>
                </a:solidFill>
              </a:rPr>
              <a:t>. </a:t>
            </a:r>
            <a:endParaRPr lang="it-IT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noProof="1">
                <a:solidFill>
                  <a:schemeClr val="bg1"/>
                </a:solidFill>
              </a:rPr>
              <a:t>Per ogni parametro l’amministratore del sistema fissa una </a:t>
            </a:r>
            <a:r>
              <a:rPr lang="en-US" sz="1700" b="1" noProof="1">
                <a:solidFill>
                  <a:schemeClr val="bg1"/>
                </a:solidFill>
              </a:rPr>
              <a:t>soglia di guardia. </a:t>
            </a:r>
            <a:endParaRPr lang="it-IT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700" noProof="1">
                <a:solidFill>
                  <a:schemeClr val="bg1"/>
                </a:solidFill>
              </a:rPr>
              <a:t>Il sistema di monitoraggio si può trovare in questi tre stati: </a:t>
            </a:r>
          </a:p>
          <a:p>
            <a:pPr indent="-228600">
              <a:lnSpc>
                <a:spcPct val="90000"/>
              </a:lnSpc>
              <a:buChar char="•"/>
            </a:pPr>
            <a:r>
              <a:rPr lang="en-US" sz="1700" noProof="1">
                <a:solidFill>
                  <a:schemeClr val="bg1"/>
                </a:solidFill>
              </a:rPr>
              <a:t>codice verde - Se tutti e tre i parametri sono sotto soglia </a:t>
            </a:r>
          </a:p>
          <a:p>
            <a:pPr indent="-228600">
              <a:lnSpc>
                <a:spcPct val="90000"/>
              </a:lnSpc>
              <a:buChar char="•"/>
            </a:pPr>
            <a:r>
              <a:rPr lang="en-US" sz="1700" noProof="1">
                <a:solidFill>
                  <a:schemeClr val="bg1"/>
                </a:solidFill>
              </a:rPr>
              <a:t>codice giallo - Se i primi due parametri sono sopra soglia 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noProof="1">
                <a:solidFill>
                  <a:schemeClr val="bg1"/>
                </a:solidFill>
              </a:rPr>
              <a:t>codice rosso - Se tutti i parametri sono sopra soglia 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noProof="1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noProof="1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noProof="1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7308" y="6356350"/>
            <a:ext cx="48424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1"/>
              <a:t>Monitoraggio Ambientale -  Franco Riformato 0124001968</a:t>
            </a:r>
            <a:endParaRPr lang="en-US" kern="1200" cap="none" spc="0" baseline="0" noProof="1">
              <a:latin typeface="+mn-lt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76B855D-E9CC-4FF8-AD85-6CDC7B89A0DE}" type="slidenum">
              <a:rPr lang="en-US" noProof="1">
                <a:solidFill>
                  <a:prstClr val="black">
                    <a:tint val="75000"/>
                  </a:prstClr>
                </a:solidFill>
              </a:rPr>
              <a:pPr lvl="0">
                <a:spcAft>
                  <a:spcPts val="600"/>
                </a:spcAft>
              </a:pPr>
              <a:t>2</a:t>
            </a:fld>
            <a:endParaRPr lang="en-US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lemento grafico 8" descr="Freccia in su con riempimento a tinta unita">
            <a:extLst>
              <a:ext uri="{FF2B5EF4-FFF2-40B4-BE49-F238E27FC236}">
                <a16:creationId xmlns:a16="http://schemas.microsoft.com/office/drawing/2014/main" id="{C1066523-364A-44CD-ADDC-F9392C1FE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865181" y="1294523"/>
            <a:ext cx="607849" cy="59909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E7CCE1B-FA12-4C63-B9C7-662C893A199C}"/>
              </a:ext>
            </a:extLst>
          </p:cNvPr>
          <p:cNvSpPr txBox="1"/>
          <p:nvPr/>
        </p:nvSpPr>
        <p:spPr>
          <a:xfrm>
            <a:off x="4444123" y="879366"/>
            <a:ext cx="217389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/>
              <a:t>Le centraline saranno individuate da generici </a:t>
            </a:r>
            <a:r>
              <a:rPr lang="it-IT" sz="1400" i="1" dirty="0" err="1"/>
              <a:t>PointOfInterest</a:t>
            </a:r>
            <a:r>
              <a:rPr lang="it-IT" sz="1400" dirty="0"/>
              <a:t> sulla mappa, specializzati in </a:t>
            </a:r>
            <a:r>
              <a:rPr lang="it-IT" sz="1400" i="1" dirty="0" err="1"/>
              <a:t>Sensors</a:t>
            </a:r>
            <a:r>
              <a:rPr lang="it-IT" sz="1400" i="1" dirty="0"/>
              <a:t>.</a:t>
            </a:r>
          </a:p>
        </p:txBody>
      </p:sp>
      <p:pic>
        <p:nvPicPr>
          <p:cNvPr id="20" name="Elemento grafico 8" descr="Freccia in su con riempimento a tinta unita">
            <a:extLst>
              <a:ext uri="{FF2B5EF4-FFF2-40B4-BE49-F238E27FC236}">
                <a16:creationId xmlns:a16="http://schemas.microsoft.com/office/drawing/2014/main" id="{4AC492CD-3F9B-4F95-B566-96A37A475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865179" y="2301764"/>
            <a:ext cx="607849" cy="59909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CE84E6-8A15-480F-B802-A9E780812191}"/>
              </a:ext>
            </a:extLst>
          </p:cNvPr>
          <p:cNvSpPr txBox="1"/>
          <p:nvPr/>
        </p:nvSpPr>
        <p:spPr>
          <a:xfrm>
            <a:off x="4444123" y="2228192"/>
            <a:ext cx="382051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/>
              <a:t>I </a:t>
            </a:r>
            <a:r>
              <a:rPr lang="it-IT" sz="1400" i="1" dirty="0" err="1"/>
              <a:t>Sensors</a:t>
            </a:r>
            <a:r>
              <a:rPr lang="it-IT" sz="1400" i="1" dirty="0"/>
              <a:t> </a:t>
            </a:r>
            <a:r>
              <a:rPr lang="it-IT" sz="1400" dirty="0"/>
              <a:t>registrano i valori attuali dei parametri, ottenuti dal </a:t>
            </a:r>
            <a:r>
              <a:rPr lang="it-IT" sz="1400" b="1" dirty="0"/>
              <a:t>mondo esterno</a:t>
            </a:r>
            <a:r>
              <a:rPr lang="it-IT" sz="1400" dirty="0"/>
              <a:t>, e il </a:t>
            </a:r>
            <a:r>
              <a:rPr lang="it-IT" sz="1400" i="1" dirty="0" err="1">
                <a:latin typeface="Avenir Next LT Pro"/>
              </a:rPr>
              <a:t>SensorsManagement</a:t>
            </a:r>
            <a:r>
              <a:rPr lang="it-IT" sz="1400" i="1" dirty="0">
                <a:latin typeface="Avenir Next LT Pro"/>
              </a:rPr>
              <a:t> </a:t>
            </a:r>
            <a:r>
              <a:rPr lang="it-IT" sz="1400" dirty="0">
                <a:latin typeface="Avenir Next LT Pro"/>
              </a:rPr>
              <a:t>si occupa di gestirli.</a:t>
            </a:r>
            <a:endParaRPr lang="it-IT" sz="1400" i="1" dirty="0">
              <a:latin typeface="Avenir Next LT Pro"/>
            </a:endParaRPr>
          </a:p>
        </p:txBody>
      </p:sp>
      <p:pic>
        <p:nvPicPr>
          <p:cNvPr id="12" name="Elemento grafico 13" descr="Indietro contorno">
            <a:extLst>
              <a:ext uri="{FF2B5EF4-FFF2-40B4-BE49-F238E27FC236}">
                <a16:creationId xmlns:a16="http://schemas.microsoft.com/office/drawing/2014/main" id="{900019C9-AB35-4B92-8390-83B249603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74456" y="2052145"/>
            <a:ext cx="529021" cy="54653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1EB6726-5E9B-4408-85C5-A61436F666EC}"/>
              </a:ext>
            </a:extLst>
          </p:cNvPr>
          <p:cNvSpPr txBox="1"/>
          <p:nvPr/>
        </p:nvSpPr>
        <p:spPr>
          <a:xfrm>
            <a:off x="8061433" y="1921639"/>
            <a:ext cx="38205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/>
              <a:t>Va</a:t>
            </a:r>
            <a:r>
              <a:rPr lang="it-IT" sz="1400" dirty="0">
                <a:latin typeface="Avenir Next LT Pro"/>
              </a:rPr>
              <a:t> simulato, non disponendo di sensori e dati reali. Al fine della simulazione, vengono usati </a:t>
            </a:r>
            <a:r>
              <a:rPr lang="it-IT" sz="1400" i="1" dirty="0" err="1">
                <a:latin typeface="Avenir Next LT Pro"/>
              </a:rPr>
              <a:t>WorldElement</a:t>
            </a:r>
            <a:r>
              <a:rPr lang="it-IT" sz="1400" i="1" dirty="0">
                <a:latin typeface="Avenir Next LT Pro"/>
              </a:rPr>
              <a:t> (</a:t>
            </a:r>
            <a:r>
              <a:rPr lang="it-IT" sz="1400" i="1" dirty="0" err="1">
                <a:latin typeface="Avenir Next LT Pro"/>
              </a:rPr>
              <a:t>Pollution</a:t>
            </a:r>
            <a:r>
              <a:rPr lang="it-IT" sz="1400" i="1" dirty="0">
                <a:latin typeface="Avenir Next LT Pro"/>
              </a:rPr>
              <a:t> </a:t>
            </a:r>
            <a:r>
              <a:rPr lang="it-IT" sz="1400" dirty="0">
                <a:latin typeface="Avenir Next LT Pro"/>
              </a:rPr>
              <a:t>e</a:t>
            </a:r>
            <a:r>
              <a:rPr lang="it-IT" sz="1400" i="1" dirty="0">
                <a:latin typeface="Avenir Next LT Pro"/>
              </a:rPr>
              <a:t> Temperature)</a:t>
            </a:r>
            <a:r>
              <a:rPr lang="it-IT" sz="1400" dirty="0">
                <a:latin typeface="Avenir Next LT Pro"/>
              </a:rPr>
              <a:t>, gestiti tramite </a:t>
            </a:r>
            <a:r>
              <a:rPr lang="it-IT" sz="1400" i="1" dirty="0" err="1">
                <a:latin typeface="Avenir Next LT Pro"/>
              </a:rPr>
              <a:t>WorldSimulation</a:t>
            </a:r>
            <a:r>
              <a:rPr lang="it-IT" sz="1400" dirty="0">
                <a:latin typeface="Avenir Next LT Pro"/>
              </a:rPr>
              <a:t>.</a:t>
            </a:r>
            <a:endParaRPr lang="it-IT" sz="1400" i="1" dirty="0">
              <a:latin typeface="Avenir Next LT Pro"/>
            </a:endParaRPr>
          </a:p>
        </p:txBody>
      </p:sp>
      <p:pic>
        <p:nvPicPr>
          <p:cNvPr id="26" name="Elemento grafico 8" descr="Freccia in su con riempimento a tinta unita">
            <a:extLst>
              <a:ext uri="{FF2B5EF4-FFF2-40B4-BE49-F238E27FC236}">
                <a16:creationId xmlns:a16="http://schemas.microsoft.com/office/drawing/2014/main" id="{D4A1376B-C0B5-4B31-ABAB-592A5D98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865178" y="3133832"/>
            <a:ext cx="607849" cy="59909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6C432B0-08C9-4CEE-B6C1-82509E080EE5}"/>
              </a:ext>
            </a:extLst>
          </p:cNvPr>
          <p:cNvSpPr txBox="1"/>
          <p:nvPr/>
        </p:nvSpPr>
        <p:spPr>
          <a:xfrm>
            <a:off x="4444122" y="3095295"/>
            <a:ext cx="382051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latin typeface="Avenir Next LT Pro"/>
              </a:rPr>
              <a:t>Ogni sensore avrà la soglia di guardia per ogni parametro, nella sue variabili </a:t>
            </a:r>
            <a:r>
              <a:rPr lang="it-IT" sz="1400" i="1" dirty="0" err="1">
                <a:latin typeface="Avenir Next LT Pro"/>
              </a:rPr>
              <a:t>maxTValue</a:t>
            </a:r>
            <a:r>
              <a:rPr lang="it-IT" sz="1400" dirty="0">
                <a:latin typeface="Avenir Next LT Pro"/>
              </a:rPr>
              <a:t>, </a:t>
            </a:r>
            <a:r>
              <a:rPr lang="it-IT" sz="1400" i="1" dirty="0" err="1">
                <a:latin typeface="Avenir Next LT Pro"/>
              </a:rPr>
              <a:t>maxCValue</a:t>
            </a:r>
            <a:r>
              <a:rPr lang="it-IT" sz="1400" dirty="0">
                <a:latin typeface="Avenir Next LT Pro"/>
              </a:rPr>
              <a:t> e </a:t>
            </a:r>
            <a:r>
              <a:rPr lang="it-IT" sz="1400" i="1" dirty="0" err="1">
                <a:latin typeface="Avenir Next LT Pro"/>
              </a:rPr>
              <a:t>maxPValue</a:t>
            </a:r>
            <a:r>
              <a:rPr lang="it-IT" sz="1400" dirty="0">
                <a:latin typeface="Avenir Next LT Pro"/>
              </a:rPr>
              <a:t>.</a:t>
            </a:r>
          </a:p>
        </p:txBody>
      </p:sp>
      <p:pic>
        <p:nvPicPr>
          <p:cNvPr id="14" name="Elemento grafico 16" descr="Freccia in su contorno">
            <a:extLst>
              <a:ext uri="{FF2B5EF4-FFF2-40B4-BE49-F238E27FC236}">
                <a16:creationId xmlns:a16="http://schemas.microsoft.com/office/drawing/2014/main" id="{BDF76FB4-801C-4DAC-A223-3E487C526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8502869" y="3094418"/>
            <a:ext cx="450193" cy="458952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37A532D-C0A4-4563-B0AE-45C55842EA25}"/>
              </a:ext>
            </a:extLst>
          </p:cNvPr>
          <p:cNvSpPr txBox="1"/>
          <p:nvPr/>
        </p:nvSpPr>
        <p:spPr>
          <a:xfrm>
            <a:off x="8061433" y="3559501"/>
            <a:ext cx="3286235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/>
              <a:t>Si</a:t>
            </a:r>
            <a:r>
              <a:rPr lang="it-IT" sz="1400" dirty="0">
                <a:latin typeface="Avenir Next LT Pro"/>
              </a:rPr>
              <a:t> occuperà di "inizializzare il mondo" e di far interagire i vari elementi con i sensori.</a:t>
            </a:r>
          </a:p>
        </p:txBody>
      </p:sp>
      <p:pic>
        <p:nvPicPr>
          <p:cNvPr id="33" name="Elemento grafico 8" descr="Freccia in su con riempimento a tinta unita">
            <a:extLst>
              <a:ext uri="{FF2B5EF4-FFF2-40B4-BE49-F238E27FC236}">
                <a16:creationId xmlns:a16="http://schemas.microsoft.com/office/drawing/2014/main" id="{1A640C4F-B092-4BDD-B53C-248ABA628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865177" y="5051969"/>
            <a:ext cx="607849" cy="59909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75F468F-7A7E-4B70-A293-CF51CE851462}"/>
              </a:ext>
            </a:extLst>
          </p:cNvPr>
          <p:cNvSpPr txBox="1"/>
          <p:nvPr/>
        </p:nvSpPr>
        <p:spPr>
          <a:xfrm>
            <a:off x="4470397" y="5083501"/>
            <a:ext cx="382051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latin typeface="Avenir Next LT Pro"/>
              </a:rPr>
              <a:t>Lo stato dei sensori (GATHERING, GREEN, YELLOW, RED) dovrà essere visibile dall'interfaccia utente.</a:t>
            </a:r>
          </a:p>
        </p:txBody>
      </p:sp>
      <p:pic>
        <p:nvPicPr>
          <p:cNvPr id="17" name="Immagine 1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B6150C8-207E-46D8-9275-6996B8100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7807" y="91357"/>
            <a:ext cx="5239405" cy="173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3DA7759-3209-4FE2-96D1-4EEDD81E9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94433" y="2"/>
            <a:ext cx="849328" cy="357668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1460DAD-8769-4C9F-9C8C-BB0443909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23536" y="5717905"/>
            <a:ext cx="1771609" cy="1140095"/>
          </a:xfrm>
          <a:custGeom>
            <a:avLst/>
            <a:gdLst/>
            <a:ahLst/>
            <a:cxnLst/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80" y="135466"/>
            <a:ext cx="3200400" cy="10816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Implementazione dei requisiti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18" y="1594953"/>
            <a:ext cx="3914248" cy="53161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noProof="1">
                <a:solidFill>
                  <a:schemeClr val="bg1"/>
                </a:solidFill>
                <a:ea typeface="+mn-lt"/>
                <a:cs typeface="+mn-lt"/>
              </a:rPr>
              <a:t>Nel caso si verifichi il </a:t>
            </a:r>
            <a:r>
              <a:rPr lang="en-US" sz="1700" b="1" noProof="1">
                <a:solidFill>
                  <a:schemeClr val="bg1"/>
                </a:solidFill>
                <a:ea typeface="+mn-lt"/>
                <a:cs typeface="+mn-lt"/>
              </a:rPr>
              <a:t>codice rosso</a:t>
            </a:r>
            <a:r>
              <a:rPr lang="en-US" sz="1700" noProof="1">
                <a:solidFill>
                  <a:schemeClr val="bg1"/>
                </a:solidFill>
                <a:ea typeface="+mn-lt"/>
                <a:cs typeface="+mn-lt"/>
              </a:rPr>
              <a:t> si può applicare una delle seguenti </a:t>
            </a:r>
            <a:r>
              <a:rPr lang="en-US" sz="1700" b="1" noProof="1">
                <a:solidFill>
                  <a:schemeClr val="bg1"/>
                </a:solidFill>
                <a:ea typeface="+mn-lt"/>
                <a:cs typeface="+mn-lt"/>
              </a:rPr>
              <a:t>strategie</a:t>
            </a:r>
            <a:r>
              <a:rPr lang="en-US" sz="1700" noProof="1">
                <a:solidFill>
                  <a:schemeClr val="bg1"/>
                </a:solidFill>
                <a:ea typeface="+mn-lt"/>
                <a:cs typeface="+mn-lt"/>
              </a:rPr>
              <a:t>: </a:t>
            </a:r>
            <a:endParaRPr lang="it-IT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1700" noProof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700" noProof="1">
                <a:solidFill>
                  <a:schemeClr val="bg1"/>
                </a:solidFill>
                <a:ea typeface="+mn-lt"/>
                <a:cs typeface="+mn-lt"/>
              </a:rPr>
              <a:t>• consentire il traffico solo a</a:t>
            </a:r>
            <a:r>
              <a:rPr lang="en-US" sz="1700" b="1" noProof="1">
                <a:solidFill>
                  <a:schemeClr val="bg1"/>
                </a:solidFill>
                <a:ea typeface="+mn-lt"/>
                <a:cs typeface="+mn-lt"/>
              </a:rPr>
              <a:t> targhe alterne</a:t>
            </a:r>
            <a:r>
              <a:rPr lang="en-US" sz="1700" noProof="1">
                <a:solidFill>
                  <a:schemeClr val="bg1"/>
                </a:solidFill>
                <a:ea typeface="+mn-lt"/>
                <a:cs typeface="+mn-lt"/>
              </a:rPr>
              <a:t>: un dispositivo controlla automaticamente le vetture e procede con </a:t>
            </a:r>
            <a:r>
              <a:rPr lang="en-US" sz="1700" b="1" noProof="1">
                <a:solidFill>
                  <a:schemeClr val="bg1"/>
                </a:solidFill>
                <a:ea typeface="+mn-lt"/>
                <a:cs typeface="+mn-lt"/>
              </a:rPr>
              <a:t>l’invio di una segnalazione</a:t>
            </a:r>
            <a:r>
              <a:rPr lang="en-US" sz="1700" noProof="1">
                <a:solidFill>
                  <a:schemeClr val="bg1"/>
                </a:solidFill>
                <a:ea typeface="+mn-lt"/>
                <a:cs typeface="+mn-lt"/>
              </a:rPr>
              <a:t> alla polizia locale in caso di infrazione. </a:t>
            </a:r>
            <a:endParaRPr lang="it-IT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700" noProof="1">
                <a:solidFill>
                  <a:schemeClr val="bg1"/>
                </a:solidFill>
                <a:ea typeface="+mn-lt"/>
                <a:cs typeface="+mn-lt"/>
              </a:rPr>
              <a:t>• il flusso del traffico viene inviato su un altro percorso. </a:t>
            </a:r>
            <a:endParaRPr lang="it-IT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endParaRPr lang="en-US" sz="1700" noProof="1">
              <a:solidFill>
                <a:schemeClr val="bg1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1700" noProof="1">
                <a:solidFill>
                  <a:schemeClr val="bg1"/>
                </a:solidFill>
                <a:ea typeface="+mn-lt"/>
                <a:cs typeface="+mn-lt"/>
              </a:rPr>
              <a:t>Il sistema permette, inoltre, di inserire nuovi sensori alla rete e di fare il grafico dei parametri per un periodo fissato.</a:t>
            </a:r>
            <a:endParaRPr lang="it-IT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noProof="1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noProof="1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noProof="1"/>
          </a:p>
        </p:txBody>
      </p:sp>
      <p:sp>
        <p:nvSpPr>
          <p:cNvPr id="15" name="Segnaposto piè di pagina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47308" y="6356350"/>
            <a:ext cx="484246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1"/>
              <a:t>Monitoraggio Ambientale -  Franco Riformato 0124001968</a:t>
            </a:r>
            <a:endParaRPr lang="en-US" kern="1200" cap="none" spc="0" baseline="0" noProof="1">
              <a:latin typeface="+mn-lt"/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19860" y="6356350"/>
            <a:ext cx="1533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Aft>
                <a:spcPts val="600"/>
              </a:spcAft>
            </a:pPr>
            <a:fld id="{D76B855D-E9CC-4FF8-AD85-6CDC7B89A0DE}" type="slidenum">
              <a:rPr lang="en-US" noProof="1">
                <a:solidFill>
                  <a:prstClr val="black">
                    <a:tint val="75000"/>
                  </a:prstClr>
                </a:solidFill>
              </a:rPr>
              <a:pPr lvl="0">
                <a:spcAft>
                  <a:spcPts val="600"/>
                </a:spcAft>
              </a:pPr>
              <a:t>3</a:t>
            </a:fld>
            <a:endParaRPr lang="en-US" noProof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Elemento grafico 8" descr="Freccia in su con riempimento a tinta unita">
            <a:extLst>
              <a:ext uri="{FF2B5EF4-FFF2-40B4-BE49-F238E27FC236}">
                <a16:creationId xmlns:a16="http://schemas.microsoft.com/office/drawing/2014/main" id="{C1066523-364A-44CD-ADDC-F9392C1FE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865180" y="1329559"/>
            <a:ext cx="607849" cy="59909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E7CCE1B-FA12-4C63-B9C7-662C893A199C}"/>
              </a:ext>
            </a:extLst>
          </p:cNvPr>
          <p:cNvSpPr txBox="1"/>
          <p:nvPr/>
        </p:nvSpPr>
        <p:spPr>
          <a:xfrm>
            <a:off x="4444125" y="1255986"/>
            <a:ext cx="227899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/>
              <a:t>Va decisa una strategia da eseguire quando si verifica un codice rosso in una determinata strada.</a:t>
            </a:r>
          </a:p>
        </p:txBody>
      </p:sp>
      <p:pic>
        <p:nvPicPr>
          <p:cNvPr id="20" name="Elemento grafico 8" descr="Freccia in su con riempimento a tinta unita">
            <a:extLst>
              <a:ext uri="{FF2B5EF4-FFF2-40B4-BE49-F238E27FC236}">
                <a16:creationId xmlns:a16="http://schemas.microsoft.com/office/drawing/2014/main" id="{4AC492CD-3F9B-4F95-B566-96A37A475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865179" y="3133833"/>
            <a:ext cx="607849" cy="59909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2CE84E6-8A15-480F-B802-A9E780812191}"/>
              </a:ext>
            </a:extLst>
          </p:cNvPr>
          <p:cNvSpPr txBox="1"/>
          <p:nvPr/>
        </p:nvSpPr>
        <p:spPr>
          <a:xfrm>
            <a:off x="4444124" y="2841295"/>
            <a:ext cx="343513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/>
              <a:t>Sarà possibile scegliere ODD o EVEN come strategia in caso di codice rosso, in modo che – leggendo le targhe delle auto - sarà possibile inviare una segnalazione in caso di infrazione.</a:t>
            </a:r>
          </a:p>
        </p:txBody>
      </p:sp>
      <p:pic>
        <p:nvPicPr>
          <p:cNvPr id="12" name="Elemento grafico 13" descr="Indietro contorno">
            <a:extLst>
              <a:ext uri="{FF2B5EF4-FFF2-40B4-BE49-F238E27FC236}">
                <a16:creationId xmlns:a16="http://schemas.microsoft.com/office/drawing/2014/main" id="{900019C9-AB35-4B92-8390-83B249603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0869" y="5170213"/>
            <a:ext cx="529021" cy="546538"/>
          </a:xfrm>
          <a:prstGeom prst="rect">
            <a:avLst/>
          </a:prstGeom>
        </p:spPr>
      </p:pic>
      <p:pic>
        <p:nvPicPr>
          <p:cNvPr id="26" name="Elemento grafico 8" descr="Freccia in su con riempimento a tinta unita">
            <a:extLst>
              <a:ext uri="{FF2B5EF4-FFF2-40B4-BE49-F238E27FC236}">
                <a16:creationId xmlns:a16="http://schemas.microsoft.com/office/drawing/2014/main" id="{D4A1376B-C0B5-4B31-ABAB-592A5D98C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865178" y="4106039"/>
            <a:ext cx="607849" cy="59909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6C432B0-08C9-4CEE-B6C1-82509E080EE5}"/>
              </a:ext>
            </a:extLst>
          </p:cNvPr>
          <p:cNvSpPr txBox="1"/>
          <p:nvPr/>
        </p:nvSpPr>
        <p:spPr>
          <a:xfrm>
            <a:off x="8262881" y="2779984"/>
            <a:ext cx="356651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latin typeface="Avenir Next LT Pro"/>
              </a:rPr>
              <a:t>Anche il passaggio delle auto andrà simulato, in modo che passino casualmente sulla posizione dei sensori.</a:t>
            </a:r>
          </a:p>
        </p:txBody>
      </p:sp>
      <p:pic>
        <p:nvPicPr>
          <p:cNvPr id="14" name="Elemento grafico 16" descr="Freccia in su contorno">
            <a:extLst>
              <a:ext uri="{FF2B5EF4-FFF2-40B4-BE49-F238E27FC236}">
                <a16:creationId xmlns:a16="http://schemas.microsoft.com/office/drawing/2014/main" id="{BDF76FB4-801C-4DAC-A223-3E487C526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784661" y="3199521"/>
            <a:ext cx="450193" cy="458952"/>
          </a:xfrm>
          <a:prstGeom prst="rect">
            <a:avLst/>
          </a:prstGeom>
        </p:spPr>
      </p:pic>
      <p:pic>
        <p:nvPicPr>
          <p:cNvPr id="33" name="Elemento grafico 8" descr="Freccia in su con riempimento a tinta unita">
            <a:extLst>
              <a:ext uri="{FF2B5EF4-FFF2-40B4-BE49-F238E27FC236}">
                <a16:creationId xmlns:a16="http://schemas.microsoft.com/office/drawing/2014/main" id="{1A640C4F-B092-4BDD-B53C-248ABA628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865177" y="5235900"/>
            <a:ext cx="607849" cy="59909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75F468F-7A7E-4B70-A293-CF51CE851462}"/>
              </a:ext>
            </a:extLst>
          </p:cNvPr>
          <p:cNvSpPr txBox="1"/>
          <p:nvPr/>
        </p:nvSpPr>
        <p:spPr>
          <a:xfrm>
            <a:off x="4470397" y="5171088"/>
            <a:ext cx="382051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latin typeface="Avenir Next LT Pro"/>
              </a:rPr>
              <a:t>Nell'interfaccia utente sarà presente un bottone per avviare la procedura di inserimento di nuovi sensori e per i grafici di Temperatura e Inquinamento.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E67A39F-3B56-4257-9D6D-D547347F2337}"/>
              </a:ext>
            </a:extLst>
          </p:cNvPr>
          <p:cNvSpPr txBox="1"/>
          <p:nvPr/>
        </p:nvSpPr>
        <p:spPr>
          <a:xfrm>
            <a:off x="4470396" y="4137569"/>
            <a:ext cx="382051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latin typeface="Avenir Next LT Pro"/>
              </a:rPr>
              <a:t>Ci sarà BLOCKED tra le strategie in caso di codice rosso, che indicherà "strada bloccata".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D0C5DDC-9CC9-4514-BA6B-FED0CA946247}"/>
              </a:ext>
            </a:extLst>
          </p:cNvPr>
          <p:cNvSpPr txBox="1"/>
          <p:nvPr/>
        </p:nvSpPr>
        <p:spPr>
          <a:xfrm>
            <a:off x="8219089" y="525867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Libreria </a:t>
            </a:r>
            <a:r>
              <a:rPr lang="it-IT" sz="1400" dirty="0" err="1">
                <a:ea typeface="+mn-lt"/>
                <a:cs typeface="+mn-lt"/>
              </a:rPr>
              <a:t>org.jfree.chart</a:t>
            </a:r>
            <a:endParaRPr lang="it-IT" sz="1400" dirty="0" err="1"/>
          </a:p>
        </p:txBody>
      </p:sp>
      <p:pic>
        <p:nvPicPr>
          <p:cNvPr id="3" name="Immagine 5">
            <a:extLst>
              <a:ext uri="{FF2B5EF4-FFF2-40B4-BE49-F238E27FC236}">
                <a16:creationId xmlns:a16="http://schemas.microsoft.com/office/drawing/2014/main" id="{43C2962E-566B-4C44-8324-B4229471C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2604" y="141983"/>
            <a:ext cx="5370785" cy="2432200"/>
          </a:xfrm>
          <a:prstGeom prst="rect">
            <a:avLst/>
          </a:prstGeom>
        </p:spPr>
      </p:pic>
      <p:pic>
        <p:nvPicPr>
          <p:cNvPr id="35" name="Elemento grafico 16" descr="Freccia in su contorno">
            <a:extLst>
              <a:ext uri="{FF2B5EF4-FFF2-40B4-BE49-F238E27FC236}">
                <a16:creationId xmlns:a16="http://schemas.microsoft.com/office/drawing/2014/main" id="{202DECAB-9EA6-461D-A192-91A086F741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556936" y="3523590"/>
            <a:ext cx="450193" cy="704193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3878D8B-ADE8-4161-953D-2BA7846C703C}"/>
              </a:ext>
            </a:extLst>
          </p:cNvPr>
          <p:cNvSpPr txBox="1"/>
          <p:nvPr/>
        </p:nvSpPr>
        <p:spPr>
          <a:xfrm>
            <a:off x="8131501" y="3506948"/>
            <a:ext cx="356651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latin typeface="Avenir Next LT Pro"/>
              </a:rPr>
              <a:t>Sarà compito di </a:t>
            </a:r>
            <a:r>
              <a:rPr lang="it-IT" sz="1400" i="1" dirty="0" err="1">
                <a:latin typeface="Avenir Next LT Pro"/>
              </a:rPr>
              <a:t>FinesSystem</a:t>
            </a:r>
            <a:r>
              <a:rPr lang="it-IT" sz="1400" dirty="0">
                <a:latin typeface="Avenir Next LT Pro"/>
              </a:rPr>
              <a:t> il controllo della politica di una determinata strada e l'invio di multe (INSERT nel DB)</a:t>
            </a:r>
          </a:p>
        </p:txBody>
      </p:sp>
      <p:pic>
        <p:nvPicPr>
          <p:cNvPr id="7" name="Immagine 9">
            <a:extLst>
              <a:ext uri="{FF2B5EF4-FFF2-40B4-BE49-F238E27FC236}">
                <a16:creationId xmlns:a16="http://schemas.microsoft.com/office/drawing/2014/main" id="{60DBCA2B-961F-469E-8EEC-F4D2DF6EDF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6607" y="5576494"/>
            <a:ext cx="2655614" cy="50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8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63" y="56324"/>
            <a:ext cx="5911383" cy="6223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noProof="1">
                <a:solidFill>
                  <a:schemeClr val="tx1"/>
                </a:solidFill>
              </a:rPr>
              <a:t>Visualizzazione della mappa: HERE API</a:t>
            </a:r>
            <a:endParaRPr lang="en-US" sz="2800" kern="120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5E4C35-E5AF-4867-96C8-D4BF39AD819D}"/>
              </a:ext>
            </a:extLst>
          </p:cNvPr>
          <p:cNvSpPr txBox="1"/>
          <p:nvPr/>
        </p:nvSpPr>
        <p:spPr>
          <a:xfrm>
            <a:off x="152400" y="737839"/>
            <a:ext cx="91272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Al fine di visualizzare correttamente la mappa e le posizioni dei Punti di Interesse, è stato utilizzata l'HERE API.</a:t>
            </a:r>
            <a:endParaRPr lang="it-IT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La mappa viene richiesta definendo l'URL della mappa (dalla classe </a:t>
            </a:r>
            <a:r>
              <a:rPr lang="it-IT" sz="1400" i="1" dirty="0" err="1">
                <a:ea typeface="+mn-lt"/>
                <a:cs typeface="+mn-lt"/>
              </a:rPr>
              <a:t>MapURL</a:t>
            </a:r>
            <a:r>
              <a:rPr lang="it-IT" sz="1400" dirty="0">
                <a:ea typeface="+mn-lt"/>
                <a:cs typeface="+mn-lt"/>
              </a:rPr>
              <a:t>), semplicemente concatenando delle stringhe al fine di ottenere l'URL corretto per effettuare una richiesta ad HERE.</a:t>
            </a:r>
            <a:endParaRPr lang="it-IT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Successivamente, l'URL viene passato ad </a:t>
            </a:r>
            <a:r>
              <a:rPr lang="it-IT" sz="1400" i="1" dirty="0" err="1">
                <a:ea typeface="+mn-lt"/>
                <a:cs typeface="+mn-lt"/>
              </a:rPr>
              <a:t>ImageLoader</a:t>
            </a:r>
            <a:r>
              <a:rPr lang="it-IT" sz="1400" i="1" dirty="0">
                <a:ea typeface="+mn-lt"/>
                <a:cs typeface="+mn-lt"/>
              </a:rPr>
              <a:t>,</a:t>
            </a:r>
            <a:r>
              <a:rPr lang="it-IT" sz="1400" dirty="0">
                <a:ea typeface="+mn-lt"/>
                <a:cs typeface="+mn-lt"/>
              </a:rPr>
              <a:t> che con il metodo </a:t>
            </a:r>
            <a:r>
              <a:rPr lang="it-IT" sz="1400" i="1" dirty="0" err="1">
                <a:ea typeface="+mn-lt"/>
                <a:cs typeface="+mn-lt"/>
              </a:rPr>
              <a:t>imgLoad</a:t>
            </a:r>
            <a:r>
              <a:rPr lang="it-IT" sz="1400" dirty="0">
                <a:ea typeface="+mn-lt"/>
                <a:cs typeface="+mn-lt"/>
              </a:rPr>
              <a:t> permette di scaricare localmente l'immagine della mappa (in modo da non chiamare continuamente HERE API con la stessa API Key, essendo disponibili un numero limitato di utilizzi).</a:t>
            </a:r>
            <a:endParaRPr lang="it-IT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Infine, il metodo </a:t>
            </a:r>
            <a:r>
              <a:rPr lang="it-IT" sz="1400" i="1" dirty="0" err="1">
                <a:ea typeface="+mn-lt"/>
                <a:cs typeface="+mn-lt"/>
              </a:rPr>
              <a:t>imgDraw</a:t>
            </a:r>
            <a:r>
              <a:rPr lang="it-IT" sz="1400" i="1" dirty="0">
                <a:ea typeface="+mn-lt"/>
                <a:cs typeface="+mn-lt"/>
              </a:rPr>
              <a:t> </a:t>
            </a:r>
            <a:r>
              <a:rPr lang="it-IT" sz="1400" dirty="0">
                <a:ea typeface="+mn-lt"/>
                <a:cs typeface="+mn-lt"/>
              </a:rPr>
              <a:t>restituisce l'immagine corretta della mappa.</a:t>
            </a:r>
            <a:br>
              <a:rPr lang="it-IT" dirty="0">
                <a:ea typeface="+mn-lt"/>
                <a:cs typeface="+mn-lt"/>
              </a:rPr>
            </a:br>
            <a:endParaRPr lang="it-IT">
              <a:ea typeface="+mn-lt"/>
              <a:cs typeface="+mn-lt"/>
            </a:endParaRPr>
          </a:p>
        </p:txBody>
      </p:sp>
      <p:pic>
        <p:nvPicPr>
          <p:cNvPr id="9" name="Immagine 10">
            <a:extLst>
              <a:ext uri="{FF2B5EF4-FFF2-40B4-BE49-F238E27FC236}">
                <a16:creationId xmlns:a16="http://schemas.microsoft.com/office/drawing/2014/main" id="{3881987B-CC71-4981-AD7B-CDECEFDF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3" y="2329727"/>
            <a:ext cx="4815469" cy="254237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C3EDC43-4221-489B-A547-9E125AD05089}"/>
              </a:ext>
            </a:extLst>
          </p:cNvPr>
          <p:cNvSpPr txBox="1"/>
          <p:nvPr/>
        </p:nvSpPr>
        <p:spPr>
          <a:xfrm>
            <a:off x="3717" y="4928839"/>
            <a:ext cx="4871224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In caso non si inseriscano sensori al primo avvio dell'app, non sarà mostrata alcuna mappa e </a:t>
            </a:r>
            <a:r>
              <a:rPr lang="it-IT" sz="1400" dirty="0" err="1">
                <a:ea typeface="+mn-lt"/>
                <a:cs typeface="+mn-lt"/>
              </a:rPr>
              <a:t>WorldSimulation</a:t>
            </a:r>
            <a:r>
              <a:rPr lang="it-IT" sz="1400" dirty="0">
                <a:ea typeface="+mn-lt"/>
                <a:cs typeface="+mn-lt"/>
              </a:rPr>
              <a:t> resterà in attesa che sia inserito il primo sensore, altrimenti non inizieranno le varie attività del mondo simulato.</a:t>
            </a:r>
            <a:br>
              <a:rPr lang="it-IT" dirty="0">
                <a:ea typeface="+mn-lt"/>
                <a:cs typeface="+mn-lt"/>
              </a:rPr>
            </a:br>
            <a:endParaRPr lang="it-IT" dirty="0">
              <a:ea typeface="+mn-lt"/>
              <a:cs typeface="+mn-lt"/>
            </a:endParaRPr>
          </a:p>
        </p:txBody>
      </p:sp>
      <p:pic>
        <p:nvPicPr>
          <p:cNvPr id="11" name="Immagine 12">
            <a:extLst>
              <a:ext uri="{FF2B5EF4-FFF2-40B4-BE49-F238E27FC236}">
                <a16:creationId xmlns:a16="http://schemas.microsoft.com/office/drawing/2014/main" id="{7634E7B5-4715-4A57-86EA-0A17229F0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75" y="3819240"/>
            <a:ext cx="4545978" cy="2211761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9C0FCBC-B593-4823-98A2-D7BDB373DE19}"/>
              </a:ext>
            </a:extLst>
          </p:cNvPr>
          <p:cNvSpPr txBox="1"/>
          <p:nvPr/>
        </p:nvSpPr>
        <p:spPr>
          <a:xfrm>
            <a:off x="4882376" y="6053253"/>
            <a:ext cx="460173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Esempio con un solo sensore: la mappa sarà centrata sulla sua posizione.</a:t>
            </a:r>
            <a:br>
              <a:rPr lang="it-IT" dirty="0">
                <a:ea typeface="+mn-lt"/>
                <a:cs typeface="+mn-lt"/>
              </a:rPr>
            </a:br>
            <a:endParaRPr lang="it-IT">
              <a:ea typeface="+mn-lt"/>
              <a:cs typeface="+mn-lt"/>
            </a:endParaRPr>
          </a:p>
        </p:txBody>
      </p:sp>
      <p:pic>
        <p:nvPicPr>
          <p:cNvPr id="13" name="Immagine 18">
            <a:extLst>
              <a:ext uri="{FF2B5EF4-FFF2-40B4-BE49-F238E27FC236}">
                <a16:creationId xmlns:a16="http://schemas.microsoft.com/office/drawing/2014/main" id="{C54FF73E-0AAC-4EF4-A810-B726612C6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4254" y="1838390"/>
            <a:ext cx="4406589" cy="243833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2234B28-E104-4981-AA88-8A4EF669A11A}"/>
              </a:ext>
            </a:extLst>
          </p:cNvPr>
          <p:cNvSpPr txBox="1"/>
          <p:nvPr/>
        </p:nvSpPr>
        <p:spPr>
          <a:xfrm>
            <a:off x="9380033" y="4269058"/>
            <a:ext cx="2631689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Esempio con più sensori: la mappa si allargherà per permettere la visualizzazione di tutti i punti.</a:t>
            </a:r>
            <a:br>
              <a:rPr lang="it-IT" dirty="0">
                <a:ea typeface="+mn-lt"/>
                <a:cs typeface="+mn-lt"/>
              </a:rPr>
            </a:br>
            <a:endParaRPr lang="it-I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A7BA06D-B3FF-4E91-8639-B4569AE3A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/>
            <a:ahLst/>
            <a:cxnLst/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2B30C86D-5A07-48BC-9C9D-6F9A2DB1E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463" y="56324"/>
            <a:ext cx="5911383" cy="6223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noProof="1">
                <a:solidFill>
                  <a:schemeClr val="tx1"/>
                </a:solidFill>
              </a:rPr>
              <a:t>Geocodifica Diretta e Inversa: HERE API</a:t>
            </a:r>
            <a:endParaRPr lang="en-US" sz="2800" kern="120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B5E4C35-E5AF-4867-96C8-D4BF39AD819D}"/>
              </a:ext>
            </a:extLst>
          </p:cNvPr>
          <p:cNvSpPr txBox="1"/>
          <p:nvPr/>
        </p:nvSpPr>
        <p:spPr>
          <a:xfrm>
            <a:off x="152400" y="737839"/>
            <a:ext cx="9127272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Nell'applicazione è necessario trasformare il nome di un indirizzo in cui sarà posizionato il sensore nelle sue coordinate espresse come Latitudine e Longitudine (per evitare di dover inserire direttamente latitudine e longitudine all'inserimento di un sensore). Si tratta di un processo di </a:t>
            </a:r>
            <a:r>
              <a:rPr lang="it-IT" sz="1400" dirty="0" err="1">
                <a:ea typeface="+mn-lt"/>
                <a:cs typeface="+mn-lt"/>
              </a:rPr>
              <a:t>Geocodifica</a:t>
            </a:r>
            <a:r>
              <a:rPr lang="it-IT" sz="1400" dirty="0">
                <a:ea typeface="+mn-lt"/>
                <a:cs typeface="+mn-lt"/>
              </a:rPr>
              <a:t> diretta che è svolto da </a:t>
            </a:r>
            <a:r>
              <a:rPr lang="it-IT" sz="1400" i="1" dirty="0" err="1">
                <a:ea typeface="+mn-lt"/>
                <a:cs typeface="+mn-lt"/>
              </a:rPr>
              <a:t>Geocoder</a:t>
            </a:r>
            <a:r>
              <a:rPr lang="it-IT" sz="1400" dirty="0">
                <a:ea typeface="+mn-lt"/>
                <a:cs typeface="+mn-lt"/>
              </a:rPr>
              <a:t>, secondo la documentazione di HERE API.</a:t>
            </a:r>
            <a:endParaRPr lang="it-IT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La </a:t>
            </a:r>
            <a:r>
              <a:rPr lang="it-IT" sz="1400" dirty="0" err="1">
                <a:ea typeface="+mn-lt"/>
                <a:cs typeface="+mn-lt"/>
              </a:rPr>
              <a:t>Geocodifica</a:t>
            </a:r>
            <a:r>
              <a:rPr lang="it-IT" sz="1400" dirty="0">
                <a:ea typeface="+mn-lt"/>
                <a:cs typeface="+mn-lt"/>
              </a:rPr>
              <a:t> inversa è stata utilizzata per ottenere il nome di una strada, date le sue coordinate. E' utile quando bisogna controllare le politiche impostate per una strada, dato che – nel DB – il sensore è registrato con Latitudine e Longitudine, mentre non è possibile fare la stessa cosa per le strade (registrate come </a:t>
            </a:r>
            <a:r>
              <a:rPr lang="it-IT" sz="1400" dirty="0" err="1">
                <a:ea typeface="+mn-lt"/>
                <a:cs typeface="+mn-lt"/>
              </a:rPr>
              <a:t>Address</a:t>
            </a:r>
            <a:r>
              <a:rPr lang="it-IT" sz="1400" dirty="0">
                <a:ea typeface="+mn-lt"/>
                <a:cs typeface="+mn-lt"/>
              </a:rPr>
              <a:t>, Policy).</a:t>
            </a:r>
            <a:br>
              <a:rPr lang="it-IT" dirty="0">
                <a:ea typeface="+mn-lt"/>
                <a:cs typeface="+mn-lt"/>
              </a:rPr>
            </a:br>
            <a:endParaRPr lang="it-IT" dirty="0">
              <a:ea typeface="+mn-lt"/>
              <a:cs typeface="+mn-lt"/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F1CB2305-FADE-40D1-AA39-CBDF1925E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9" y="2542478"/>
            <a:ext cx="1959584" cy="4254937"/>
          </a:xfrm>
          <a:prstGeom prst="rect">
            <a:avLst/>
          </a:prstGeom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600EF366-0EF2-4990-BF2E-6968C2817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680" y="2539386"/>
            <a:ext cx="1963682" cy="1817894"/>
          </a:xfrm>
          <a:prstGeom prst="rect">
            <a:avLst/>
          </a:prstGeom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F3942CE3-0CCE-4D9C-BA47-1913BAD096AC}"/>
              </a:ext>
            </a:extLst>
          </p:cNvPr>
          <p:cNvSpPr txBox="1">
            <a:spLocks/>
          </p:cNvSpPr>
          <p:nvPr/>
        </p:nvSpPr>
        <p:spPr>
          <a:xfrm>
            <a:off x="4108104" y="2485965"/>
            <a:ext cx="5911383" cy="6223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solidFill>
                  <a:schemeClr val="tx1"/>
                </a:solidFill>
              </a:rPr>
              <a:t>Gestione del DB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836DDE1-2628-4469-89A4-8C7FEFBD0583}"/>
              </a:ext>
            </a:extLst>
          </p:cNvPr>
          <p:cNvSpPr txBox="1"/>
          <p:nvPr/>
        </p:nvSpPr>
        <p:spPr>
          <a:xfrm>
            <a:off x="4111296" y="3102665"/>
            <a:ext cx="7121548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Il database è stato implementato tramite la dipendenza di </a:t>
            </a:r>
            <a:r>
              <a:rPr lang="it-IT" sz="1400" dirty="0" err="1">
                <a:ea typeface="+mn-lt"/>
                <a:cs typeface="+mn-lt"/>
              </a:rPr>
              <a:t>Gradle</a:t>
            </a:r>
            <a:r>
              <a:rPr lang="it-IT" sz="1400" dirty="0">
                <a:ea typeface="+mn-lt"/>
                <a:cs typeface="+mn-lt"/>
              </a:rPr>
              <a:t>: </a:t>
            </a:r>
            <a:r>
              <a:rPr lang="it-IT" sz="1400" i="1" dirty="0">
                <a:latin typeface="Avenir Next LT Pro"/>
                <a:ea typeface="+mn-lt"/>
                <a:cs typeface="+mn-lt"/>
              </a:rPr>
              <a:t>'mysql:mysql-connector-java:8.0.25'.</a:t>
            </a:r>
            <a:endParaRPr lang="it-IT" dirty="0">
              <a:latin typeface="Avenir Next LT Pro"/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Si ha così la possibilità di utilizzare un MySQL ed effettuare richieste al DB.</a:t>
            </a:r>
            <a:endParaRPr lang="it-IT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Le informazioni contenute nel DB sono:</a:t>
            </a:r>
            <a:endParaRPr lang="it-IT" dirty="0">
              <a:ea typeface="+mn-lt"/>
              <a:cs typeface="+mn-lt"/>
            </a:endParaRPr>
          </a:p>
          <a:p>
            <a:r>
              <a:rPr lang="it-IT" dirty="0">
                <a:ea typeface="+mn-lt"/>
                <a:cs typeface="+mn-lt"/>
              </a:rPr>
              <a:t>- </a:t>
            </a:r>
            <a:r>
              <a:rPr lang="it-IT" sz="1400" dirty="0">
                <a:ea typeface="+mn-lt"/>
                <a:cs typeface="+mn-lt"/>
              </a:rPr>
              <a:t>Il caricamento delle Auto, in base al numero massimo di auto da generare per la simulazione;</a:t>
            </a:r>
            <a:endParaRPr lang="it-IT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- Il salvataggio delle multe;</a:t>
            </a:r>
          </a:p>
          <a:p>
            <a:r>
              <a:rPr lang="it-IT" sz="1400" dirty="0">
                <a:ea typeface="+mn-lt"/>
                <a:cs typeface="+mn-lt"/>
              </a:rPr>
              <a:t>- Il salvataggio delle Temperature e dei valori di Inquinamento generati casualmente per la simulazione; </a:t>
            </a:r>
            <a:endParaRPr lang="it-IT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- L'utilizzo di </a:t>
            </a:r>
            <a:r>
              <a:rPr lang="it-IT" sz="1400" dirty="0" err="1">
                <a:ea typeface="+mn-lt"/>
                <a:cs typeface="+mn-lt"/>
              </a:rPr>
              <a:t>hystoricaltemperature</a:t>
            </a:r>
            <a:r>
              <a:rPr lang="it-IT" sz="1400" dirty="0">
                <a:ea typeface="+mn-lt"/>
                <a:cs typeface="+mn-lt"/>
              </a:rPr>
              <a:t> e </a:t>
            </a:r>
            <a:r>
              <a:rPr lang="it-IT" sz="1400" dirty="0" err="1">
                <a:ea typeface="+mn-lt"/>
                <a:cs typeface="+mn-lt"/>
              </a:rPr>
              <a:t>hystoricalpollution</a:t>
            </a:r>
            <a:r>
              <a:rPr lang="it-IT" sz="1400" dirty="0">
                <a:ea typeface="+mn-lt"/>
                <a:cs typeface="+mn-lt"/>
              </a:rPr>
              <a:t> per salvare la media giornaliera di temperatura e inquinamento (per poi disegnarne i grafici); </a:t>
            </a:r>
            <a:endParaRPr lang="it-IT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- Le strade e le loro policy; </a:t>
            </a:r>
            <a:endParaRPr lang="it-IT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-L'elenco dei sensori, con la loro posizione, lo status, in quale strada si trovano e i valori registrati.</a:t>
            </a:r>
            <a:br>
              <a:rPr lang="it-IT" dirty="0">
                <a:ea typeface="+mn-lt"/>
                <a:cs typeface="+mn-lt"/>
              </a:rPr>
            </a:br>
            <a:endParaRPr lang="it-I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01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478570C-A444-492E-A456-9821BF4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1" y="6356350"/>
            <a:ext cx="4571999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1"/>
              <a:t>Monitoraggio Ambientale -  Franco Riformato 0124001968</a:t>
            </a:r>
            <a:endParaRPr lang="en-US" kern="1200" cap="none" spc="0" baseline="0" noProof="1">
              <a:latin typeface="+mn-lt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3BB820D-C62C-4B84-B093-C8F141B9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6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4E9E6152-DBFC-4491-B126-051E3EEC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5" y="111125"/>
            <a:ext cx="5812221" cy="686185"/>
          </a:xfrm>
        </p:spPr>
        <p:txBody>
          <a:bodyPr rtlCol="0">
            <a:normAutofit/>
          </a:bodyPr>
          <a:lstStyle/>
          <a:p>
            <a:r>
              <a:rPr lang="it-IT" sz="2800" noProof="1"/>
              <a:t>Design Pattern utilizzati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72899733-F218-4607-AA4D-586C8EA0D414}"/>
              </a:ext>
            </a:extLst>
          </p:cNvPr>
          <p:cNvSpPr txBox="1">
            <a:spLocks/>
          </p:cNvSpPr>
          <p:nvPr/>
        </p:nvSpPr>
        <p:spPr>
          <a:xfrm>
            <a:off x="230188" y="797801"/>
            <a:ext cx="959946" cy="686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i="1" noProof="1"/>
              <a:t>Iterator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137F734-270F-4421-B450-485B2A652893}"/>
              </a:ext>
            </a:extLst>
          </p:cNvPr>
          <p:cNvSpPr txBox="1"/>
          <p:nvPr/>
        </p:nvSpPr>
        <p:spPr>
          <a:xfrm>
            <a:off x="458951" y="1273503"/>
            <a:ext cx="5335752" cy="41857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Iterator è un behavioral pattern </a:t>
            </a:r>
            <a:r>
              <a:rPr lang="en-US" sz="1400" dirty="0" err="1"/>
              <a:t>usato</a:t>
            </a:r>
            <a:r>
              <a:rPr lang="en-US" sz="1400" dirty="0"/>
              <a:t> per </a:t>
            </a:r>
            <a:r>
              <a:rPr lang="en-US" sz="1400" dirty="0" err="1"/>
              <a:t>fornire</a:t>
            </a:r>
            <a:r>
              <a:rPr lang="en-US" sz="1400" dirty="0"/>
              <a:t> un modo standard di </a:t>
            </a:r>
            <a:r>
              <a:rPr lang="en-US" sz="1400" dirty="0" err="1"/>
              <a:t>attraversare</a:t>
            </a:r>
            <a:r>
              <a:rPr lang="en-US" sz="1400" dirty="0"/>
              <a:t> un </a:t>
            </a:r>
            <a:r>
              <a:rPr lang="en-US" sz="1400" dirty="0" err="1"/>
              <a:t>gruppo</a:t>
            </a:r>
            <a:r>
              <a:rPr lang="en-US" sz="1400" dirty="0"/>
              <a:t> di </a:t>
            </a:r>
            <a:r>
              <a:rPr lang="en-US" sz="1400" dirty="0" err="1"/>
              <a:t>oggetti</a:t>
            </a:r>
            <a:r>
              <a:rPr lang="en-US" sz="1400" dirty="0"/>
              <a:t>, senza </a:t>
            </a:r>
            <a:r>
              <a:rPr lang="en-US" sz="1400" dirty="0" err="1"/>
              <a:t>esporre</a:t>
            </a:r>
            <a:r>
              <a:rPr lang="en-US" sz="1400" dirty="0"/>
              <a:t> la </a:t>
            </a:r>
            <a:r>
              <a:rPr lang="en-US" sz="1400" dirty="0" err="1"/>
              <a:t>rappresentazione</a:t>
            </a:r>
            <a:r>
              <a:rPr lang="en-US" sz="1400" dirty="0"/>
              <a:t> interna, </a:t>
            </a:r>
            <a:r>
              <a:rPr lang="en-US" sz="1400" dirty="0" err="1"/>
              <a:t>all’applicazione</a:t>
            </a:r>
            <a:r>
              <a:rPr lang="en-US" sz="1400" dirty="0"/>
              <a:t>. </a:t>
            </a:r>
            <a:endParaRPr lang="it-IT"/>
          </a:p>
          <a:p>
            <a:r>
              <a:rPr lang="en-US" sz="1400" dirty="0"/>
              <a:t>Il pattern </a:t>
            </a:r>
            <a:r>
              <a:rPr lang="en-US" sz="1400" dirty="0" err="1"/>
              <a:t>viene</a:t>
            </a:r>
            <a:r>
              <a:rPr lang="en-US" sz="1400" dirty="0"/>
              <a:t> </a:t>
            </a:r>
            <a:r>
              <a:rPr lang="en-US" sz="1400" dirty="0" err="1"/>
              <a:t>implementato</a:t>
            </a:r>
            <a:r>
              <a:rPr lang="en-US" sz="1400" dirty="0"/>
              <a:t> </a:t>
            </a:r>
            <a:r>
              <a:rPr lang="en-US" sz="1400" dirty="0" err="1"/>
              <a:t>attraverso</a:t>
            </a:r>
            <a:r>
              <a:rPr lang="en-US" sz="1400" dirty="0"/>
              <a:t> le </a:t>
            </a:r>
            <a:r>
              <a:rPr lang="en-US" sz="1400" dirty="0" err="1"/>
              <a:t>classi</a:t>
            </a:r>
            <a:r>
              <a:rPr lang="en-US" sz="1400" dirty="0"/>
              <a:t>: </a:t>
            </a:r>
            <a:endParaRPr lang="en-US"/>
          </a:p>
          <a:p>
            <a:r>
              <a:rPr lang="en-US" sz="1400" dirty="0"/>
              <a:t>- SensorStatusEnum.java, la quale </a:t>
            </a:r>
            <a:r>
              <a:rPr lang="en-US" sz="1400" dirty="0" err="1"/>
              <a:t>definisce</a:t>
            </a:r>
            <a:r>
              <a:rPr lang="en-US" sz="1400" dirty="0"/>
              <a:t> il </a:t>
            </a:r>
            <a:r>
              <a:rPr lang="en-US" sz="1400" dirty="0" err="1"/>
              <a:t>contratto</a:t>
            </a:r>
            <a:r>
              <a:rPr lang="en-US" sz="1400" dirty="0"/>
              <a:t> per la </a:t>
            </a:r>
            <a:r>
              <a:rPr lang="en-US" sz="1400" dirty="0" err="1"/>
              <a:t>collezione</a:t>
            </a:r>
            <a:r>
              <a:rPr lang="en-US" sz="1400" dirty="0"/>
              <a:t> da </a:t>
            </a:r>
            <a:r>
              <a:rPr lang="en-US" sz="1400" dirty="0" err="1"/>
              <a:t>iterare</a:t>
            </a:r>
            <a:r>
              <a:rPr lang="en-US" sz="1400" dirty="0"/>
              <a:t>, </a:t>
            </a:r>
            <a:r>
              <a:rPr lang="en-US" sz="1400" dirty="0" err="1"/>
              <a:t>definendo</a:t>
            </a:r>
            <a:r>
              <a:rPr lang="en-US" sz="1400" dirty="0"/>
              <a:t> </a:t>
            </a:r>
            <a:r>
              <a:rPr lang="en-US" sz="1400" dirty="0" err="1"/>
              <a:t>gli</a:t>
            </a:r>
            <a:r>
              <a:rPr lang="en-US" sz="1400" dirty="0"/>
              <a:t> </a:t>
            </a:r>
            <a:r>
              <a:rPr lang="en-US" sz="1400" dirty="0" err="1"/>
              <a:t>stati</a:t>
            </a:r>
            <a:r>
              <a:rPr lang="en-US" sz="1400" dirty="0"/>
              <a:t> in cui un </a:t>
            </a:r>
            <a:r>
              <a:rPr lang="en-US" sz="1400" dirty="0" err="1"/>
              <a:t>sensore</a:t>
            </a:r>
            <a:r>
              <a:rPr lang="en-US" sz="1400" dirty="0"/>
              <a:t> </a:t>
            </a:r>
            <a:r>
              <a:rPr lang="en-US" sz="1400" dirty="0" err="1"/>
              <a:t>può</a:t>
            </a:r>
            <a:r>
              <a:rPr lang="en-US" sz="1400" dirty="0"/>
              <a:t> </a:t>
            </a:r>
            <a:r>
              <a:rPr lang="en-US" sz="1400" dirty="0" err="1"/>
              <a:t>trovarsi</a:t>
            </a:r>
            <a:r>
              <a:rPr lang="en-US" sz="1400" dirty="0"/>
              <a:t>; </a:t>
            </a:r>
            <a:endParaRPr lang="en-US"/>
          </a:p>
          <a:p>
            <a:r>
              <a:rPr lang="en-US" sz="1400" dirty="0"/>
              <a:t>- Sensor.java, dove </a:t>
            </a:r>
            <a:r>
              <a:rPr lang="en-US" sz="1400" dirty="0" err="1"/>
              <a:t>viene</a:t>
            </a:r>
            <a:r>
              <a:rPr lang="en-US" sz="1400" dirty="0"/>
              <a:t> </a:t>
            </a:r>
            <a:r>
              <a:rPr lang="en-US" sz="1400" dirty="0" err="1"/>
              <a:t>definita</a:t>
            </a:r>
            <a:r>
              <a:rPr lang="en-US" sz="1400" dirty="0"/>
              <a:t> la </a:t>
            </a:r>
            <a:r>
              <a:rPr lang="en-US" sz="1400" dirty="0" err="1"/>
              <a:t>variabile</a:t>
            </a:r>
            <a:r>
              <a:rPr lang="en-US" sz="1400" dirty="0"/>
              <a:t> private </a:t>
            </a:r>
            <a:r>
              <a:rPr lang="en-US" sz="1400" dirty="0" err="1"/>
              <a:t>SensorStatusEnum</a:t>
            </a:r>
            <a:r>
              <a:rPr lang="en-US" sz="1400" dirty="0"/>
              <a:t> state; </a:t>
            </a:r>
            <a:endParaRPr lang="en-US"/>
          </a:p>
          <a:p>
            <a:r>
              <a:rPr lang="en-US" sz="1400" dirty="0"/>
              <a:t>- SensorCollection.java,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dichiara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metodi</a:t>
            </a:r>
            <a:r>
              <a:rPr lang="en-US" sz="1400" dirty="0"/>
              <a:t> per </a:t>
            </a:r>
            <a:r>
              <a:rPr lang="en-US" sz="1400" dirty="0" err="1"/>
              <a:t>l’aggiunta</a:t>
            </a:r>
            <a:r>
              <a:rPr lang="en-US" sz="1400" dirty="0"/>
              <a:t> e </a:t>
            </a:r>
            <a:r>
              <a:rPr lang="en-US" sz="1400" dirty="0" err="1"/>
              <a:t>l’eliminazione</a:t>
            </a:r>
            <a:r>
              <a:rPr lang="en-US" sz="1400" dirty="0"/>
              <a:t> di </a:t>
            </a:r>
            <a:r>
              <a:rPr lang="en-US" sz="1400" dirty="0" err="1"/>
              <a:t>Sensori</a:t>
            </a:r>
            <a:r>
              <a:rPr lang="en-US" sz="1400" dirty="0"/>
              <a:t> e un </a:t>
            </a:r>
            <a:r>
              <a:rPr lang="en-US" sz="1400" dirty="0" err="1"/>
              <a:t>metodo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ritorna</a:t>
            </a:r>
            <a:r>
              <a:rPr lang="en-US" sz="1400" dirty="0"/>
              <a:t> </a:t>
            </a:r>
            <a:r>
              <a:rPr lang="en-US" sz="1400" dirty="0" err="1"/>
              <a:t>l’iteratore</a:t>
            </a:r>
            <a:r>
              <a:rPr lang="en-US" sz="1400" dirty="0"/>
              <a:t>. </a:t>
            </a:r>
            <a:endParaRPr lang="en-US"/>
          </a:p>
          <a:p>
            <a:r>
              <a:rPr lang="en-US" sz="1400" dirty="0"/>
              <a:t>- SensorIterator.java, la quale </a:t>
            </a:r>
            <a:r>
              <a:rPr lang="en-US" sz="1400" dirty="0" err="1"/>
              <a:t>dichiara</a:t>
            </a:r>
            <a:r>
              <a:rPr lang="en-US" sz="1400" dirty="0"/>
              <a:t> </a:t>
            </a:r>
            <a:r>
              <a:rPr lang="en-US" sz="1400" dirty="0" err="1"/>
              <a:t>metodi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permettono</a:t>
            </a:r>
            <a:r>
              <a:rPr lang="en-US" sz="1400" dirty="0"/>
              <a:t> di </a:t>
            </a:r>
            <a:r>
              <a:rPr lang="en-US" sz="1400" dirty="0" err="1"/>
              <a:t>sapere</a:t>
            </a:r>
            <a:r>
              <a:rPr lang="en-US" sz="1400" dirty="0"/>
              <a:t> se </a:t>
            </a:r>
            <a:r>
              <a:rPr lang="en-US" sz="1400" dirty="0" err="1"/>
              <a:t>esiste</a:t>
            </a:r>
            <a:r>
              <a:rPr lang="en-US" sz="1400" dirty="0"/>
              <a:t> un </a:t>
            </a:r>
            <a:r>
              <a:rPr lang="en-US" sz="1400" dirty="0" err="1"/>
              <a:t>prossimo</a:t>
            </a:r>
            <a:r>
              <a:rPr lang="en-US" sz="1400" dirty="0"/>
              <a:t> </a:t>
            </a:r>
            <a:r>
              <a:rPr lang="en-US" sz="1400" dirty="0" err="1"/>
              <a:t>sensore</a:t>
            </a:r>
            <a:r>
              <a:rPr lang="en-US" sz="1400" dirty="0"/>
              <a:t> e di </a:t>
            </a:r>
            <a:r>
              <a:rPr lang="en-US" sz="1400" dirty="0" err="1"/>
              <a:t>ottenere</a:t>
            </a:r>
            <a:r>
              <a:rPr lang="en-US" sz="1400" dirty="0"/>
              <a:t> il </a:t>
            </a:r>
            <a:r>
              <a:rPr lang="en-US" sz="1400" dirty="0" err="1"/>
              <a:t>prossimo</a:t>
            </a:r>
            <a:r>
              <a:rPr lang="en-US" sz="1400" dirty="0"/>
              <a:t> </a:t>
            </a:r>
            <a:r>
              <a:rPr lang="en-US" sz="1400" dirty="0" err="1"/>
              <a:t>sensore</a:t>
            </a:r>
            <a:r>
              <a:rPr lang="en-US" sz="1400" dirty="0"/>
              <a:t>; </a:t>
            </a:r>
            <a:endParaRPr lang="en-US"/>
          </a:p>
          <a:p>
            <a:r>
              <a:rPr lang="en-US" sz="1400" dirty="0"/>
              <a:t>- SensorCollectionImpl.java,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implementa</a:t>
            </a:r>
            <a:r>
              <a:rPr lang="en-US" sz="1400" dirty="0"/>
              <a:t> </a:t>
            </a:r>
            <a:r>
              <a:rPr lang="en-US" sz="1400" dirty="0" err="1"/>
              <a:t>SensorCollection</a:t>
            </a:r>
            <a:r>
              <a:rPr lang="en-US" sz="1400" dirty="0"/>
              <a:t>, in modo da </a:t>
            </a:r>
            <a:r>
              <a:rPr lang="en-US" sz="1400" dirty="0" err="1"/>
              <a:t>definirne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metodi</a:t>
            </a:r>
            <a:r>
              <a:rPr lang="en-US" sz="1400" dirty="0"/>
              <a:t> e </a:t>
            </a:r>
            <a:r>
              <a:rPr lang="en-US" sz="1400" dirty="0" err="1"/>
              <a:t>nascondere</a:t>
            </a:r>
            <a:r>
              <a:rPr lang="en-US" sz="1400" dirty="0"/>
              <a:t> </a:t>
            </a:r>
            <a:r>
              <a:rPr lang="en-US" sz="1400" dirty="0" err="1"/>
              <a:t>l’implementazione</a:t>
            </a:r>
            <a:r>
              <a:rPr lang="en-US" sz="1400" dirty="0"/>
              <a:t> interna.</a:t>
            </a:r>
            <a:endParaRPr lang="en-US"/>
          </a:p>
          <a:p>
            <a:r>
              <a:rPr lang="en-US" sz="1400" dirty="0"/>
              <a:t>Il </a:t>
            </a:r>
            <a:r>
              <a:rPr lang="en-US" sz="1400" dirty="0" err="1"/>
              <a:t>suo</a:t>
            </a:r>
            <a:r>
              <a:rPr lang="en-US" sz="1400" dirty="0"/>
              <a:t> </a:t>
            </a:r>
            <a:r>
              <a:rPr lang="en-US" sz="1400" dirty="0" err="1"/>
              <a:t>utilizzo</a:t>
            </a:r>
            <a:r>
              <a:rPr lang="en-US" sz="1400" dirty="0"/>
              <a:t> </a:t>
            </a:r>
            <a:r>
              <a:rPr lang="en-US" sz="1400" dirty="0" err="1"/>
              <a:t>all’interno</a:t>
            </a:r>
            <a:r>
              <a:rPr lang="en-US" sz="1400" dirty="0"/>
              <a:t> </a:t>
            </a:r>
            <a:r>
              <a:rPr lang="en-US" sz="1400" dirty="0" err="1"/>
              <a:t>dell’applicazione</a:t>
            </a:r>
            <a:r>
              <a:rPr lang="en-US" sz="1400" dirty="0"/>
              <a:t> </a:t>
            </a:r>
            <a:r>
              <a:rPr lang="en-US" sz="1400" dirty="0" err="1"/>
              <a:t>si</a:t>
            </a:r>
            <a:r>
              <a:rPr lang="en-US" sz="1400" dirty="0"/>
              <a:t> ha </a:t>
            </a:r>
            <a:r>
              <a:rPr lang="en-US" sz="1400" dirty="0" err="1"/>
              <a:t>nel</a:t>
            </a:r>
            <a:r>
              <a:rPr lang="en-US" sz="1400" dirty="0"/>
              <a:t> </a:t>
            </a:r>
            <a:r>
              <a:rPr lang="en-US" sz="1400" dirty="0" err="1"/>
              <a:t>caricamento</a:t>
            </a:r>
            <a:r>
              <a:rPr lang="en-US" sz="1400" dirty="0"/>
              <a:t> </a:t>
            </a:r>
            <a:r>
              <a:rPr lang="en-US" sz="1400" dirty="0" err="1"/>
              <a:t>della</a:t>
            </a:r>
            <a:r>
              <a:rPr lang="en-US" sz="1400" dirty="0"/>
              <a:t> </a:t>
            </a:r>
            <a:r>
              <a:rPr lang="en-US" sz="1400" dirty="0" err="1"/>
              <a:t>tabella</a:t>
            </a:r>
            <a:r>
              <a:rPr lang="en-US" sz="1400" dirty="0"/>
              <a:t> </a:t>
            </a:r>
            <a:r>
              <a:rPr lang="en-US" sz="1400" dirty="0" err="1"/>
              <a:t>dei</a:t>
            </a:r>
            <a:r>
              <a:rPr lang="en-US" sz="1400" dirty="0"/>
              <a:t> </a:t>
            </a:r>
            <a:r>
              <a:rPr lang="en-US" sz="1400" dirty="0" err="1"/>
              <a:t>Sensori</a:t>
            </a:r>
            <a:r>
              <a:rPr lang="en-US" sz="1400" dirty="0"/>
              <a:t> per </a:t>
            </a:r>
            <a:r>
              <a:rPr lang="en-US" sz="1400" dirty="0" err="1"/>
              <a:t>l'interfaccia</a:t>
            </a:r>
            <a:r>
              <a:rPr lang="en-US" sz="1400" dirty="0"/>
              <a:t> </a:t>
            </a:r>
            <a:r>
              <a:rPr lang="en-US" sz="1400" dirty="0" err="1"/>
              <a:t>grafica</a:t>
            </a:r>
            <a:r>
              <a:rPr lang="en-US" sz="1400" dirty="0"/>
              <a:t>.</a:t>
            </a:r>
          </a:p>
        </p:txBody>
      </p:sp>
      <p:pic>
        <p:nvPicPr>
          <p:cNvPr id="18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9260EDCA-868A-4BE7-8E11-E86B973B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435" y="1799062"/>
            <a:ext cx="5983888" cy="294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58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5" y="111125"/>
            <a:ext cx="5812221" cy="686185"/>
          </a:xfrm>
        </p:spPr>
        <p:txBody>
          <a:bodyPr rtlCol="0">
            <a:normAutofit/>
          </a:bodyPr>
          <a:lstStyle/>
          <a:p>
            <a:r>
              <a:rPr lang="it-IT" sz="2800" noProof="1"/>
              <a:t>Visualizzazione dei grafici: JFreeChart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7995" y="937282"/>
            <a:ext cx="3291840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endParaRPr lang="it-IT" sz="2000" noProof="1"/>
          </a:p>
          <a:p>
            <a:pPr rtl="0"/>
            <a:endParaRPr lang="it-IT" noProof="1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79835" y="6356350"/>
            <a:ext cx="4573565" cy="365125"/>
          </a:xfrm>
        </p:spPr>
        <p:txBody>
          <a:bodyPr rtlCol="0"/>
          <a:lstStyle/>
          <a:p>
            <a:pPr>
              <a:spcAft>
                <a:spcPts val="600"/>
              </a:spcAft>
            </a:pPr>
            <a:r>
              <a:rPr lang="en-US" noProof="1"/>
              <a:t>Monitoraggio Ambientale -  Franco Riformato 0124001968</a:t>
            </a:r>
            <a:endParaRPr lang="en-US" kern="1200" cap="none" spc="0" baseline="0" noProof="1">
              <a:latin typeface="+mn-lt"/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it-IT" sz="1200" b="0" i="0" u="none" strike="noStrike" kern="1200" cap="none" spc="0" normalizeH="0" baseline="0" noProof="1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1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F1D98D9-5877-4FFF-B6B6-082C28717D5C}"/>
              </a:ext>
            </a:extLst>
          </p:cNvPr>
          <p:cNvSpPr txBox="1"/>
          <p:nvPr/>
        </p:nvSpPr>
        <p:spPr>
          <a:xfrm>
            <a:off x="222469" y="711563"/>
            <a:ext cx="9127272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Per il disegno e la corretta visualizzazione dei grafici di Temperatura e Inquinamento, è stata sfruttata la libreria </a:t>
            </a:r>
            <a:r>
              <a:rPr lang="it-IT" sz="1400" dirty="0" err="1">
                <a:ea typeface="+mn-lt"/>
                <a:cs typeface="+mn-lt"/>
              </a:rPr>
              <a:t>JFreeChart</a:t>
            </a:r>
            <a:r>
              <a:rPr lang="it-IT" sz="1400" dirty="0">
                <a:ea typeface="+mn-lt"/>
                <a:cs typeface="+mn-lt"/>
              </a:rPr>
              <a:t>. </a:t>
            </a:r>
          </a:p>
          <a:p>
            <a:r>
              <a:rPr lang="it-IT" sz="1400" dirty="0">
                <a:ea typeface="+mn-lt"/>
                <a:cs typeface="+mn-lt"/>
              </a:rPr>
              <a:t>L'utilizzo di questa libreria si concretizza nel metodo </a:t>
            </a:r>
            <a:r>
              <a:rPr lang="it-IT" sz="1400" i="1" dirty="0" err="1">
                <a:ea typeface="+mn-lt"/>
                <a:cs typeface="+mn-lt"/>
              </a:rPr>
              <a:t>DrawChart</a:t>
            </a:r>
            <a:r>
              <a:rPr lang="it-IT" sz="1400" dirty="0">
                <a:ea typeface="+mn-lt"/>
                <a:cs typeface="+mn-lt"/>
              </a:rPr>
              <a:t> di </a:t>
            </a:r>
            <a:r>
              <a:rPr lang="it-IT" sz="1400" i="1" dirty="0" err="1">
                <a:ea typeface="+mn-lt"/>
                <a:cs typeface="+mn-lt"/>
              </a:rPr>
              <a:t>WorldSimulation</a:t>
            </a:r>
            <a:r>
              <a:rPr lang="it-IT" sz="1400" dirty="0">
                <a:ea typeface="+mn-lt"/>
                <a:cs typeface="+mn-lt"/>
              </a:rPr>
              <a:t>, utilizzando i dati contenuti nel DB ed estratti tramite </a:t>
            </a:r>
            <a:r>
              <a:rPr lang="it-IT" sz="1400" i="1" dirty="0" err="1">
                <a:ea typeface="+mn-lt"/>
                <a:cs typeface="+mn-lt"/>
              </a:rPr>
              <a:t>loadAVG</a:t>
            </a:r>
            <a:r>
              <a:rPr lang="it-IT" sz="1400" dirty="0">
                <a:ea typeface="+mn-lt"/>
                <a:cs typeface="+mn-lt"/>
              </a:rPr>
              <a:t>, che permette di ottenere i valori medi giornalieri di Temperatura ed Inquinamento.</a:t>
            </a:r>
          </a:p>
        </p:txBody>
      </p:sp>
      <p:pic>
        <p:nvPicPr>
          <p:cNvPr id="24" name="Immagine 24">
            <a:extLst>
              <a:ext uri="{FF2B5EF4-FFF2-40B4-BE49-F238E27FC236}">
                <a16:creationId xmlns:a16="http://schemas.microsoft.com/office/drawing/2014/main" id="{40389118-9F66-472A-80CD-71CC7DED7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69" y="2037788"/>
            <a:ext cx="6850992" cy="247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478570C-A444-492E-A456-9821BF433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75529" y="6356350"/>
            <a:ext cx="44778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noProof="1"/>
              <a:t>Monitoraggio Ambientale -  Franco Riformato 0124001968</a:t>
            </a:r>
            <a:endParaRPr lang="en-US" kern="1200" cap="none" spc="0" baseline="0" noProof="1">
              <a:latin typeface="+mn-lt"/>
            </a:endParaRP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63BB820D-C62C-4B84-B093-C8F141B98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it-IT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8</a:t>
            </a:fld>
            <a:endParaRPr lang="it-IT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4E9E6152-DBFC-4491-B126-051E3EEC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5" y="84849"/>
            <a:ext cx="5812221" cy="686185"/>
          </a:xfrm>
        </p:spPr>
        <p:txBody>
          <a:bodyPr rtlCol="0">
            <a:normAutofit/>
          </a:bodyPr>
          <a:lstStyle/>
          <a:p>
            <a:r>
              <a:rPr lang="it-IT" sz="2800" noProof="1"/>
              <a:t>Design Pattern utilizzati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72899733-F218-4607-AA4D-586C8EA0D414}"/>
              </a:ext>
            </a:extLst>
          </p:cNvPr>
          <p:cNvSpPr txBox="1">
            <a:spLocks/>
          </p:cNvSpPr>
          <p:nvPr/>
        </p:nvSpPr>
        <p:spPr>
          <a:xfrm>
            <a:off x="230188" y="456215"/>
            <a:ext cx="1713187" cy="686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i="1" noProof="1"/>
              <a:t>Factory Method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137F734-270F-4421-B450-485B2A652893}"/>
              </a:ext>
            </a:extLst>
          </p:cNvPr>
          <p:cNvSpPr txBox="1"/>
          <p:nvPr/>
        </p:nvSpPr>
        <p:spPr>
          <a:xfrm>
            <a:off x="6572468" y="800538"/>
            <a:ext cx="5335752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dirty="0">
                <a:ea typeface="+mn-lt"/>
                <a:cs typeface="+mn-lt"/>
              </a:rPr>
              <a:t>Questo pattern è utilizzato quando abbiamo una superclasse con multiple sottoclassi e bisogna ritornare una delle sottoclassi in base alla necessità.</a:t>
            </a:r>
            <a:endParaRPr lang="en-US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Permette di spostare la responsabilità di istanziare la classe dal client alla classe </a:t>
            </a:r>
            <a:r>
              <a:rPr lang="it-IT" sz="1400" dirty="0" err="1">
                <a:ea typeface="+mn-lt"/>
                <a:cs typeface="+mn-lt"/>
              </a:rPr>
              <a:t>factory</a:t>
            </a:r>
            <a:r>
              <a:rPr lang="it-IT" sz="1400" dirty="0">
                <a:ea typeface="+mn-lt"/>
                <a:cs typeface="+mn-lt"/>
              </a:rPr>
              <a:t>.</a:t>
            </a:r>
          </a:p>
          <a:p>
            <a:r>
              <a:rPr lang="it-IT" sz="1400" dirty="0">
                <a:ea typeface="+mn-lt"/>
                <a:cs typeface="+mn-lt"/>
              </a:rPr>
              <a:t>Il pattern è stato implementato attraverso le classi:</a:t>
            </a:r>
          </a:p>
          <a:p>
            <a:pPr marL="285750" indent="-285750">
              <a:buFont typeface="Calibri"/>
              <a:buChar char="•"/>
            </a:pPr>
            <a:r>
              <a:rPr lang="it-IT" sz="1400" dirty="0">
                <a:ea typeface="+mn-lt"/>
                <a:cs typeface="+mn-lt"/>
              </a:rPr>
              <a:t>WorldElement.java, è un’interfaccia che dichiara il metodo per l’interazione con i sensori e il metodo per ottenere il valore dell’elemento, inoltre definisce il metodo di default per caricare un valore nel database;</a:t>
            </a:r>
          </a:p>
          <a:p>
            <a:pPr marL="285750" indent="-285750">
              <a:buFont typeface="Calibri"/>
              <a:buChar char="•"/>
            </a:pPr>
            <a:r>
              <a:rPr lang="it-IT" sz="1400" dirty="0">
                <a:ea typeface="+mn-lt"/>
                <a:cs typeface="+mn-lt"/>
              </a:rPr>
              <a:t>Temperature.java, esegue l’</a:t>
            </a:r>
            <a:r>
              <a:rPr lang="it-IT" sz="1400" dirty="0" err="1">
                <a:ea typeface="+mn-lt"/>
                <a:cs typeface="+mn-lt"/>
              </a:rPr>
              <a:t>override</a:t>
            </a:r>
            <a:r>
              <a:rPr lang="it-IT" sz="1400" dirty="0">
                <a:ea typeface="+mn-lt"/>
                <a:cs typeface="+mn-lt"/>
              </a:rPr>
              <a:t> del metodo di interazione con i sensori e del metodo per </a:t>
            </a:r>
            <a:r>
              <a:rPr lang="it-IT" sz="1400" dirty="0" err="1">
                <a:ea typeface="+mn-lt"/>
                <a:cs typeface="+mn-lt"/>
              </a:rPr>
              <a:t>get</a:t>
            </a:r>
            <a:r>
              <a:rPr lang="it-IT" sz="1400" dirty="0">
                <a:ea typeface="+mn-lt"/>
                <a:cs typeface="+mn-lt"/>
              </a:rPr>
              <a:t> per il valore della temperatura;</a:t>
            </a:r>
          </a:p>
          <a:p>
            <a:pPr marL="285750" indent="-285750">
              <a:buFont typeface="Calibri"/>
              <a:buChar char="•"/>
            </a:pPr>
            <a:r>
              <a:rPr lang="it-IT" sz="1400" dirty="0">
                <a:ea typeface="+mn-lt"/>
                <a:cs typeface="+mn-lt"/>
              </a:rPr>
              <a:t>Pollution.java, esegue lo stesso di Temperature.java ma per i valori dell’inquinamento;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r>
              <a:rPr lang="it-IT" sz="1400" dirty="0">
                <a:ea typeface="+mn-lt"/>
                <a:cs typeface="+mn-lt"/>
              </a:rPr>
              <a:t>WorldValueEnum.java, è un’enumerazione che indica le entità che possono manifestarsi nella simulazione;</a:t>
            </a:r>
          </a:p>
          <a:p>
            <a:pPr marL="285750" indent="-285750">
              <a:buFont typeface="Calibri"/>
              <a:buChar char="•"/>
            </a:pPr>
            <a:r>
              <a:rPr lang="it-IT" sz="1400" dirty="0">
                <a:ea typeface="+mn-lt"/>
                <a:cs typeface="+mn-lt"/>
              </a:rPr>
              <a:t>WorldFactory.java, permette l’istanziare di un oggetto </a:t>
            </a:r>
            <a:r>
              <a:rPr lang="it-IT" sz="1400" dirty="0" err="1">
                <a:ea typeface="+mn-lt"/>
                <a:cs typeface="+mn-lt"/>
              </a:rPr>
              <a:t>Pollution</a:t>
            </a:r>
            <a:r>
              <a:rPr lang="it-IT" sz="1400" dirty="0">
                <a:ea typeface="+mn-lt"/>
                <a:cs typeface="+mn-lt"/>
              </a:rPr>
              <a:t> o Temperature a seconda della necessità.</a:t>
            </a:r>
            <a:endParaRPr lang="en-US" sz="1400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•"/>
            </a:pPr>
            <a:endParaRPr lang="it-IT" sz="1400" dirty="0">
              <a:ea typeface="+mn-lt"/>
              <a:cs typeface="+mn-lt"/>
            </a:endParaRPr>
          </a:p>
          <a:p>
            <a:r>
              <a:rPr lang="it-IT" sz="1400" dirty="0">
                <a:ea typeface="+mn-lt"/>
                <a:cs typeface="+mn-lt"/>
              </a:rPr>
              <a:t>In questo modo, potremo generare nuovi valori di temperatura o di inquinamento in modo casuale, in base alle istruzioni in WorldSimulation.java.</a:t>
            </a:r>
          </a:p>
          <a:p>
            <a:r>
              <a:rPr lang="it-IT" sz="1400" dirty="0">
                <a:ea typeface="+mn-lt"/>
                <a:cs typeface="+mn-lt"/>
              </a:rPr>
              <a:t>In particolare, viene generato un numero casuale e si ha il 50% di modificare la temperatura o l’inquinamento.</a:t>
            </a:r>
          </a:p>
          <a:p>
            <a:endParaRPr lang="en-US" sz="1400" dirty="0"/>
          </a:p>
        </p:txBody>
      </p:sp>
      <p:pic>
        <p:nvPicPr>
          <p:cNvPr id="2" name="Immagine 2">
            <a:extLst>
              <a:ext uri="{FF2B5EF4-FFF2-40B4-BE49-F238E27FC236}">
                <a16:creationId xmlns:a16="http://schemas.microsoft.com/office/drawing/2014/main" id="{072DFD43-F881-4603-9789-1CAE1B87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8" y="1783502"/>
            <a:ext cx="6088992" cy="328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3443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13E4D1-157A-4FD3-BF11-7582A03ADF3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BBC4E2F-F3E1-4F05-9206-4E311F2B3D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D3D887-4EBB-4786-8316-C89D0BB970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TM78504181</Template>
  <TotalTime>0</TotalTime>
  <Words>1390</Words>
  <Application>Microsoft Office PowerPoint</Application>
  <PresentationFormat>Widescreen</PresentationFormat>
  <Paragraphs>98</Paragraphs>
  <Slides>8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Calibri</vt:lpstr>
      <vt:lpstr>Tw Cen MT</vt:lpstr>
      <vt:lpstr>ShapesVTI</vt:lpstr>
      <vt:lpstr>Monitoraggio Ambientale</vt:lpstr>
      <vt:lpstr>Implementazione dei requisiti</vt:lpstr>
      <vt:lpstr>Implementazione dei requisiti</vt:lpstr>
      <vt:lpstr>Visualizzazione della mappa: HERE API</vt:lpstr>
      <vt:lpstr>Geocodifica Diretta e Inversa: HERE API</vt:lpstr>
      <vt:lpstr>Design Pattern utilizzati</vt:lpstr>
      <vt:lpstr>Visualizzazione dei grafici: JFreeChart</vt:lpstr>
      <vt:lpstr>Design Pattern utilizzati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Forme</dc:title>
  <dc:creator>Sn1mpuls3 Franco</dc:creator>
  <cp:lastModifiedBy>Sn1mpuls3 Franco</cp:lastModifiedBy>
  <cp:revision>560</cp:revision>
  <dcterms:created xsi:type="dcterms:W3CDTF">2022-02-25T21:55:46Z</dcterms:created>
  <dcterms:modified xsi:type="dcterms:W3CDTF">2022-02-28T15:29:04Z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