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17"/>
  </p:notesMasterIdLst>
  <p:sldIdLst>
    <p:sldId id="256" r:id="rId3"/>
    <p:sldId id="257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99CC1921-DF74-4DB5-8516-FEE78A013266}" type="datetimeFigureOut">
              <a:rPr lang="en-US"/>
              <a:pPr/>
              <a:t>6/13/2018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ED24B878-6DFB-4618-B68C-9AE072238BFB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editar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10AB5E-65B2-470F-A90D-8944CCF2250D}" type="datetime2">
              <a:rPr lang="es-ES" smtClean="0"/>
              <a:pPr/>
              <a:t>miércoles, 13 de junio de 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7A2BDD-D331-44F0-96AA-4FB4ED497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es-ES" smtClean="0"/>
              <a:pPr/>
              <a:t>miércoles, 13 de junio de 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s-ES" smtClean="0">
                <a:solidFill>
                  <a:schemeClr val="accent1">
                    <a:shade val="75000"/>
                  </a:schemeClr>
                </a:solidFill>
              </a:rPr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es-ES" smtClean="0"/>
              <a:pPr/>
              <a:t>miércoles, 13 de junio de 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s-ES" smtClean="0">
                <a:solidFill>
                  <a:schemeClr val="accent1">
                    <a:shade val="75000"/>
                  </a:schemeClr>
                </a:solidFill>
              </a:rPr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s-ES" smtClean="0"/>
              <a:pPr/>
              <a:t>miércoles, 13 de junio de 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C238-36A3-43CE-9745-62AF0A355E2A}" type="datetime2">
              <a:rPr lang="es-ES" smtClean="0"/>
              <a:pPr/>
              <a:t>miércoles, 13 de junio de 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es-ES" smtClean="0"/>
              <a:pPr algn="l"/>
              <a:t>miércoles, 13 de junio de 2018</a:t>
            </a:fld>
            <a:endParaRPr lang="es-ES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s-ES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s-ES" smtClean="0">
                <a:solidFill>
                  <a:schemeClr val="accent1">
                    <a:shade val="75000"/>
                  </a:schemeClr>
                </a:solidFill>
              </a:rPr>
              <a:pPr/>
              <a:t>‹Nº›</a:t>
            </a:fld>
            <a:endParaRPr lang="es-ES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C789-5B62-48FF-9191-791023128F05}" type="datetime2">
              <a:rPr lang="es-ES" smtClean="0"/>
              <a:pPr/>
              <a:t>miércoles, 13 de junio de 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es-ES" smtClean="0"/>
              <a:pPr algn="l"/>
              <a:t>miércoles, 13 de junio de 2018</a:t>
            </a:fld>
            <a:endParaRPr lang="es-ES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s-ES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s-ES" smtClean="0">
                <a:solidFill>
                  <a:schemeClr val="accent1">
                    <a:shade val="75000"/>
                  </a:schemeClr>
                </a:solidFill>
              </a:rPr>
              <a:pPr/>
              <a:t>‹Nº›</a:t>
            </a:fld>
            <a:endParaRPr lang="es-ES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s-ES" smtClean="0"/>
              <a:pPr/>
              <a:t>miércoles, 13 de junio de 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E39F948-767F-407F-A020-A5EC9CBC2988}" type="datetime2">
              <a:rPr lang="es-ES" smtClean="0"/>
              <a:pPr/>
              <a:t>miércoles, 13 de junio de 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51B7D-C0F1-466D-856C-C3614969F05D}" type="datetime2">
              <a:rPr lang="es-ES" smtClean="0"/>
              <a:pPr/>
              <a:t>miércoles, 13 de junio de 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7A2BDD-D331-44F0-96AA-4FB4ED4970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/>
            <a:fld id="{4C8A7A92-D244-4C94-97DC-00C50A8E32A7}" type="datetime2">
              <a:rPr lang="es-ES" smtClean="0"/>
              <a:pPr algn="l"/>
              <a:t>miércoles, 13 de junio de 2018</a:t>
            </a:fld>
            <a:endParaRPr lang="es-ES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s-ES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7A2BDD-D331-44F0-96AA-4FB4ED497064}" type="slidenum">
              <a:rPr lang="es-ES" smtClean="0">
                <a:solidFill>
                  <a:schemeClr val="accent1">
                    <a:shade val="75000"/>
                  </a:schemeClr>
                </a:solidFill>
              </a:rPr>
              <a:pPr/>
              <a:t>‹Nº›</a:t>
            </a:fld>
            <a:endParaRPr lang="es-ES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22xT/Simon_Gear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95536" y="404665"/>
            <a:ext cx="8208912" cy="1080119"/>
          </a:xfrm>
        </p:spPr>
        <p:txBody>
          <a:bodyPr>
            <a:normAutofit/>
          </a:bodyPr>
          <a:lstStyle/>
          <a:p>
            <a:r>
              <a:rPr lang="es-ES" sz="3600" dirty="0" smtClean="0"/>
              <a:t>Trabajo Final Ingeniería de Software</a:t>
            </a:r>
            <a:endParaRPr lang="es-ES" sz="3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3480586"/>
            <a:ext cx="7772400" cy="1199704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Simon</a:t>
            </a:r>
            <a:r>
              <a:rPr lang="es-ES" sz="3600" dirty="0" smtClean="0"/>
              <a:t> </a:t>
            </a:r>
            <a:r>
              <a:rPr lang="es-ES" sz="3600" dirty="0" err="1" smtClean="0"/>
              <a:t>Gear</a:t>
            </a:r>
            <a:endParaRPr lang="es-ES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499992" y="2204864"/>
            <a:ext cx="3384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tx2"/>
                </a:solidFill>
              </a:rPr>
              <a:t>Regedit.exe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5" y="1916832"/>
            <a:ext cx="3399758" cy="276345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Matriz de Trazabilidad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1" y="1340768"/>
            <a:ext cx="7935432" cy="52490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679852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Diagrama de Arquitectura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8229600" cy="4176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uadroTexto 4"/>
          <p:cNvSpPr txBox="1"/>
          <p:nvPr/>
        </p:nvSpPr>
        <p:spPr>
          <a:xfrm>
            <a:off x="25477" y="530120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 arquitectura se basa en el patrón de arquitectura definida como </a:t>
            </a:r>
            <a:r>
              <a:rPr lang="es-AR" dirty="0" err="1" smtClean="0"/>
              <a:t>Model</a:t>
            </a:r>
            <a:r>
              <a:rPr lang="es-AR" dirty="0" smtClean="0"/>
              <a:t> View </a:t>
            </a:r>
            <a:r>
              <a:rPr lang="es-AR" dirty="0" err="1" smtClean="0"/>
              <a:t>Controller</a:t>
            </a:r>
            <a:r>
              <a:rPr lang="es-A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904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Patrón de Arquitectura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17848" y="980728"/>
            <a:ext cx="892899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	</a:t>
            </a:r>
            <a:r>
              <a:rPr lang="es-AR" sz="2000" dirty="0" smtClean="0"/>
              <a:t>En </a:t>
            </a:r>
            <a:r>
              <a:rPr lang="es-AR" sz="2000" dirty="0"/>
              <a:t>nuestro caso utilizamos esta arquitectura porque el modo de interactuar con la aplicación es actuando sobre los botones que nos dicta el programa mediante el uso del </a:t>
            </a:r>
            <a:r>
              <a:rPr lang="es-AR" sz="2000" dirty="0" smtClean="0"/>
              <a:t>mouse</a:t>
            </a:r>
            <a:r>
              <a:rPr lang="es-AR" sz="2000" dirty="0"/>
              <a:t>.</a:t>
            </a:r>
            <a:r>
              <a:rPr lang="es-AR" sz="2000" dirty="0" smtClean="0"/>
              <a:t> </a:t>
            </a:r>
            <a:r>
              <a:rPr lang="es-AR" sz="2000" dirty="0"/>
              <a:t>E</a:t>
            </a:r>
            <a:r>
              <a:rPr lang="es-AR" sz="2000" dirty="0" smtClean="0"/>
              <a:t>l </a:t>
            </a:r>
            <a:r>
              <a:rPr lang="es-AR" sz="2000" dirty="0"/>
              <a:t>controlador </a:t>
            </a:r>
            <a:r>
              <a:rPr lang="es-AR" sz="2000" dirty="0" smtClean="0"/>
              <a:t>capta todas las entradas del usuario proveniente de la vista y se las transmite al modelo, el cual mediante el patrón </a:t>
            </a:r>
            <a:r>
              <a:rPr lang="es-AR" sz="2000" dirty="0" err="1" smtClean="0"/>
              <a:t>Observer</a:t>
            </a:r>
            <a:r>
              <a:rPr lang="es-AR" sz="2000" dirty="0" smtClean="0"/>
              <a:t> actualiza la vista, cada vez que este cambia su estado.</a:t>
            </a:r>
            <a:endParaRPr lang="en-US" sz="2000" dirty="0"/>
          </a:p>
          <a:p>
            <a:r>
              <a:rPr lang="es-AR" sz="2000" dirty="0"/>
              <a:t>	El modelo, el cual es el núcleo de la aplicación en sí, lo consideramos un módulo del cual tenemos dos versiones diferentes, un modo clásico y otro modo desafío, o sea implementando el patrón </a:t>
            </a:r>
            <a:r>
              <a:rPr lang="es-AR" sz="2000" dirty="0" err="1"/>
              <a:t>Strategy</a:t>
            </a:r>
            <a:r>
              <a:rPr lang="es-AR" sz="2000" dirty="0"/>
              <a:t>, de los cuales tendremos una sola instancia de cada uno y hacemos uso de la misma dependiendo la decisión del usuario (cambiando las instancias en tiempo de ejecución). Y a su vez, la vista es </a:t>
            </a:r>
            <a:r>
              <a:rPr lang="es-AR" sz="2000" dirty="0" err="1"/>
              <a:t>Observer</a:t>
            </a:r>
            <a:r>
              <a:rPr lang="es-AR" sz="2000" dirty="0"/>
              <a:t> de este modificándose en concordancia con los cambios del modelo.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508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Diagrama de Despliegue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92" y="1150505"/>
            <a:ext cx="6711903" cy="49685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22696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¿Preguntas?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44824"/>
            <a:ext cx="2790980" cy="3628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106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000" lnSpcReduction="10000"/>
          </a:bodyPr>
          <a:lstStyle/>
          <a:p>
            <a:pPr marL="109728" indent="0">
              <a:buNone/>
            </a:pPr>
            <a:r>
              <a:rPr lang="es-ES" dirty="0" err="1" smtClean="0"/>
              <a:t>Simon</a:t>
            </a:r>
            <a:r>
              <a:rPr lang="es-ES" dirty="0" smtClean="0"/>
              <a:t> </a:t>
            </a:r>
            <a:r>
              <a:rPr lang="es-ES" dirty="0" err="1" smtClean="0"/>
              <a:t>Gear</a:t>
            </a:r>
            <a:r>
              <a:rPr lang="es-ES" dirty="0" smtClean="0"/>
              <a:t> es un juego para PC que esta basado en el antiguo juego </a:t>
            </a:r>
            <a:r>
              <a:rPr lang="es-ES" dirty="0" err="1" smtClean="0"/>
              <a:t>Simon</a:t>
            </a:r>
            <a:r>
              <a:rPr lang="es-ES" dirty="0" smtClean="0"/>
              <a:t> </a:t>
            </a:r>
            <a:r>
              <a:rPr lang="es-ES" dirty="0" err="1" smtClean="0"/>
              <a:t>Says</a:t>
            </a:r>
            <a:r>
              <a:rPr lang="es-ES" dirty="0" smtClean="0"/>
              <a:t>, en donde se le va a indicar al jugador qué botón debe apretar, si aprieta el correcto, el juego repetirá la secuencia de botones anterior y agregara uno nuevo.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28800"/>
            <a:ext cx="4038600" cy="41764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¿Qué es </a:t>
            </a:r>
            <a:r>
              <a:rPr lang="es-ES" dirty="0" err="1" smtClean="0"/>
              <a:t>Simon</a:t>
            </a:r>
            <a:r>
              <a:rPr lang="es-ES" dirty="0" smtClean="0"/>
              <a:t> </a:t>
            </a:r>
            <a:r>
              <a:rPr lang="es-ES" dirty="0" err="1" smtClean="0"/>
              <a:t>Gear</a:t>
            </a:r>
            <a:r>
              <a:rPr lang="es-ES" dirty="0" smtClean="0"/>
              <a:t>?</a:t>
            </a:r>
            <a:endParaRPr lang="es-E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Gestión y control de Versiones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07" y="1062826"/>
            <a:ext cx="6120680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1043628" y="2551365"/>
            <a:ext cx="70567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>
                <a:solidFill>
                  <a:schemeClr val="accent1"/>
                </a:solidFill>
                <a:hlinkClick r:id="rId3"/>
              </a:rPr>
              <a:t>https://github.com/nick22xT/Simon_Gear.git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1331640" y="342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s-AR" dirty="0" smtClean="0">
              <a:solidFill>
                <a:schemeClr val="tx2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40968"/>
            <a:ext cx="4506167" cy="2233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CuadroTexto 13"/>
          <p:cNvSpPr txBox="1"/>
          <p:nvPr/>
        </p:nvSpPr>
        <p:spPr>
          <a:xfrm>
            <a:off x="1" y="562101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Actualmente el juego se encuentra en la versión 1.0.0</a:t>
            </a:r>
            <a:endParaRPr lang="en-US" sz="24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es-ES_tradnl" sz="3600" dirty="0" smtClean="0"/>
              <a:t>Requerimientos Funcionales</a:t>
            </a:r>
            <a:endParaRPr lang="es-ES" sz="3600" dirty="0"/>
          </a:p>
        </p:txBody>
      </p:sp>
      <p:sp>
        <p:nvSpPr>
          <p:cNvPr id="6" name="1 Marcador de contenido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8115300" cy="5188222"/>
          </a:xfrm>
        </p:spPr>
        <p:txBody>
          <a:bodyPr>
            <a:noAutofit/>
          </a:bodyPr>
          <a:lstStyle/>
          <a:p>
            <a:pPr lvl="0"/>
            <a:r>
              <a:rPr lang="es-AR" sz="1800" dirty="0"/>
              <a:t>El usuario solo podrá jugar partidas individuales contra la maquina.</a:t>
            </a:r>
            <a:endParaRPr lang="en-US" sz="1800" dirty="0"/>
          </a:p>
          <a:p>
            <a:pPr lvl="0"/>
            <a:r>
              <a:rPr lang="es-AR" sz="1800" dirty="0"/>
              <a:t>El usuario no necesita una cuenta, ni proporcionar un </a:t>
            </a:r>
            <a:r>
              <a:rPr lang="es-AR" sz="1800" dirty="0" err="1"/>
              <a:t>nickname</a:t>
            </a:r>
            <a:r>
              <a:rPr lang="es-AR" sz="1800" dirty="0"/>
              <a:t>.</a:t>
            </a:r>
            <a:endParaRPr lang="en-US" sz="1800" dirty="0"/>
          </a:p>
          <a:p>
            <a:pPr lvl="0"/>
            <a:r>
              <a:rPr lang="es-AR" sz="1800" dirty="0"/>
              <a:t>El usuario tiene 4 botones en pantalla que debe presionar dada una secuencia.</a:t>
            </a:r>
            <a:endParaRPr lang="en-US" sz="1800" dirty="0"/>
          </a:p>
          <a:p>
            <a:pPr lvl="0"/>
            <a:r>
              <a:rPr lang="es-AR" sz="1800" dirty="0" smtClean="0"/>
              <a:t>La </a:t>
            </a:r>
            <a:r>
              <a:rPr lang="es-AR" sz="1800" dirty="0"/>
              <a:t>interfaz grafica debe mostrar los botones de colores (rojo, verde, azul y amarillo). Para esto la pantalla </a:t>
            </a:r>
            <a:r>
              <a:rPr lang="es-AR" sz="1800" dirty="0" smtClean="0"/>
              <a:t>será </a:t>
            </a:r>
            <a:r>
              <a:rPr lang="es-AR" sz="1800" dirty="0"/>
              <a:t>dividida en 4 secciones rectangulares iguales, ocupando la totalidad de la pantalla.</a:t>
            </a:r>
            <a:endParaRPr lang="en-US" sz="1800" dirty="0"/>
          </a:p>
          <a:p>
            <a:pPr lvl="0"/>
            <a:r>
              <a:rPr lang="es-AR" sz="1800" dirty="0"/>
              <a:t>Al completar o terminar la partida debe presentarse una opción de jugar de nuevo y otra de salir.</a:t>
            </a:r>
            <a:endParaRPr lang="en-US" sz="1800" dirty="0"/>
          </a:p>
          <a:p>
            <a:pPr lvl="0"/>
            <a:r>
              <a:rPr lang="es-AR" sz="1800" dirty="0" smtClean="0"/>
              <a:t>Cuando </a:t>
            </a:r>
            <a:r>
              <a:rPr lang="es-AR" sz="1800" dirty="0"/>
              <a:t>el jugador se equivoca en la secuencia, la partida termina automáticamente.</a:t>
            </a:r>
            <a:endParaRPr lang="en-US" sz="1800" dirty="0"/>
          </a:p>
          <a:p>
            <a:pPr lvl="0"/>
            <a:r>
              <a:rPr lang="es-AR" sz="1800" dirty="0" smtClean="0"/>
              <a:t>La </a:t>
            </a:r>
            <a:r>
              <a:rPr lang="es-AR" sz="1800" dirty="0"/>
              <a:t>pantalla principal tendrá 3 botones: “Jugar”, “Ayuda” y “Salir”.</a:t>
            </a:r>
            <a:endParaRPr lang="en-US" sz="1800" dirty="0"/>
          </a:p>
          <a:p>
            <a:pPr lvl="0"/>
            <a:r>
              <a:rPr lang="es-AR" sz="1800" dirty="0"/>
              <a:t>El botón ayuda tendrá un texto explicativo de como jugar correctamente.</a:t>
            </a:r>
            <a:endParaRPr lang="en-US" sz="1800" dirty="0"/>
          </a:p>
          <a:p>
            <a:pPr lvl="0"/>
            <a:r>
              <a:rPr lang="es-AR" sz="1800" dirty="0"/>
              <a:t>Cada botón de color deberá parecer iluminado cuando se presiona</a:t>
            </a:r>
            <a:r>
              <a:rPr lang="es-AR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dirty="0" smtClean="0"/>
              <a:t>Requerimientos No Funcionales</a:t>
            </a:r>
            <a:endParaRPr lang="es-ES" dirty="0"/>
          </a:p>
        </p:txBody>
      </p:sp>
      <p:sp>
        <p:nvSpPr>
          <p:cNvPr id="6" name="1 Marcador de contenido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8115300" cy="452596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s-AR" dirty="0"/>
              <a:t>La aplicación debe ser gratuita (</a:t>
            </a:r>
            <a:r>
              <a:rPr lang="es-AR" dirty="0" err="1"/>
              <a:t>freeware</a:t>
            </a:r>
            <a:r>
              <a:rPr lang="es-AR" dirty="0"/>
              <a:t>).</a:t>
            </a:r>
            <a:endParaRPr lang="en-US" dirty="0"/>
          </a:p>
          <a:p>
            <a:pPr lvl="0"/>
            <a:r>
              <a:rPr lang="es-AR" dirty="0"/>
              <a:t>La aplicación deberá estar destinada para todo tipo de usuario de todas las edades.</a:t>
            </a:r>
            <a:endParaRPr lang="en-US" dirty="0"/>
          </a:p>
          <a:p>
            <a:pPr lvl="0"/>
            <a:r>
              <a:rPr lang="es-AR" dirty="0"/>
              <a:t>Con una interacción menor a 5 minutos, el usuario deberá ser capaz de utilizar la aplicación de forma completa.</a:t>
            </a:r>
            <a:endParaRPr lang="en-US" dirty="0"/>
          </a:p>
          <a:p>
            <a:pPr lvl="0"/>
            <a:r>
              <a:rPr lang="es-AR" dirty="0"/>
              <a:t>La respuesta de los botones deberá ser casi inmediata.</a:t>
            </a:r>
            <a:endParaRPr lang="en-US" dirty="0"/>
          </a:p>
          <a:p>
            <a:pPr lvl="0"/>
            <a:r>
              <a:rPr lang="es-AR" dirty="0"/>
              <a:t>La forma en la que se genera la secuencia es totalmente aleatoria.</a:t>
            </a:r>
            <a:endParaRPr lang="en-US" dirty="0"/>
          </a:p>
          <a:p>
            <a:pPr lvl="0"/>
            <a:r>
              <a:rPr lang="es-AR" dirty="0"/>
              <a:t>La secuencia a seguir será generada apenas se pulsa el botón “Jugar”.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dirty="0" smtClean="0"/>
              <a:t>Diagrama de Casos de Uso</a:t>
            </a:r>
            <a:endParaRPr lang="es-ES" dirty="0"/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8075240" cy="5328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dirty="0" smtClean="0"/>
              <a:t>Casos de Uso</a:t>
            </a:r>
            <a:endParaRPr lang="es-ES" dirty="0"/>
          </a:p>
        </p:txBody>
      </p:sp>
      <p:sp>
        <p:nvSpPr>
          <p:cNvPr id="6" name="1 Marcador de contenido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3466728" cy="144380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AR" dirty="0"/>
          </a:p>
          <a:p>
            <a:endParaRPr lang="es-ES" i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5000534" y="1417638"/>
            <a:ext cx="553998" cy="697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728" lvl="0">
              <a:spcBef>
                <a:spcPts val="400"/>
              </a:spcBef>
              <a:buClr>
                <a:srgbClr val="2DA2BF"/>
              </a:buClr>
              <a:buSzPct val="68000"/>
            </a:pPr>
            <a:endParaRPr lang="es-AR" dirty="0" smtClean="0">
              <a:solidFill>
                <a:prstClr val="white"/>
              </a:solidFill>
            </a:endParaRP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endParaRPr lang="es-AR" dirty="0" smtClean="0">
              <a:solidFill>
                <a:prstClr val="white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" y="1196752"/>
            <a:ext cx="9021434" cy="2543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2" y="4077072"/>
            <a:ext cx="9011908" cy="2124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269776"/>
            <a:ext cx="8568952" cy="1143000"/>
          </a:xfrm>
        </p:spPr>
        <p:txBody>
          <a:bodyPr>
            <a:normAutofit/>
          </a:bodyPr>
          <a:lstStyle/>
          <a:p>
            <a:pPr algn="ctr"/>
            <a:r>
              <a:rPr lang="es-ES_tradnl" dirty="0"/>
              <a:t>Casos de Uso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5" y="1412776"/>
            <a:ext cx="8992855" cy="2286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9" y="4149080"/>
            <a:ext cx="9021434" cy="2362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15173"/>
            <a:ext cx="8964488" cy="114300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Diagrama de Actividades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352928" cy="5151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35585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D73064C-EA5A-4CB3-B270-7E8CE52234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Informe mensual (clientes)</Template>
  <TotalTime>0</TotalTime>
  <Words>359</Words>
  <Application>Microsoft Office PowerPoint</Application>
  <PresentationFormat>Presentación en pantalla (4:3)</PresentationFormat>
  <Paragraphs>39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Trabajo Final Ingeniería de Software</vt:lpstr>
      <vt:lpstr>¿Qué es Simon Gear?</vt:lpstr>
      <vt:lpstr>Gestión y control de Versiones</vt:lpstr>
      <vt:lpstr>Requerimientos Funcionales</vt:lpstr>
      <vt:lpstr>Requerimientos No Funcionales</vt:lpstr>
      <vt:lpstr>Diagrama de Casos de Uso</vt:lpstr>
      <vt:lpstr>Casos de Uso</vt:lpstr>
      <vt:lpstr>Casos de Uso</vt:lpstr>
      <vt:lpstr>Diagrama de Actividades</vt:lpstr>
      <vt:lpstr>Matriz de Trazabilidad</vt:lpstr>
      <vt:lpstr>Diagrama de Arquitectura</vt:lpstr>
      <vt:lpstr>Patrón de Arquitectura</vt:lpstr>
      <vt:lpstr>Diagrama de Despliegue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2018-06-12T03:13:45Z</dcterms:created>
  <dcterms:modified xsi:type="dcterms:W3CDTF">2018-06-13T19:50:49Z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TC101671173082</vt:lpwstr>
  </property>
</Properties>
</file>