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2" r:id="rId3"/>
    <p:sldId id="269" r:id="rId4"/>
    <p:sldId id="263" r:id="rId5"/>
    <p:sldId id="257" r:id="rId6"/>
    <p:sldId id="259" r:id="rId7"/>
    <p:sldId id="258" r:id="rId8"/>
    <p:sldId id="260" r:id="rId9"/>
    <p:sldId id="266" r:id="rId10"/>
    <p:sldId id="261" r:id="rId11"/>
    <p:sldId id="270" r:id="rId12"/>
    <p:sldId id="271" r:id="rId13"/>
    <p:sldId id="264" r:id="rId14"/>
    <p:sldId id="267" r:id="rId15"/>
    <p:sldId id="265" r:id="rId16"/>
    <p:sldId id="268" r:id="rId1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p:scale>
          <a:sx n="76" d="100"/>
          <a:sy n="76" d="100"/>
        </p:scale>
        <p:origin x="-1206" y="168"/>
      </p:cViewPr>
      <p:guideLst>
        <p:guide orient="horz" pos="2160"/>
        <p:guide pos="2880"/>
      </p:guideLst>
    </p:cSldViewPr>
  </p:slideViewPr>
  <p:outlineViewPr>
    <p:cViewPr>
      <p:scale>
        <a:sx n="33" d="100"/>
        <a:sy n="33" d="100"/>
      </p:scale>
      <p:origin x="0" y="34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6 Triángulo isósceles"/>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540544" y="776288"/>
            <a:ext cx="8062912" cy="1470025"/>
          </a:xfrm>
        </p:spPr>
        <p:txBody>
          <a:bodyPr anchor="b">
            <a:normAutofit/>
          </a:bodyPr>
          <a:lstStyle>
            <a:lvl1pPr algn="r">
              <a:defRPr sz="440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1371600" y="6012656"/>
            <a:ext cx="5791200" cy="365125"/>
          </a:xfrm>
        </p:spPr>
        <p:txBody>
          <a:bodyPr tIns="0" bIns="0" anchor="t"/>
          <a:lstStyle>
            <a:lvl1pPr algn="r">
              <a:defRPr sz="1000"/>
            </a:lvl1pPr>
          </a:lstStyle>
          <a:p>
            <a:fld id="{FD810033-B498-4997-87EC-A25E1B6C951A}" type="datetimeFigureOut">
              <a:rPr lang="es-ES" smtClean="0"/>
              <a:t>26/06/2017</a:t>
            </a:fld>
            <a:endParaRPr lang="es-ES"/>
          </a:p>
        </p:txBody>
      </p:sp>
      <p:sp>
        <p:nvSpPr>
          <p:cNvPr id="17" name="16 Marcador de pie de página"/>
          <p:cNvSpPr>
            <a:spLocks noGrp="1"/>
          </p:cNvSpPr>
          <p:nvPr>
            <p:ph type="ftr" sz="quarter" idx="11"/>
          </p:nvPr>
        </p:nvSpPr>
        <p:spPr>
          <a:xfrm>
            <a:off x="1371600" y="5650704"/>
            <a:ext cx="5791200" cy="365125"/>
          </a:xfrm>
        </p:spPr>
        <p:txBody>
          <a:bodyPr tIns="0" bIns="0" anchor="b"/>
          <a:lstStyle>
            <a:lvl1pPr algn="r">
              <a:defRPr sz="1100"/>
            </a:lvl1pPr>
          </a:lstStyle>
          <a:p>
            <a:endParaRPr lang="es-ES"/>
          </a:p>
        </p:txBody>
      </p:sp>
      <p:sp>
        <p:nvSpPr>
          <p:cNvPr id="29" name="28 Marcador de número de diapositiva"/>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DBED9FF7-A08D-4D71-B9B9-AB8B521F5454}"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D810033-B498-4997-87EC-A25E1B6C951A}" type="datetimeFigureOut">
              <a:rPr lang="es-ES" smtClean="0"/>
              <a:t>26/06/2017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BED9FF7-A08D-4D71-B9B9-AB8B521F5454}"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381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381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D810033-B498-4997-87EC-A25E1B6C951A}" type="datetimeFigureOut">
              <a:rPr lang="es-ES" smtClean="0"/>
              <a:t>26/06/2017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BED9FF7-A08D-4D71-B9B9-AB8B521F5454}"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7494"/>
            <a:ext cx="8229600" cy="1399032"/>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457200" y="1882808"/>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4791456" y="6480048"/>
            <a:ext cx="2133600" cy="301752"/>
          </a:xfrm>
        </p:spPr>
        <p:txBody>
          <a:bodyPr/>
          <a:lstStyle/>
          <a:p>
            <a:fld id="{FD810033-B498-4997-87EC-A25E1B6C951A}" type="datetimeFigureOut">
              <a:rPr lang="es-ES" smtClean="0"/>
              <a:t>26/06/2017</a:t>
            </a:fld>
            <a:endParaRPr lang="es-ES"/>
          </a:p>
        </p:txBody>
      </p:sp>
      <p:sp>
        <p:nvSpPr>
          <p:cNvPr id="5" name="4 Marcador de pie de página"/>
          <p:cNvSpPr>
            <a:spLocks noGrp="1"/>
          </p:cNvSpPr>
          <p:nvPr>
            <p:ph type="ftr" sz="quarter" idx="11"/>
          </p:nvPr>
        </p:nvSpPr>
        <p:spPr>
          <a:xfrm>
            <a:off x="457200" y="6480969"/>
            <a:ext cx="4260056" cy="300831"/>
          </a:xfrm>
        </p:spPr>
        <p:txBody>
          <a:bodyPr/>
          <a:lstStyle/>
          <a:p>
            <a:endParaRPr lang="es-ES"/>
          </a:p>
        </p:txBody>
      </p:sp>
      <p:sp>
        <p:nvSpPr>
          <p:cNvPr id="6" name="5 Marcador de número de diapositiva"/>
          <p:cNvSpPr>
            <a:spLocks noGrp="1"/>
          </p:cNvSpPr>
          <p:nvPr>
            <p:ph type="sldNum" sz="quarter" idx="12"/>
          </p:nvPr>
        </p:nvSpPr>
        <p:spPr/>
        <p:txBody>
          <a:bodyPr/>
          <a:lstStyle/>
          <a:p>
            <a:fld id="{DBED9FF7-A08D-4D71-B9B9-AB8B521F5454}"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1"/>
      </p:bgRef>
    </p:bg>
    <p:spTree>
      <p:nvGrpSpPr>
        <p:cNvPr id="1" name=""/>
        <p:cNvGrpSpPr/>
        <p:nvPr/>
      </p:nvGrpSpPr>
      <p:grpSpPr>
        <a:xfrm>
          <a:off x="0" y="0"/>
          <a:ext cx="0" cy="0"/>
          <a:chOff x="0" y="0"/>
          <a:chExt cx="0" cy="0"/>
        </a:xfrm>
      </p:grpSpPr>
      <p:sp>
        <p:nvSpPr>
          <p:cNvPr id="9" name="8 Triángulo rectángulo"/>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7 Triángulo isósceles"/>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3 Marcador de fecha"/>
          <p:cNvSpPr>
            <a:spLocks noGrp="1"/>
          </p:cNvSpPr>
          <p:nvPr>
            <p:ph type="dt" sz="half" idx="10"/>
          </p:nvPr>
        </p:nvSpPr>
        <p:spPr>
          <a:xfrm>
            <a:off x="6955632" y="6477000"/>
            <a:ext cx="2133600" cy="304800"/>
          </a:xfrm>
        </p:spPr>
        <p:txBody>
          <a:bodyPr/>
          <a:lstStyle/>
          <a:p>
            <a:fld id="{FD810033-B498-4997-87EC-A25E1B6C951A}" type="datetimeFigureOut">
              <a:rPr lang="es-ES" smtClean="0"/>
              <a:t>26/06/2017</a:t>
            </a:fld>
            <a:endParaRPr lang="es-ES"/>
          </a:p>
        </p:txBody>
      </p:sp>
      <p:sp>
        <p:nvSpPr>
          <p:cNvPr id="5" name="4 Marcador de pie de página"/>
          <p:cNvSpPr>
            <a:spLocks noGrp="1"/>
          </p:cNvSpPr>
          <p:nvPr>
            <p:ph type="ftr" sz="quarter" idx="11"/>
          </p:nvPr>
        </p:nvSpPr>
        <p:spPr>
          <a:xfrm>
            <a:off x="2619376" y="6480969"/>
            <a:ext cx="4260056" cy="300831"/>
          </a:xfrm>
        </p:spPr>
        <p:txBody>
          <a:bodyPr/>
          <a:lstStyle/>
          <a:p>
            <a:endParaRPr lang="es-ES"/>
          </a:p>
        </p:txBody>
      </p:sp>
      <p:sp>
        <p:nvSpPr>
          <p:cNvPr id="6" name="5 Marcador de número de diapositiva"/>
          <p:cNvSpPr>
            <a:spLocks noGrp="1"/>
          </p:cNvSpPr>
          <p:nvPr>
            <p:ph type="sldNum" sz="quarter" idx="12"/>
          </p:nvPr>
        </p:nvSpPr>
        <p:spPr>
          <a:xfrm>
            <a:off x="8451056" y="809624"/>
            <a:ext cx="502920" cy="300831"/>
          </a:xfrm>
        </p:spPr>
        <p:txBody>
          <a:bodyPr/>
          <a:lstStyle/>
          <a:p>
            <a:fld id="{DBED9FF7-A08D-4D71-B9B9-AB8B521F5454}" type="slidenum">
              <a:rPr lang="es-ES" smtClean="0"/>
              <a:t>‹Nº›</a:t>
            </a:fld>
            <a:endParaRPr lang="es-ES"/>
          </a:p>
        </p:txBody>
      </p:sp>
      <p:cxnSp>
        <p:nvCxnSpPr>
          <p:cNvPr id="11" name="10 Conector recto"/>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9 Conector recto"/>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1 Título"/>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marL="0"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4791456" y="6480969"/>
            <a:ext cx="2133600" cy="301752"/>
          </a:xfrm>
        </p:spPr>
        <p:txBody>
          <a:bodyPr/>
          <a:lstStyle/>
          <a:p>
            <a:fld id="{FD810033-B498-4997-87EC-A25E1B6C951A}" type="datetimeFigureOut">
              <a:rPr lang="es-ES" smtClean="0"/>
              <a:t>26/06/2017</a:t>
            </a:fld>
            <a:endParaRPr lang="es-ES"/>
          </a:p>
        </p:txBody>
      </p:sp>
      <p:sp>
        <p:nvSpPr>
          <p:cNvPr id="6" name="5 Marcador de pie de página"/>
          <p:cNvSpPr>
            <a:spLocks noGrp="1"/>
          </p:cNvSpPr>
          <p:nvPr>
            <p:ph type="ftr" sz="quarter" idx="11"/>
          </p:nvPr>
        </p:nvSpPr>
        <p:spPr>
          <a:xfrm>
            <a:off x="457200" y="6480969"/>
            <a:ext cx="4260056" cy="301752"/>
          </a:xfrm>
        </p:spPr>
        <p:txBody>
          <a:bodyPr/>
          <a:lstStyle/>
          <a:p>
            <a:endParaRPr lang="es-ES"/>
          </a:p>
        </p:txBody>
      </p:sp>
      <p:sp>
        <p:nvSpPr>
          <p:cNvPr id="7" name="6 Marcador de número de diapositiva"/>
          <p:cNvSpPr>
            <a:spLocks noGrp="1"/>
          </p:cNvSpPr>
          <p:nvPr>
            <p:ph type="sldNum" sz="quarter" idx="12"/>
          </p:nvPr>
        </p:nvSpPr>
        <p:spPr>
          <a:xfrm>
            <a:off x="7589520" y="6480969"/>
            <a:ext cx="502920" cy="301752"/>
          </a:xfrm>
        </p:spPr>
        <p:txBody>
          <a:bodyPr/>
          <a:lstStyle/>
          <a:p>
            <a:fld id="{DBED9FF7-A08D-4D71-B9B9-AB8B521F5454}"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a:xfrm>
            <a:off x="4791456" y="6480969"/>
            <a:ext cx="2130552" cy="301752"/>
          </a:xfrm>
        </p:spPr>
        <p:txBody>
          <a:bodyPr/>
          <a:lstStyle/>
          <a:p>
            <a:fld id="{FD810033-B498-4997-87EC-A25E1B6C951A}" type="datetimeFigureOut">
              <a:rPr lang="es-ES" smtClean="0"/>
              <a:t>26/06/2017</a:t>
            </a:fld>
            <a:endParaRPr lang="es-ES"/>
          </a:p>
        </p:txBody>
      </p:sp>
      <p:sp>
        <p:nvSpPr>
          <p:cNvPr id="8" name="7 Marcador de pie de página"/>
          <p:cNvSpPr>
            <a:spLocks noGrp="1"/>
          </p:cNvSpPr>
          <p:nvPr>
            <p:ph type="ftr" sz="quarter" idx="11"/>
          </p:nvPr>
        </p:nvSpPr>
        <p:spPr>
          <a:xfrm>
            <a:off x="457200" y="6480969"/>
            <a:ext cx="4261104" cy="301752"/>
          </a:xfrm>
        </p:spPr>
        <p:txBody>
          <a:bodyPr/>
          <a:lstStyle/>
          <a:p>
            <a:endParaRPr lang="es-ES"/>
          </a:p>
        </p:txBody>
      </p:sp>
      <p:sp>
        <p:nvSpPr>
          <p:cNvPr id="9" name="8 Marcador de número de diapositiva"/>
          <p:cNvSpPr>
            <a:spLocks noGrp="1"/>
          </p:cNvSpPr>
          <p:nvPr>
            <p:ph type="sldNum" sz="quarter" idx="12"/>
          </p:nvPr>
        </p:nvSpPr>
        <p:spPr>
          <a:xfrm>
            <a:off x="7589520" y="6483096"/>
            <a:ext cx="502920" cy="301752"/>
          </a:xfrm>
        </p:spPr>
        <p:txBody>
          <a:bodyPr/>
          <a:lstStyle>
            <a:lvl1pPr algn="ctr">
              <a:defRPr/>
            </a:lvl1pPr>
          </a:lstStyle>
          <a:p>
            <a:fld id="{DBED9FF7-A08D-4D71-B9B9-AB8B521F5454}"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b="0"/>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FD810033-B498-4997-87EC-A25E1B6C951A}" type="datetimeFigureOut">
              <a:rPr lang="es-ES" smtClean="0"/>
              <a:t>26/06/2017</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DBED9FF7-A08D-4D71-B9B9-AB8B521F5454}"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4791456" y="6480969"/>
            <a:ext cx="2133600" cy="301752"/>
          </a:xfrm>
        </p:spPr>
        <p:txBody>
          <a:bodyPr/>
          <a:lstStyle/>
          <a:p>
            <a:fld id="{FD810033-B498-4997-87EC-A25E1B6C951A}" type="datetimeFigureOut">
              <a:rPr lang="es-ES" smtClean="0"/>
              <a:t>26/06/2017</a:t>
            </a:fld>
            <a:endParaRPr lang="es-ES"/>
          </a:p>
        </p:txBody>
      </p:sp>
      <p:sp>
        <p:nvSpPr>
          <p:cNvPr id="3" name="2 Marcador de pie de página"/>
          <p:cNvSpPr>
            <a:spLocks noGrp="1"/>
          </p:cNvSpPr>
          <p:nvPr>
            <p:ph type="ftr" sz="quarter" idx="11"/>
          </p:nvPr>
        </p:nvSpPr>
        <p:spPr>
          <a:xfrm>
            <a:off x="457200" y="6481890"/>
            <a:ext cx="4260056" cy="300831"/>
          </a:xfrm>
        </p:spPr>
        <p:txBody>
          <a:bodyPr/>
          <a:lstStyle/>
          <a:p>
            <a:endParaRPr lang="es-ES"/>
          </a:p>
        </p:txBody>
      </p:sp>
      <p:sp>
        <p:nvSpPr>
          <p:cNvPr id="4" name="3 Marcador de número de diapositiva"/>
          <p:cNvSpPr>
            <a:spLocks noGrp="1"/>
          </p:cNvSpPr>
          <p:nvPr>
            <p:ph type="sldNum" sz="quarter" idx="12"/>
          </p:nvPr>
        </p:nvSpPr>
        <p:spPr>
          <a:xfrm>
            <a:off x="7589520" y="6480969"/>
            <a:ext cx="502920" cy="301752"/>
          </a:xfrm>
        </p:spPr>
        <p:txBody>
          <a:bodyPr/>
          <a:lstStyle/>
          <a:p>
            <a:fld id="{DBED9FF7-A08D-4D71-B9B9-AB8B521F5454}"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278976" y="6556248"/>
            <a:ext cx="2133600" cy="301752"/>
          </a:xfrm>
        </p:spPr>
        <p:txBody>
          <a:bodyPr/>
          <a:lstStyle>
            <a:lvl1pPr>
              <a:defRPr sz="900"/>
            </a:lvl1pPr>
          </a:lstStyle>
          <a:p>
            <a:fld id="{FD810033-B498-4997-87EC-A25E1B6C951A}" type="datetimeFigureOut">
              <a:rPr lang="es-ES" smtClean="0"/>
              <a:t>26/06/2017</a:t>
            </a:fld>
            <a:endParaRPr lang="es-ES"/>
          </a:p>
        </p:txBody>
      </p:sp>
      <p:sp>
        <p:nvSpPr>
          <p:cNvPr id="6" name="5 Marcador de pie de página"/>
          <p:cNvSpPr>
            <a:spLocks noGrp="1"/>
          </p:cNvSpPr>
          <p:nvPr>
            <p:ph type="ftr" sz="quarter" idx="11"/>
          </p:nvPr>
        </p:nvSpPr>
        <p:spPr>
          <a:xfrm>
            <a:off x="1135856" y="6556248"/>
            <a:ext cx="5143120" cy="301752"/>
          </a:xfrm>
        </p:spPr>
        <p:txBody>
          <a:bodyPr/>
          <a:lstStyle>
            <a:lvl1pPr>
              <a:defRPr sz="900"/>
            </a:lvl1pPr>
          </a:lstStyle>
          <a:p>
            <a:endParaRPr lang="es-ES"/>
          </a:p>
        </p:txBody>
      </p:sp>
      <p:sp>
        <p:nvSpPr>
          <p:cNvPr id="7" name="6 Marcador de número de diapositiva"/>
          <p:cNvSpPr>
            <a:spLocks noGrp="1"/>
          </p:cNvSpPr>
          <p:nvPr>
            <p:ph type="sldNum" sz="quarter" idx="12"/>
          </p:nvPr>
        </p:nvSpPr>
        <p:spPr>
          <a:xfrm>
            <a:off x="8410576" y="6556248"/>
            <a:ext cx="502920" cy="301752"/>
          </a:xfrm>
        </p:spPr>
        <p:txBody>
          <a:bodyPr/>
          <a:lstStyle>
            <a:lvl1pPr>
              <a:defRPr sz="900"/>
            </a:lvl1pPr>
          </a:lstStyle>
          <a:p>
            <a:fld id="{DBED9FF7-A08D-4D71-B9B9-AB8B521F5454}"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6108192" y="6556248"/>
            <a:ext cx="2103120" cy="301752"/>
          </a:xfrm>
        </p:spPr>
        <p:txBody>
          <a:bodyPr/>
          <a:lstStyle>
            <a:lvl1pPr>
              <a:defRPr sz="900"/>
            </a:lvl1pPr>
          </a:lstStyle>
          <a:p>
            <a:fld id="{FD810033-B498-4997-87EC-A25E1B6C951A}" type="datetimeFigureOut">
              <a:rPr lang="es-ES" smtClean="0"/>
              <a:t>26/06/2017</a:t>
            </a:fld>
            <a:endParaRPr lang="es-ES"/>
          </a:p>
        </p:txBody>
      </p:sp>
      <p:sp>
        <p:nvSpPr>
          <p:cNvPr id="6" name="5 Marcador de pie de página"/>
          <p:cNvSpPr>
            <a:spLocks noGrp="1"/>
          </p:cNvSpPr>
          <p:nvPr>
            <p:ph type="ftr" sz="quarter" idx="11"/>
          </p:nvPr>
        </p:nvSpPr>
        <p:spPr>
          <a:xfrm>
            <a:off x="1170432" y="6557169"/>
            <a:ext cx="4948072" cy="301752"/>
          </a:xfrm>
        </p:spPr>
        <p:txBody>
          <a:bodyPr/>
          <a:lstStyle>
            <a:lvl1pPr>
              <a:defRPr sz="900"/>
            </a:lvl1pPr>
          </a:lstStyle>
          <a:p>
            <a:endParaRPr lang="es-ES"/>
          </a:p>
        </p:txBody>
      </p:sp>
      <p:sp>
        <p:nvSpPr>
          <p:cNvPr id="7" name="6 Marcador de número de diapositiva"/>
          <p:cNvSpPr>
            <a:spLocks noGrp="1"/>
          </p:cNvSpPr>
          <p:nvPr>
            <p:ph type="sldNum" sz="quarter" idx="12"/>
          </p:nvPr>
        </p:nvSpPr>
        <p:spPr>
          <a:xfrm>
            <a:off x="8217192" y="6556248"/>
            <a:ext cx="365760" cy="301752"/>
          </a:xfrm>
        </p:spPr>
        <p:txBody>
          <a:bodyPr/>
          <a:lstStyle>
            <a:lvl1pPr algn="ctr">
              <a:defRPr sz="900"/>
            </a:lvl1pPr>
          </a:lstStyle>
          <a:p>
            <a:fld id="{DBED9FF7-A08D-4D71-B9B9-AB8B521F5454}"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10 Triángulo rectángulo"/>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7 Conector recto"/>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8 Conector recto"/>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21 Marcador de título"/>
          <p:cNvSpPr>
            <a:spLocks noGrp="1"/>
          </p:cNvSpPr>
          <p:nvPr>
            <p:ph type="title"/>
          </p:nvPr>
        </p:nvSpPr>
        <p:spPr>
          <a:xfrm>
            <a:off x="457200" y="267494"/>
            <a:ext cx="8229600" cy="1399032"/>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FD810033-B498-4997-87EC-A25E1B6C951A}" type="datetimeFigureOut">
              <a:rPr lang="es-ES" smtClean="0"/>
              <a:t>26/06/2017</a:t>
            </a:fld>
            <a:endParaRPr lang="es-ES"/>
          </a:p>
        </p:txBody>
      </p:sp>
      <p:sp>
        <p:nvSpPr>
          <p:cNvPr id="3" name="2 Marcador de pie de página"/>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s-ES"/>
          </a:p>
        </p:txBody>
      </p:sp>
      <p:sp>
        <p:nvSpPr>
          <p:cNvPr id="23" name="22 Marcador de número de diapositiva"/>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DBED9FF7-A08D-4D71-B9B9-AB8B521F5454}" type="slidenum">
              <a:rPr lang="es-ES" smtClean="0"/>
              <a:t>‹Nº›</a:t>
            </a:fld>
            <a:endParaRPr lang="es-E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3284984"/>
            <a:ext cx="8062912" cy="1470025"/>
          </a:xfrm>
        </p:spPr>
        <p:txBody>
          <a:bodyPr>
            <a:normAutofit fontScale="90000"/>
          </a:bodyPr>
          <a:lstStyle/>
          <a:p>
            <a:r>
              <a:rPr lang="es-AR" dirty="0" smtClean="0"/>
              <a:t>Modelo de aplicación de venta de indumentaria deportiva </a:t>
            </a:r>
            <a:r>
              <a:rPr lang="es-AR" dirty="0" smtClean="0"/>
              <a:t>online DXMARKET</a:t>
            </a:r>
            <a:endParaRPr lang="es-ES" dirty="0"/>
          </a:p>
        </p:txBody>
      </p:sp>
      <p:sp>
        <p:nvSpPr>
          <p:cNvPr id="3" name="2 Subtítulo"/>
          <p:cNvSpPr>
            <a:spLocks noGrp="1"/>
          </p:cNvSpPr>
          <p:nvPr>
            <p:ph type="subTitle" idx="1"/>
          </p:nvPr>
        </p:nvSpPr>
        <p:spPr>
          <a:xfrm>
            <a:off x="395536" y="4869160"/>
            <a:ext cx="8062912" cy="1752600"/>
          </a:xfrm>
        </p:spPr>
        <p:txBody>
          <a:bodyPr/>
          <a:lstStyle/>
          <a:p>
            <a:r>
              <a:rPr lang="es-AR" dirty="0" smtClean="0"/>
              <a:t>GRUPO ISOFT</a:t>
            </a:r>
          </a:p>
          <a:p>
            <a:r>
              <a:rPr lang="es-AR" dirty="0" smtClean="0"/>
              <a:t>REBOLA CHRISTIAN</a:t>
            </a:r>
          </a:p>
          <a:p>
            <a:r>
              <a:rPr lang="es-AR" dirty="0" smtClean="0"/>
              <a:t>VAZQUEZ FRANCO</a:t>
            </a:r>
            <a:endParaRPr lang="es-ES" dirty="0"/>
          </a:p>
        </p:txBody>
      </p:sp>
    </p:spTree>
    <p:extLst>
      <p:ext uri="{BB962C8B-B14F-4D97-AF65-F5344CB8AC3E}">
        <p14:creationId xmlns:p14="http://schemas.microsoft.com/office/powerpoint/2010/main" val="259762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Diseño</a:t>
            </a:r>
            <a:endParaRPr lang="es-ES" dirty="0"/>
          </a:p>
        </p:txBody>
      </p:sp>
      <p:sp>
        <p:nvSpPr>
          <p:cNvPr id="3" name="2 Marcador de contenido"/>
          <p:cNvSpPr>
            <a:spLocks noGrp="1"/>
          </p:cNvSpPr>
          <p:nvPr>
            <p:ph idx="1"/>
          </p:nvPr>
        </p:nvSpPr>
        <p:spPr>
          <a:xfrm>
            <a:off x="467544" y="1412776"/>
            <a:ext cx="8229600" cy="5256584"/>
          </a:xfrm>
        </p:spPr>
        <p:txBody>
          <a:bodyPr/>
          <a:lstStyle/>
          <a:p>
            <a:r>
              <a:rPr lang="es-AR" dirty="0" smtClean="0"/>
              <a:t>Diagrama de componentes: módulos identificados </a:t>
            </a:r>
            <a:endParaRPr lang="es-ES" dirty="0"/>
          </a:p>
        </p:txBody>
      </p:sp>
      <p:pic>
        <p:nvPicPr>
          <p:cNvPr id="4098" name="Picture 2" descr="C:\Users\Usuario\Downloads\diagrama component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636912"/>
            <a:ext cx="7920880"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255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Patrones de Diseño</a:t>
            </a:r>
            <a:endParaRPr lang="es-ES" dirty="0"/>
          </a:p>
        </p:txBody>
      </p:sp>
      <p:sp>
        <p:nvSpPr>
          <p:cNvPr id="3" name="2 Marcador de contenido"/>
          <p:cNvSpPr>
            <a:spLocks noGrp="1"/>
          </p:cNvSpPr>
          <p:nvPr>
            <p:ph idx="1"/>
          </p:nvPr>
        </p:nvSpPr>
        <p:spPr/>
        <p:txBody>
          <a:bodyPr/>
          <a:lstStyle/>
          <a:p>
            <a:r>
              <a:rPr lang="es-ES" dirty="0" smtClean="0"/>
              <a:t>Patrón </a:t>
            </a:r>
            <a:r>
              <a:rPr lang="es-ES" dirty="0" err="1" smtClean="0"/>
              <a:t>Observer</a:t>
            </a:r>
            <a:r>
              <a:rPr lang="es-ES" dirty="0" smtClean="0"/>
              <a:t>:</a:t>
            </a:r>
          </a:p>
          <a:p>
            <a:endParaRPr lang="es-ES" dirty="0"/>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708920"/>
            <a:ext cx="5391150" cy="3448050"/>
          </a:xfrm>
          <a:prstGeom prst="rect">
            <a:avLst/>
          </a:prstGeom>
          <a:noFill/>
          <a:ln>
            <a:noFill/>
          </a:ln>
        </p:spPr>
      </p:pic>
    </p:spTree>
    <p:extLst>
      <p:ext uri="{BB962C8B-B14F-4D97-AF65-F5344CB8AC3E}">
        <p14:creationId xmlns:p14="http://schemas.microsoft.com/office/powerpoint/2010/main" val="2485299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Patrones de Diseño</a:t>
            </a:r>
            <a:endParaRPr lang="es-ES" dirty="0"/>
          </a:p>
        </p:txBody>
      </p:sp>
      <p:sp>
        <p:nvSpPr>
          <p:cNvPr id="3" name="2 Marcador de contenido"/>
          <p:cNvSpPr>
            <a:spLocks noGrp="1"/>
          </p:cNvSpPr>
          <p:nvPr>
            <p:ph idx="1"/>
          </p:nvPr>
        </p:nvSpPr>
        <p:spPr/>
        <p:txBody>
          <a:bodyPr>
            <a:normAutofit fontScale="92500" lnSpcReduction="10000"/>
          </a:bodyPr>
          <a:lstStyle/>
          <a:p>
            <a:r>
              <a:rPr lang="es-ES" dirty="0" smtClean="0"/>
              <a:t>Patrón </a:t>
            </a:r>
            <a:r>
              <a:rPr lang="es-ES" dirty="0" err="1" smtClean="0"/>
              <a:t>Singleton</a:t>
            </a:r>
            <a:r>
              <a:rPr lang="es-ES" dirty="0" smtClean="0"/>
              <a:t>:</a:t>
            </a:r>
          </a:p>
          <a:p>
            <a:endParaRPr lang="es-ES" dirty="0"/>
          </a:p>
          <a:p>
            <a:pPr marL="64008" indent="0">
              <a:buNone/>
            </a:pPr>
            <a:r>
              <a:rPr lang="en-US" sz="2600" b="1" dirty="0"/>
              <a:t>private</a:t>
            </a:r>
            <a:r>
              <a:rPr lang="en-US" sz="2600" dirty="0"/>
              <a:t> </a:t>
            </a:r>
            <a:r>
              <a:rPr lang="en-US" sz="2600" b="1" dirty="0"/>
              <a:t>static</a:t>
            </a:r>
            <a:r>
              <a:rPr lang="en-US" sz="2600" dirty="0"/>
              <a:t> </a:t>
            </a:r>
            <a:r>
              <a:rPr lang="en-US" sz="2600" dirty="0" err="1"/>
              <a:t>BdDStock</a:t>
            </a:r>
            <a:r>
              <a:rPr lang="en-US" sz="2600" dirty="0"/>
              <a:t> </a:t>
            </a:r>
            <a:r>
              <a:rPr lang="en-US" sz="2600" i="1" dirty="0" err="1"/>
              <a:t>uniqueInstance</a:t>
            </a:r>
            <a:r>
              <a:rPr lang="en-US" sz="2600" dirty="0"/>
              <a:t> = </a:t>
            </a:r>
            <a:r>
              <a:rPr lang="en-US" sz="2600" b="1" dirty="0"/>
              <a:t>null</a:t>
            </a:r>
            <a:r>
              <a:rPr lang="en-US" sz="2600" dirty="0"/>
              <a:t>;</a:t>
            </a:r>
            <a:endParaRPr lang="es-ES" sz="2600" dirty="0"/>
          </a:p>
          <a:p>
            <a:pPr marL="64008" indent="0">
              <a:buNone/>
            </a:pPr>
            <a:r>
              <a:rPr lang="en-US" sz="2600" dirty="0"/>
              <a:t>	</a:t>
            </a:r>
            <a:endParaRPr lang="es-ES" sz="2600" dirty="0"/>
          </a:p>
          <a:p>
            <a:pPr marL="64008" indent="0">
              <a:buNone/>
            </a:pPr>
            <a:r>
              <a:rPr lang="en-US" sz="2600" dirty="0"/>
              <a:t>	</a:t>
            </a:r>
            <a:r>
              <a:rPr lang="en-US" sz="2600" b="1" dirty="0"/>
              <a:t>private</a:t>
            </a:r>
            <a:r>
              <a:rPr lang="en-US" sz="2600" dirty="0"/>
              <a:t> </a:t>
            </a:r>
            <a:r>
              <a:rPr lang="en-US" sz="2600" dirty="0" err="1"/>
              <a:t>BdDStock</a:t>
            </a:r>
            <a:r>
              <a:rPr lang="en-US" sz="2600" dirty="0"/>
              <a:t>(){}</a:t>
            </a:r>
            <a:endParaRPr lang="es-ES" sz="2600" dirty="0"/>
          </a:p>
          <a:p>
            <a:pPr marL="64008" indent="0">
              <a:buNone/>
            </a:pPr>
            <a:r>
              <a:rPr lang="en-US" sz="2600" dirty="0"/>
              <a:t>	</a:t>
            </a:r>
            <a:r>
              <a:rPr lang="en-US" sz="2600" b="1" dirty="0"/>
              <a:t>public</a:t>
            </a:r>
            <a:r>
              <a:rPr lang="en-US" sz="2600" dirty="0"/>
              <a:t> </a:t>
            </a:r>
            <a:r>
              <a:rPr lang="en-US" sz="2600" b="1" dirty="0"/>
              <a:t>static</a:t>
            </a:r>
            <a:r>
              <a:rPr lang="en-US" sz="2600" dirty="0"/>
              <a:t> </a:t>
            </a:r>
            <a:r>
              <a:rPr lang="en-US" sz="2600" dirty="0" err="1"/>
              <a:t>BdDStock</a:t>
            </a:r>
            <a:r>
              <a:rPr lang="en-US" sz="2600" dirty="0"/>
              <a:t> </a:t>
            </a:r>
            <a:r>
              <a:rPr lang="en-US" sz="2600" dirty="0" err="1"/>
              <a:t>getInstance</a:t>
            </a:r>
            <a:r>
              <a:rPr lang="en-US" sz="2600" dirty="0"/>
              <a:t>(){ </a:t>
            </a:r>
            <a:endParaRPr lang="es-ES" sz="2600" dirty="0"/>
          </a:p>
          <a:p>
            <a:pPr marL="64008" indent="0">
              <a:buNone/>
            </a:pPr>
            <a:r>
              <a:rPr lang="en-US" sz="2600" dirty="0"/>
              <a:t>		</a:t>
            </a:r>
            <a:r>
              <a:rPr lang="en-US" sz="2600" b="1" dirty="0"/>
              <a:t>if</a:t>
            </a:r>
            <a:r>
              <a:rPr lang="en-US" sz="2600" dirty="0"/>
              <a:t>  (</a:t>
            </a:r>
            <a:r>
              <a:rPr lang="en-US" sz="2600" i="1" dirty="0" err="1"/>
              <a:t>uniqueInstance</a:t>
            </a:r>
            <a:r>
              <a:rPr lang="en-US" sz="2600" dirty="0"/>
              <a:t>==</a:t>
            </a:r>
            <a:r>
              <a:rPr lang="en-US" sz="2600" b="1" dirty="0"/>
              <a:t>null</a:t>
            </a:r>
            <a:r>
              <a:rPr lang="en-US" sz="2600" dirty="0"/>
              <a:t>){</a:t>
            </a:r>
            <a:endParaRPr lang="es-ES" sz="2600" dirty="0"/>
          </a:p>
          <a:p>
            <a:pPr marL="64008" indent="0">
              <a:buNone/>
            </a:pPr>
            <a:r>
              <a:rPr lang="en-US" sz="2600" dirty="0"/>
              <a:t>			 </a:t>
            </a:r>
            <a:r>
              <a:rPr lang="en-US" sz="2600" i="1" dirty="0" err="1"/>
              <a:t>uniqueInstance</a:t>
            </a:r>
            <a:r>
              <a:rPr lang="en-US" sz="2600" dirty="0"/>
              <a:t>= </a:t>
            </a:r>
            <a:r>
              <a:rPr lang="en-US" sz="2600" b="1" dirty="0"/>
              <a:t>new</a:t>
            </a:r>
            <a:r>
              <a:rPr lang="en-US" sz="2600" dirty="0"/>
              <a:t> </a:t>
            </a:r>
            <a:r>
              <a:rPr lang="en-US" sz="2600" dirty="0" err="1"/>
              <a:t>BdDStock</a:t>
            </a:r>
            <a:r>
              <a:rPr lang="en-US" sz="2600" dirty="0"/>
              <a:t>();</a:t>
            </a:r>
            <a:endParaRPr lang="es-ES" sz="2600" dirty="0"/>
          </a:p>
          <a:p>
            <a:pPr marL="64008" indent="0">
              <a:buNone/>
            </a:pPr>
            <a:r>
              <a:rPr lang="en-US" sz="2600" dirty="0"/>
              <a:t>		</a:t>
            </a:r>
            <a:r>
              <a:rPr lang="es-ES" sz="2600" dirty="0"/>
              <a:t>}</a:t>
            </a:r>
          </a:p>
          <a:p>
            <a:pPr marL="64008" indent="0">
              <a:buNone/>
            </a:pPr>
            <a:r>
              <a:rPr lang="es-ES" sz="2600" dirty="0"/>
              <a:t>		</a:t>
            </a:r>
            <a:r>
              <a:rPr lang="es-ES" sz="2600" b="1" dirty="0" err="1"/>
              <a:t>return</a:t>
            </a:r>
            <a:r>
              <a:rPr lang="es-ES" sz="2600" dirty="0"/>
              <a:t> </a:t>
            </a:r>
            <a:r>
              <a:rPr lang="es-ES" sz="2600" i="1" dirty="0" err="1"/>
              <a:t>uniqueInstance</a:t>
            </a:r>
            <a:r>
              <a:rPr lang="es-ES" sz="2600" dirty="0"/>
              <a:t>;</a:t>
            </a:r>
          </a:p>
          <a:p>
            <a:pPr marL="64008" indent="0">
              <a:buNone/>
            </a:pPr>
            <a:r>
              <a:rPr lang="es-ES" sz="2600" dirty="0"/>
              <a:t>	}</a:t>
            </a:r>
          </a:p>
          <a:p>
            <a:endParaRPr lang="es-ES" dirty="0"/>
          </a:p>
        </p:txBody>
      </p:sp>
    </p:spTree>
    <p:extLst>
      <p:ext uri="{BB962C8B-B14F-4D97-AF65-F5344CB8AC3E}">
        <p14:creationId xmlns:p14="http://schemas.microsoft.com/office/powerpoint/2010/main" val="2164050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Pruebas de software </a:t>
            </a:r>
            <a:r>
              <a:rPr lang="es-AR" dirty="0" smtClean="0"/>
              <a:t>	</a:t>
            </a:r>
            <a:endParaRPr lang="es-ES" dirty="0"/>
          </a:p>
        </p:txBody>
      </p:sp>
      <p:sp>
        <p:nvSpPr>
          <p:cNvPr id="3" name="2 Marcador de contenido"/>
          <p:cNvSpPr>
            <a:spLocks noGrp="1"/>
          </p:cNvSpPr>
          <p:nvPr>
            <p:ph idx="1"/>
          </p:nvPr>
        </p:nvSpPr>
        <p:spPr/>
        <p:txBody>
          <a:bodyPr/>
          <a:lstStyle/>
          <a:p>
            <a:r>
              <a:rPr lang="es-AR" dirty="0"/>
              <a:t>Test unitarios y de sistema</a:t>
            </a:r>
            <a:endParaRPr lang="es-ES" dirty="0"/>
          </a:p>
          <a:p>
            <a:pPr marL="64008" indent="0">
              <a:buNone/>
            </a:pPr>
            <a:endParaRPr lang="es-AR" dirty="0"/>
          </a:p>
          <a:p>
            <a:pPr>
              <a:buFont typeface="Wingdings" pitchFamily="2" charset="2"/>
              <a:buChar char="Ø"/>
            </a:pPr>
            <a:endParaRPr lang="es-E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852936"/>
            <a:ext cx="3240360"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3770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Pruebas de software	</a:t>
            </a:r>
            <a:endParaRPr lang="es-ES" dirty="0"/>
          </a:p>
        </p:txBody>
      </p:sp>
      <p:sp>
        <p:nvSpPr>
          <p:cNvPr id="3" name="2 Marcador de contenido"/>
          <p:cNvSpPr>
            <a:spLocks noGrp="1"/>
          </p:cNvSpPr>
          <p:nvPr>
            <p:ph idx="1"/>
          </p:nvPr>
        </p:nvSpPr>
        <p:spPr/>
        <p:txBody>
          <a:bodyPr/>
          <a:lstStyle/>
          <a:p>
            <a:r>
              <a:rPr lang="es-AR" dirty="0" smtClean="0"/>
              <a:t>Casos de prueba y prueba de sistema</a:t>
            </a:r>
            <a:endParaRPr lang="es-E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708920"/>
            <a:ext cx="5222672" cy="396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1500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Pruebas de software</a:t>
            </a:r>
            <a:endParaRPr lang="es-ES" dirty="0"/>
          </a:p>
        </p:txBody>
      </p:sp>
      <p:sp>
        <p:nvSpPr>
          <p:cNvPr id="3" name="2 Marcador de contenido"/>
          <p:cNvSpPr>
            <a:spLocks noGrp="1"/>
          </p:cNvSpPr>
          <p:nvPr>
            <p:ph idx="1"/>
          </p:nvPr>
        </p:nvSpPr>
        <p:spPr>
          <a:xfrm>
            <a:off x="3419872" y="4437112"/>
            <a:ext cx="288032" cy="577536"/>
          </a:xfrm>
        </p:spPr>
        <p:txBody>
          <a:bodyPr>
            <a:noAutofit/>
          </a:bodyPr>
          <a:lstStyle/>
          <a:p>
            <a:pPr marL="64008" indent="0">
              <a:buNone/>
            </a:pPr>
            <a:endParaRPr lang="es-ES" sz="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700808"/>
            <a:ext cx="5277197" cy="4900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6157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Pruebas de software</a:t>
            </a:r>
            <a:endParaRPr lang="es-ES" dirty="0"/>
          </a:p>
        </p:txBody>
      </p:sp>
      <p:sp>
        <p:nvSpPr>
          <p:cNvPr id="3" name="2 Marcador de contenido"/>
          <p:cNvSpPr>
            <a:spLocks noGrp="1"/>
          </p:cNvSpPr>
          <p:nvPr>
            <p:ph idx="1"/>
          </p:nvPr>
        </p:nvSpPr>
        <p:spPr/>
        <p:txBody>
          <a:bodyPr/>
          <a:lstStyle/>
          <a:p>
            <a:r>
              <a:rPr lang="es-ES" dirty="0" smtClean="0"/>
              <a:t>Porcentaje de </a:t>
            </a:r>
            <a:r>
              <a:rPr lang="es-ES" dirty="0" err="1" smtClean="0"/>
              <a:t>pass</a:t>
            </a:r>
            <a:r>
              <a:rPr lang="es-ES" dirty="0" smtClean="0"/>
              <a:t>/</a:t>
            </a:r>
            <a:r>
              <a:rPr lang="es-ES" dirty="0" err="1" smtClean="0"/>
              <a:t>fail</a:t>
            </a:r>
            <a:r>
              <a:rPr lang="es-ES" dirty="0" smtClean="0"/>
              <a:t> ratio:</a:t>
            </a:r>
          </a:p>
          <a:p>
            <a:endParaRPr lang="es-ES" dirty="0"/>
          </a:p>
          <a:p>
            <a:pPr marL="64008" indent="0" algn="ctr">
              <a:buNone/>
            </a:pPr>
            <a:r>
              <a:rPr lang="es-ES" dirty="0" smtClean="0"/>
              <a:t>Pruebas Unitarias y de Integración</a:t>
            </a:r>
          </a:p>
          <a:p>
            <a:pPr marL="64008" indent="0" algn="ctr">
              <a:buNone/>
            </a:pPr>
            <a:r>
              <a:rPr lang="es-ES" dirty="0" smtClean="0"/>
              <a:t>100%</a:t>
            </a:r>
          </a:p>
          <a:p>
            <a:pPr marL="64008" indent="0" algn="ctr">
              <a:buNone/>
            </a:pPr>
            <a:endParaRPr lang="es-ES" dirty="0"/>
          </a:p>
          <a:p>
            <a:pPr marL="64008" indent="0" algn="ctr">
              <a:buNone/>
            </a:pPr>
            <a:r>
              <a:rPr lang="es-ES" dirty="0" smtClean="0"/>
              <a:t>Pruebas de sistema</a:t>
            </a:r>
          </a:p>
          <a:p>
            <a:pPr marL="64008" indent="0" algn="ctr">
              <a:buNone/>
            </a:pPr>
            <a:r>
              <a:rPr lang="es-ES" dirty="0" smtClean="0"/>
              <a:t>87%</a:t>
            </a:r>
            <a:endParaRPr lang="es-ES" dirty="0"/>
          </a:p>
        </p:txBody>
      </p:sp>
    </p:spTree>
    <p:extLst>
      <p:ext uri="{BB962C8B-B14F-4D97-AF65-F5344CB8AC3E}">
        <p14:creationId xmlns:p14="http://schemas.microsoft.com/office/powerpoint/2010/main" val="2851059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34311"/>
            <a:ext cx="8229600" cy="1399032"/>
          </a:xfrm>
        </p:spPr>
        <p:txBody>
          <a:bodyPr/>
          <a:lstStyle/>
          <a:p>
            <a:r>
              <a:rPr lang="es-AR" dirty="0" smtClean="0"/>
              <a:t>Requerimientos funcionales</a:t>
            </a:r>
            <a:endParaRPr lang="es-ES" dirty="0"/>
          </a:p>
        </p:txBody>
      </p:sp>
      <p:pic>
        <p:nvPicPr>
          <p:cNvPr id="4" name="3 Marcador de contenido" descr="C:\Users\Usuario\Downloads\caso de uso 2.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2868" y="1218712"/>
            <a:ext cx="5040560" cy="2088232"/>
          </a:xfrm>
          <a:prstGeom prst="rect">
            <a:avLst/>
          </a:prstGeom>
          <a:noFill/>
          <a:ln>
            <a:noFill/>
          </a:ln>
        </p:spPr>
      </p:pic>
      <p:pic>
        <p:nvPicPr>
          <p:cNvPr id="5" name="4 Imagen" descr="C:\Users\Usuario\Downloads\caso de uso 3.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2768" y="5735072"/>
            <a:ext cx="6840760" cy="1122928"/>
          </a:xfrm>
          <a:prstGeom prst="rect">
            <a:avLst/>
          </a:prstGeom>
          <a:noFill/>
          <a:ln>
            <a:noFill/>
          </a:ln>
        </p:spPr>
      </p:pic>
      <p:pic>
        <p:nvPicPr>
          <p:cNvPr id="6" name="5 Imagen" descr="C:\Users\Usuario\Downloads\caso de uso 1.JPG"/>
          <p:cNvPicPr/>
          <p:nvPr/>
        </p:nvPicPr>
        <p:blipFill>
          <a:blip r:embed="rId4">
            <a:extLst>
              <a:ext uri="{28A0092B-C50C-407E-A947-70E740481C1C}">
                <a14:useLocalDpi xmlns:a14="http://schemas.microsoft.com/office/drawing/2010/main" val="0"/>
              </a:ext>
            </a:extLst>
          </a:blip>
          <a:srcRect/>
          <a:stretch>
            <a:fillRect/>
          </a:stretch>
        </p:blipFill>
        <p:spPr bwMode="auto">
          <a:xfrm>
            <a:off x="2082868" y="3306944"/>
            <a:ext cx="5040560" cy="2450088"/>
          </a:xfrm>
          <a:prstGeom prst="rect">
            <a:avLst/>
          </a:prstGeom>
          <a:noFill/>
          <a:ln>
            <a:noFill/>
          </a:ln>
        </p:spPr>
      </p:pic>
    </p:spTree>
    <p:extLst>
      <p:ext uri="{BB962C8B-B14F-4D97-AF65-F5344CB8AC3E}">
        <p14:creationId xmlns:p14="http://schemas.microsoft.com/office/powerpoint/2010/main" val="232570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Requerimientos funcionales</a:t>
            </a:r>
            <a:br>
              <a:rPr lang="es-ES" dirty="0" smtClean="0"/>
            </a:br>
            <a:r>
              <a:rPr lang="es-ES" dirty="0" smtClean="0"/>
              <a:t>No implementados</a:t>
            </a:r>
            <a:endParaRPr lang="es-ES" dirty="0"/>
          </a:p>
        </p:txBody>
      </p:sp>
      <p:sp>
        <p:nvSpPr>
          <p:cNvPr id="3" name="2 Marcador de contenido"/>
          <p:cNvSpPr>
            <a:spLocks noGrp="1"/>
          </p:cNvSpPr>
          <p:nvPr>
            <p:ph idx="1"/>
          </p:nvPr>
        </p:nvSpPr>
        <p:spPr/>
        <p:txBody>
          <a:bodyPr>
            <a:normAutofit/>
          </a:bodyPr>
          <a:lstStyle/>
          <a:p>
            <a:pPr>
              <a:buFont typeface="Wingdings" pitchFamily="2" charset="2"/>
              <a:buChar char="Ø"/>
            </a:pPr>
            <a:r>
              <a:rPr lang="es-ES" sz="2400" dirty="0" smtClean="0"/>
              <a:t>El cliente puede acceder a la descripción de los productos, y agregar estos a un carrito, y luego confirmar la compra de este.</a:t>
            </a:r>
          </a:p>
          <a:p>
            <a:pPr marL="64008" indent="0">
              <a:buNone/>
            </a:pPr>
            <a:endParaRPr lang="es-ES" sz="2400" dirty="0" smtClean="0"/>
          </a:p>
          <a:p>
            <a:pPr>
              <a:buFont typeface="Wingdings" pitchFamily="2" charset="2"/>
              <a:buChar char="Ø"/>
            </a:pPr>
            <a:r>
              <a:rPr lang="es-ES" sz="2400" dirty="0" smtClean="0"/>
              <a:t>El administrador tiene acceso a la información de todos los clientes.</a:t>
            </a:r>
          </a:p>
          <a:p>
            <a:pPr marL="64008" indent="0">
              <a:buNone/>
            </a:pPr>
            <a:endParaRPr lang="es-ES" sz="2400" dirty="0" smtClean="0"/>
          </a:p>
          <a:p>
            <a:pPr>
              <a:buFont typeface="Wingdings" pitchFamily="2" charset="2"/>
              <a:buChar char="Ø"/>
            </a:pPr>
            <a:r>
              <a:rPr lang="es-ES" sz="2400" dirty="0" smtClean="0"/>
              <a:t>Los clientes tienen acceso a su historial de compra.</a:t>
            </a:r>
            <a:endParaRPr lang="es-ES" sz="2400" dirty="0"/>
          </a:p>
        </p:txBody>
      </p:sp>
    </p:spTree>
    <p:extLst>
      <p:ext uri="{BB962C8B-B14F-4D97-AF65-F5344CB8AC3E}">
        <p14:creationId xmlns:p14="http://schemas.microsoft.com/office/powerpoint/2010/main" val="3936173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16632"/>
            <a:ext cx="8229600" cy="1399032"/>
          </a:xfrm>
        </p:spPr>
        <p:txBody>
          <a:bodyPr>
            <a:normAutofit/>
          </a:bodyPr>
          <a:lstStyle/>
          <a:p>
            <a:r>
              <a:rPr lang="es-AR" sz="4000" dirty="0" smtClean="0"/>
              <a:t>Requerimientos no funcionales</a:t>
            </a:r>
            <a:endParaRPr lang="es-ES" sz="4000" dirty="0"/>
          </a:p>
        </p:txBody>
      </p:sp>
      <p:sp>
        <p:nvSpPr>
          <p:cNvPr id="3" name="2 Marcador de contenido"/>
          <p:cNvSpPr>
            <a:spLocks noGrp="1"/>
          </p:cNvSpPr>
          <p:nvPr>
            <p:ph idx="1"/>
          </p:nvPr>
        </p:nvSpPr>
        <p:spPr>
          <a:xfrm>
            <a:off x="395536" y="1340768"/>
            <a:ext cx="8229600" cy="5400600"/>
          </a:xfrm>
        </p:spPr>
        <p:txBody>
          <a:bodyPr>
            <a:noAutofit/>
          </a:bodyPr>
          <a:lstStyle/>
          <a:p>
            <a:pPr marL="64008" indent="0">
              <a:buNone/>
            </a:pPr>
            <a:r>
              <a:rPr lang="es-ES" sz="1600" b="1" i="1" dirty="0" smtClean="0"/>
              <a:t>       </a:t>
            </a:r>
            <a:r>
              <a:rPr lang="es-ES" sz="1400" b="1" i="1" dirty="0" smtClean="0"/>
              <a:t>Eficiencia</a:t>
            </a:r>
            <a:endParaRPr lang="es-ES" sz="1400" b="1" dirty="0"/>
          </a:p>
          <a:p>
            <a:pPr lvl="0"/>
            <a:r>
              <a:rPr lang="es-ES" sz="1400" dirty="0"/>
              <a:t>El sistema no debe tardar más de 300 mili segundos en abrir la descripción de un producto, si esto ocurriese el sistema lanzará un mensaje de error indicando que no puede conectarse con la base de datos.</a:t>
            </a:r>
          </a:p>
          <a:p>
            <a:pPr marL="64008" indent="0">
              <a:buNone/>
            </a:pPr>
            <a:r>
              <a:rPr lang="es-ES" sz="1400" b="1" i="1" dirty="0" smtClean="0"/>
              <a:t>       Usabilidad</a:t>
            </a:r>
            <a:endParaRPr lang="es-ES" sz="1400" b="1" dirty="0"/>
          </a:p>
          <a:p>
            <a:pPr lvl="0"/>
            <a:r>
              <a:rPr lang="es-ES" sz="1400" dirty="0"/>
              <a:t>El sistema será intuitivo y amigable, siendo fácil de usar incluso para personas con pocos conocimientos informáticos. </a:t>
            </a:r>
            <a:r>
              <a:rPr lang="es-ES" sz="1400" i="1" dirty="0" smtClean="0"/>
              <a:t>Seguridad</a:t>
            </a:r>
            <a:endParaRPr lang="es-ES" sz="1400" dirty="0"/>
          </a:p>
          <a:p>
            <a:pPr lvl="0"/>
            <a:r>
              <a:rPr lang="es-ES" sz="1400" dirty="0"/>
              <a:t>Ningún administrador del sistema podrá averiguar las contraseñas guardadas. </a:t>
            </a:r>
            <a:endParaRPr lang="es-ES" sz="1400" dirty="0" smtClean="0"/>
          </a:p>
          <a:p>
            <a:pPr marL="64008" lvl="0" indent="0">
              <a:buNone/>
            </a:pPr>
            <a:r>
              <a:rPr lang="es-ES" sz="1400" b="1" i="1" dirty="0" smtClean="0"/>
              <a:t>       Confiabilidad</a:t>
            </a:r>
            <a:endParaRPr lang="es-ES" sz="1400" b="1" dirty="0"/>
          </a:p>
          <a:p>
            <a:pPr lvl="0"/>
            <a:r>
              <a:rPr lang="es-ES" sz="1400" dirty="0"/>
              <a:t>El sistema deberá poder verificar la autenticación de ingreso a este por parte del administrador autorizado y que le permita poder actualizar o eliminar información de los productos en la base de datos</a:t>
            </a:r>
          </a:p>
          <a:p>
            <a:pPr lvl="0"/>
            <a:r>
              <a:rPr lang="es-ES" sz="1400" dirty="0"/>
              <a:t>Se realizarán frecuentemente copias de seguridad de la Base de Datos</a:t>
            </a:r>
            <a:r>
              <a:rPr lang="es-ES" sz="1400" dirty="0" smtClean="0"/>
              <a:t>.</a:t>
            </a:r>
          </a:p>
          <a:p>
            <a:pPr marL="64008" indent="0">
              <a:buNone/>
            </a:pPr>
            <a:r>
              <a:rPr lang="es-ES" sz="1400" b="1" i="1" dirty="0"/>
              <a:t> </a:t>
            </a:r>
            <a:r>
              <a:rPr lang="es-ES" sz="1400" b="1" i="1" dirty="0" smtClean="0"/>
              <a:t>      Portabilidad</a:t>
            </a:r>
            <a:endParaRPr lang="es-ES" sz="1400" b="1" dirty="0" smtClean="0"/>
          </a:p>
          <a:p>
            <a:pPr lvl="0"/>
            <a:r>
              <a:rPr lang="es-ES" sz="1400" dirty="0" smtClean="0"/>
              <a:t>Sistemas operativos soportados: </a:t>
            </a:r>
            <a:r>
              <a:rPr lang="es-ES" sz="1400" dirty="0"/>
              <a:t>Windows7, Windows8, Linux.</a:t>
            </a:r>
          </a:p>
          <a:p>
            <a:pPr marL="64008" indent="0">
              <a:buNone/>
            </a:pPr>
            <a:r>
              <a:rPr lang="es-ES" sz="1400" b="1" i="1" dirty="0" smtClean="0"/>
              <a:t>       Desarrollo</a:t>
            </a:r>
            <a:endParaRPr lang="es-ES" sz="1400" b="1" dirty="0"/>
          </a:p>
          <a:p>
            <a:pPr lvl="0"/>
            <a:r>
              <a:rPr lang="es-ES" sz="1400" dirty="0"/>
              <a:t>El </a:t>
            </a:r>
            <a:r>
              <a:rPr lang="es-ES" sz="1400" dirty="0"/>
              <a:t> </a:t>
            </a:r>
            <a:r>
              <a:rPr lang="es-ES" sz="1400" dirty="0" smtClean="0"/>
              <a:t>lenguaje</a:t>
            </a:r>
            <a:r>
              <a:rPr lang="es-ES" sz="1400" dirty="0"/>
              <a:t>  utilizado  para  implementar  la  tienda  virtual es  Java </a:t>
            </a:r>
            <a:endParaRPr lang="es-ES" sz="1400" dirty="0" smtClean="0"/>
          </a:p>
          <a:p>
            <a:pPr marL="64008" lvl="0" indent="0">
              <a:buNone/>
            </a:pPr>
            <a:r>
              <a:rPr lang="es-ES" sz="1400" dirty="0" smtClean="0"/>
              <a:t>       </a:t>
            </a:r>
            <a:r>
              <a:rPr lang="es-ES" sz="1400" b="1" dirty="0" smtClean="0"/>
              <a:t>Mantenibilidad</a:t>
            </a:r>
            <a:endParaRPr lang="es-ES" sz="1400" b="1" dirty="0"/>
          </a:p>
          <a:p>
            <a:r>
              <a:rPr lang="es-ES" sz="1400" dirty="0" smtClean="0"/>
              <a:t>El código debe estar optimizado y  organizado para soportar cambios o el agregado de nuevos </a:t>
            </a:r>
            <a:r>
              <a:rPr lang="es-ES" sz="1400" dirty="0" err="1" smtClean="0"/>
              <a:t>modulos</a:t>
            </a:r>
            <a:r>
              <a:rPr lang="es-ES" sz="1400" dirty="0" smtClean="0"/>
              <a:t>.</a:t>
            </a:r>
          </a:p>
          <a:p>
            <a:endParaRPr lang="es-ES" sz="1600" dirty="0"/>
          </a:p>
        </p:txBody>
      </p:sp>
    </p:spTree>
    <p:extLst>
      <p:ext uri="{BB962C8B-B14F-4D97-AF65-F5344CB8AC3E}">
        <p14:creationId xmlns:p14="http://schemas.microsoft.com/office/powerpoint/2010/main" val="3096532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smtClean="0"/>
              <a:t>Arquitectura</a:t>
            </a:r>
            <a:endParaRPr lang="es-ES" dirty="0"/>
          </a:p>
        </p:txBody>
      </p:sp>
      <p:sp>
        <p:nvSpPr>
          <p:cNvPr id="3" name="2 Marcador de contenido"/>
          <p:cNvSpPr>
            <a:spLocks noGrp="1"/>
          </p:cNvSpPr>
          <p:nvPr>
            <p:ph idx="1"/>
          </p:nvPr>
        </p:nvSpPr>
        <p:spPr>
          <a:xfrm>
            <a:off x="457200" y="1556792"/>
            <a:ext cx="8229600" cy="4898016"/>
          </a:xfrm>
        </p:spPr>
        <p:txBody>
          <a:bodyPr/>
          <a:lstStyle/>
          <a:p>
            <a:pPr marL="64008" indent="0">
              <a:buNone/>
            </a:pPr>
            <a:r>
              <a:rPr lang="es-AR" dirty="0" smtClean="0"/>
              <a:t>Se utilizo un patrón de arquitectura MVC para el diseño del sistema</a:t>
            </a:r>
          </a:p>
          <a:p>
            <a:pPr marL="64008" indent="0">
              <a:buNone/>
            </a:pPr>
            <a:endParaRPr lang="es-AR" dirty="0"/>
          </a:p>
        </p:txBody>
      </p:sp>
      <p:pic>
        <p:nvPicPr>
          <p:cNvPr id="4" name="Picture 2" descr="C:\Users\Usuario\Downloads\Diagrama ARQ gr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564880"/>
            <a:ext cx="7791450" cy="403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346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Arquitectura	</a:t>
            </a:r>
            <a:endParaRPr lang="es-ES" dirty="0"/>
          </a:p>
        </p:txBody>
      </p:sp>
      <p:sp>
        <p:nvSpPr>
          <p:cNvPr id="3" name="2 Marcador de contenido"/>
          <p:cNvSpPr>
            <a:spLocks noGrp="1"/>
          </p:cNvSpPr>
          <p:nvPr>
            <p:ph idx="1"/>
          </p:nvPr>
        </p:nvSpPr>
        <p:spPr/>
        <p:txBody>
          <a:bodyPr>
            <a:normAutofit fontScale="92500" lnSpcReduction="10000"/>
          </a:bodyPr>
          <a:lstStyle/>
          <a:p>
            <a:pPr>
              <a:lnSpc>
                <a:spcPct val="100000"/>
              </a:lnSpc>
            </a:pPr>
            <a:r>
              <a:rPr lang="en-US" sz="3200" b="1" spc="-1" dirty="0">
                <a:uFill>
                  <a:solidFill>
                    <a:srgbClr val="FFFFFF"/>
                  </a:solidFill>
                </a:uFill>
                <a:latin typeface="Corbel"/>
              </a:rPr>
              <a:t>Se ha </a:t>
            </a:r>
            <a:r>
              <a:rPr lang="en-US" sz="3200" b="1" spc="-1" dirty="0" err="1">
                <a:uFill>
                  <a:solidFill>
                    <a:srgbClr val="FFFFFF"/>
                  </a:solidFill>
                </a:uFill>
                <a:latin typeface="Corbel"/>
              </a:rPr>
              <a:t>utilizado</a:t>
            </a:r>
            <a:r>
              <a:rPr lang="en-US" sz="3200" b="1" spc="-1" dirty="0">
                <a:uFill>
                  <a:solidFill>
                    <a:srgbClr val="FFFFFF"/>
                  </a:solidFill>
                </a:uFill>
                <a:latin typeface="Corbel"/>
              </a:rPr>
              <a:t> el </a:t>
            </a:r>
            <a:r>
              <a:rPr lang="en-US" sz="3200" b="1" spc="-1" dirty="0" err="1">
                <a:uFill>
                  <a:solidFill>
                    <a:srgbClr val="FFFFFF"/>
                  </a:solidFill>
                </a:uFill>
                <a:latin typeface="Corbel"/>
              </a:rPr>
              <a:t>patrón</a:t>
            </a:r>
            <a:r>
              <a:rPr lang="en-US" sz="3200" b="1" spc="-1" dirty="0">
                <a:uFill>
                  <a:solidFill>
                    <a:srgbClr val="FFFFFF"/>
                  </a:solidFill>
                </a:uFill>
                <a:latin typeface="Corbel"/>
              </a:rPr>
              <a:t> de </a:t>
            </a:r>
            <a:r>
              <a:rPr lang="en-US" sz="3200" b="1" spc="-1" dirty="0" err="1">
                <a:uFill>
                  <a:solidFill>
                    <a:srgbClr val="FFFFFF"/>
                  </a:solidFill>
                </a:uFill>
                <a:latin typeface="Corbel"/>
              </a:rPr>
              <a:t>arquitectura</a:t>
            </a:r>
            <a:r>
              <a:rPr lang="en-US" sz="3200" b="1" spc="-1" dirty="0">
                <a:uFill>
                  <a:solidFill>
                    <a:srgbClr val="FFFFFF"/>
                  </a:solidFill>
                </a:uFill>
                <a:latin typeface="Corbel"/>
              </a:rPr>
              <a:t> MVC </a:t>
            </a:r>
            <a:r>
              <a:rPr lang="en-US" sz="3200" b="1" spc="-1" dirty="0" err="1">
                <a:uFill>
                  <a:solidFill>
                    <a:srgbClr val="FFFFFF"/>
                  </a:solidFill>
                </a:uFill>
                <a:latin typeface="Corbel"/>
              </a:rPr>
              <a:t>ya</a:t>
            </a:r>
            <a:r>
              <a:rPr lang="en-US" sz="3200" b="1" spc="-1" dirty="0">
                <a:uFill>
                  <a:solidFill>
                    <a:srgbClr val="FFFFFF"/>
                  </a:solidFill>
                </a:uFill>
                <a:latin typeface="Corbel"/>
              </a:rPr>
              <a:t> que </a:t>
            </a:r>
            <a:r>
              <a:rPr lang="en-US" sz="3200" b="1" spc="-1" dirty="0" err="1">
                <a:uFill>
                  <a:solidFill>
                    <a:srgbClr val="FFFFFF"/>
                  </a:solidFill>
                </a:uFill>
                <a:latin typeface="Corbel"/>
              </a:rPr>
              <a:t>brinda</a:t>
            </a:r>
            <a:r>
              <a:rPr lang="en-US" sz="3200" b="1" spc="-1" dirty="0">
                <a:uFill>
                  <a:solidFill>
                    <a:srgbClr val="FFFFFF"/>
                  </a:solidFill>
                </a:uFill>
                <a:latin typeface="Corbel"/>
              </a:rPr>
              <a:t> al </a:t>
            </a:r>
            <a:r>
              <a:rPr lang="en-US" sz="3200" b="1" spc="-1" dirty="0" err="1">
                <a:uFill>
                  <a:solidFill>
                    <a:srgbClr val="FFFFFF"/>
                  </a:solidFill>
                </a:uFill>
                <a:latin typeface="Corbel"/>
              </a:rPr>
              <a:t>proyecto</a:t>
            </a:r>
            <a:r>
              <a:rPr lang="en-US" sz="3200" b="1" spc="-1" dirty="0">
                <a:uFill>
                  <a:solidFill>
                    <a:srgbClr val="FFFFFF"/>
                  </a:solidFill>
                </a:uFill>
                <a:latin typeface="Corbel"/>
              </a:rPr>
              <a:t> </a:t>
            </a:r>
            <a:r>
              <a:rPr lang="en-US" sz="3200" b="1" spc="-1" dirty="0" err="1">
                <a:uFill>
                  <a:solidFill>
                    <a:srgbClr val="FFFFFF"/>
                  </a:solidFill>
                </a:uFill>
                <a:latin typeface="Corbel"/>
              </a:rPr>
              <a:t>distintas</a:t>
            </a:r>
            <a:r>
              <a:rPr lang="en-US" sz="3200" b="1" spc="-1" dirty="0">
                <a:uFill>
                  <a:solidFill>
                    <a:srgbClr val="FFFFFF"/>
                  </a:solidFill>
                </a:uFill>
                <a:latin typeface="Corbel"/>
              </a:rPr>
              <a:t> </a:t>
            </a:r>
            <a:r>
              <a:rPr lang="en-US" sz="3200" b="1" spc="-1" dirty="0" err="1">
                <a:uFill>
                  <a:solidFill>
                    <a:srgbClr val="FFFFFF"/>
                  </a:solidFill>
                </a:uFill>
                <a:latin typeface="Corbel"/>
              </a:rPr>
              <a:t>ventajas</a:t>
            </a:r>
            <a:r>
              <a:rPr lang="en-US" sz="3200" b="1" spc="-1" dirty="0">
                <a:uFill>
                  <a:solidFill>
                    <a:srgbClr val="FFFFFF"/>
                  </a:solidFill>
                </a:uFill>
                <a:latin typeface="Corbel"/>
              </a:rPr>
              <a:t> que </a:t>
            </a:r>
            <a:r>
              <a:rPr lang="en-US" sz="3200" b="1" spc="-1" dirty="0" err="1">
                <a:uFill>
                  <a:solidFill>
                    <a:srgbClr val="FFFFFF"/>
                  </a:solidFill>
                </a:uFill>
                <a:latin typeface="Corbel"/>
              </a:rPr>
              <a:t>justifican</a:t>
            </a:r>
            <a:r>
              <a:rPr lang="en-US" sz="3200" b="1" spc="-1" dirty="0">
                <a:uFill>
                  <a:solidFill>
                    <a:srgbClr val="FFFFFF"/>
                  </a:solidFill>
                </a:uFill>
                <a:latin typeface="Corbel"/>
              </a:rPr>
              <a:t> </a:t>
            </a:r>
            <a:r>
              <a:rPr lang="en-US" sz="3200" b="1" spc="-1" dirty="0" err="1">
                <a:uFill>
                  <a:solidFill>
                    <a:srgbClr val="FFFFFF"/>
                  </a:solidFill>
                </a:uFill>
                <a:latin typeface="Corbel"/>
              </a:rPr>
              <a:t>su</a:t>
            </a:r>
            <a:r>
              <a:rPr lang="en-US" sz="3200" b="1" spc="-1" dirty="0">
                <a:uFill>
                  <a:solidFill>
                    <a:srgbClr val="FFFFFF"/>
                  </a:solidFill>
                </a:uFill>
                <a:latin typeface="Corbel"/>
              </a:rPr>
              <a:t> </a:t>
            </a:r>
            <a:r>
              <a:rPr lang="en-US" sz="3200" b="1" spc="-1" dirty="0" err="1">
                <a:uFill>
                  <a:solidFill>
                    <a:srgbClr val="FFFFFF"/>
                  </a:solidFill>
                </a:uFill>
                <a:latin typeface="Corbel"/>
              </a:rPr>
              <a:t>aplicación</a:t>
            </a:r>
            <a:r>
              <a:rPr lang="en-US" sz="3200" spc="-1" dirty="0">
                <a:uFill>
                  <a:solidFill>
                    <a:srgbClr val="FFFFFF"/>
                  </a:solidFill>
                </a:uFill>
                <a:latin typeface="Corbel"/>
              </a:rPr>
              <a:t>:</a:t>
            </a:r>
          </a:p>
          <a:p>
            <a:pPr marL="228600" indent="-228240">
              <a:lnSpc>
                <a:spcPct val="90000"/>
              </a:lnSpc>
              <a:buClr>
                <a:srgbClr val="FFFFFF"/>
              </a:buClr>
              <a:buFont typeface="Arial"/>
              <a:buChar char="•"/>
            </a:pPr>
            <a:r>
              <a:rPr lang="en-US" sz="3200" spc="-1" dirty="0" err="1">
                <a:uFill>
                  <a:solidFill>
                    <a:srgbClr val="FFFFFF"/>
                  </a:solidFill>
                </a:uFill>
                <a:latin typeface="Corbel"/>
              </a:rPr>
              <a:t>Proporciona</a:t>
            </a:r>
            <a:r>
              <a:rPr lang="en-US" sz="3200" spc="-1" dirty="0">
                <a:uFill>
                  <a:solidFill>
                    <a:srgbClr val="FFFFFF"/>
                  </a:solidFill>
                </a:uFill>
                <a:latin typeface="Corbel"/>
              </a:rPr>
              <a:t> </a:t>
            </a:r>
            <a:r>
              <a:rPr lang="en-US" sz="3200" spc="-1" dirty="0" err="1">
                <a:uFill>
                  <a:solidFill>
                    <a:srgbClr val="FFFFFF"/>
                  </a:solidFill>
                </a:uFill>
                <a:latin typeface="Corbel"/>
              </a:rPr>
              <a:t>mantenibilidad</a:t>
            </a:r>
            <a:r>
              <a:rPr lang="en-US" sz="3200" spc="-1" dirty="0">
                <a:uFill>
                  <a:solidFill>
                    <a:srgbClr val="FFFFFF"/>
                  </a:solidFill>
                </a:uFill>
                <a:latin typeface="Corbel"/>
              </a:rPr>
              <a:t>, se </a:t>
            </a:r>
            <a:r>
              <a:rPr lang="en-US" sz="3200" spc="-1" dirty="0" err="1">
                <a:uFill>
                  <a:solidFill>
                    <a:srgbClr val="FFFFFF"/>
                  </a:solidFill>
                </a:uFill>
                <a:latin typeface="Corbel"/>
              </a:rPr>
              <a:t>tiene</a:t>
            </a:r>
            <a:r>
              <a:rPr lang="en-US" sz="3200" spc="-1" dirty="0">
                <a:uFill>
                  <a:solidFill>
                    <a:srgbClr val="FFFFFF"/>
                  </a:solidFill>
                </a:uFill>
                <a:latin typeface="Corbel"/>
              </a:rPr>
              <a:t> un </a:t>
            </a:r>
            <a:r>
              <a:rPr lang="en-US" sz="3200" spc="-1" dirty="0" err="1">
                <a:uFill>
                  <a:solidFill>
                    <a:srgbClr val="FFFFFF"/>
                  </a:solidFill>
                </a:uFill>
                <a:latin typeface="Corbel"/>
              </a:rPr>
              <a:t>código</a:t>
            </a:r>
            <a:r>
              <a:rPr lang="en-US" sz="3200" spc="-1" dirty="0">
                <a:uFill>
                  <a:solidFill>
                    <a:srgbClr val="FFFFFF"/>
                  </a:solidFill>
                </a:uFill>
                <a:latin typeface="Corbel"/>
              </a:rPr>
              <a:t> </a:t>
            </a:r>
            <a:r>
              <a:rPr lang="en-US" sz="3200" spc="-1" dirty="0" err="1">
                <a:uFill>
                  <a:solidFill>
                    <a:srgbClr val="FFFFFF"/>
                  </a:solidFill>
                </a:uFill>
                <a:latin typeface="Corbel"/>
              </a:rPr>
              <a:t>más</a:t>
            </a:r>
            <a:r>
              <a:rPr lang="en-US" sz="3200" spc="-1" dirty="0">
                <a:uFill>
                  <a:solidFill>
                    <a:srgbClr val="FFFFFF"/>
                  </a:solidFill>
                </a:uFill>
                <a:latin typeface="Corbel"/>
              </a:rPr>
              <a:t> </a:t>
            </a:r>
            <a:r>
              <a:rPr lang="en-US" sz="3200" spc="-1" dirty="0" err="1">
                <a:uFill>
                  <a:solidFill>
                    <a:srgbClr val="FFFFFF"/>
                  </a:solidFill>
                </a:uFill>
                <a:latin typeface="Corbel"/>
              </a:rPr>
              <a:t>fácil</a:t>
            </a:r>
            <a:r>
              <a:rPr lang="en-US" sz="3200" spc="-1" dirty="0">
                <a:uFill>
                  <a:solidFill>
                    <a:srgbClr val="FFFFFF"/>
                  </a:solidFill>
                </a:uFill>
                <a:latin typeface="Corbel"/>
              </a:rPr>
              <a:t> de leer y </a:t>
            </a:r>
            <a:r>
              <a:rPr lang="en-US" sz="3200" spc="-1" dirty="0" err="1">
                <a:uFill>
                  <a:solidFill>
                    <a:srgbClr val="FFFFFF"/>
                  </a:solidFill>
                </a:uFill>
                <a:latin typeface="Corbel"/>
              </a:rPr>
              <a:t>modificar</a:t>
            </a:r>
            <a:r>
              <a:rPr lang="en-US" sz="3200" spc="-1" dirty="0">
                <a:uFill>
                  <a:solidFill>
                    <a:srgbClr val="FFFFFF"/>
                  </a:solidFill>
                </a:uFill>
                <a:latin typeface="Corbel"/>
              </a:rPr>
              <a:t>, </a:t>
            </a:r>
            <a:r>
              <a:rPr lang="en-US" sz="3200" spc="-1" dirty="0" err="1">
                <a:uFill>
                  <a:solidFill>
                    <a:srgbClr val="FFFFFF"/>
                  </a:solidFill>
                </a:uFill>
                <a:latin typeface="Corbel"/>
              </a:rPr>
              <a:t>acomodándose</a:t>
            </a:r>
            <a:r>
              <a:rPr lang="en-US" sz="3200" spc="-1" dirty="0">
                <a:uFill>
                  <a:solidFill>
                    <a:srgbClr val="FFFFFF"/>
                  </a:solidFill>
                </a:uFill>
                <a:latin typeface="Corbel"/>
              </a:rPr>
              <a:t> </a:t>
            </a:r>
            <a:r>
              <a:rPr lang="en-US" sz="3200" spc="-1" dirty="0" err="1">
                <a:uFill>
                  <a:solidFill>
                    <a:srgbClr val="FFFFFF"/>
                  </a:solidFill>
                </a:uFill>
                <a:latin typeface="Corbel"/>
              </a:rPr>
              <a:t>mejor</a:t>
            </a:r>
            <a:r>
              <a:rPr lang="en-US" sz="3200" spc="-1" dirty="0">
                <a:uFill>
                  <a:solidFill>
                    <a:srgbClr val="FFFFFF"/>
                  </a:solidFill>
                </a:uFill>
                <a:latin typeface="Corbel"/>
              </a:rPr>
              <a:t> para </a:t>
            </a:r>
            <a:r>
              <a:rPr lang="en-US" sz="3200" spc="-1" dirty="0" err="1">
                <a:uFill>
                  <a:solidFill>
                    <a:srgbClr val="FFFFFF"/>
                  </a:solidFill>
                </a:uFill>
                <a:latin typeface="Corbel"/>
              </a:rPr>
              <a:t>cambios</a:t>
            </a:r>
            <a:r>
              <a:rPr lang="en-US" sz="3200" spc="-1" dirty="0">
                <a:uFill>
                  <a:solidFill>
                    <a:srgbClr val="FFFFFF"/>
                  </a:solidFill>
                </a:uFill>
                <a:latin typeface="Corbel"/>
              </a:rPr>
              <a:t> </a:t>
            </a:r>
            <a:r>
              <a:rPr lang="en-US" sz="3200" spc="-1" dirty="0" err="1">
                <a:uFill>
                  <a:solidFill>
                    <a:srgbClr val="FFFFFF"/>
                  </a:solidFill>
                </a:uFill>
                <a:latin typeface="Corbel"/>
              </a:rPr>
              <a:t>futuros</a:t>
            </a:r>
            <a:r>
              <a:rPr lang="en-US" sz="3200" spc="-1" dirty="0">
                <a:uFill>
                  <a:solidFill>
                    <a:srgbClr val="FFFFFF"/>
                  </a:solidFill>
                </a:uFill>
                <a:latin typeface="Corbel"/>
              </a:rPr>
              <a:t>.</a:t>
            </a:r>
          </a:p>
          <a:p>
            <a:pPr marL="228600" indent="-228240">
              <a:lnSpc>
                <a:spcPct val="90000"/>
              </a:lnSpc>
              <a:buClr>
                <a:srgbClr val="FFFFFF"/>
              </a:buClr>
              <a:buFont typeface="Arial"/>
              <a:buChar char="•"/>
            </a:pPr>
            <a:r>
              <a:rPr lang="en-US" sz="3200" spc="-1" dirty="0" err="1">
                <a:uFill>
                  <a:solidFill>
                    <a:srgbClr val="FFFFFF"/>
                  </a:solidFill>
                </a:uFill>
                <a:latin typeface="Corbel"/>
              </a:rPr>
              <a:t>Independencia</a:t>
            </a:r>
            <a:r>
              <a:rPr lang="en-US" sz="3200" spc="-1" dirty="0">
                <a:uFill>
                  <a:solidFill>
                    <a:srgbClr val="FFFFFF"/>
                  </a:solidFill>
                </a:uFill>
                <a:latin typeface="Corbel"/>
              </a:rPr>
              <a:t> de ‘</a:t>
            </a:r>
            <a:r>
              <a:rPr lang="en-US" sz="3200" spc="-1" dirty="0" err="1">
                <a:uFill>
                  <a:solidFill>
                    <a:srgbClr val="FFFFFF"/>
                  </a:solidFill>
                </a:uFill>
                <a:latin typeface="Corbel"/>
              </a:rPr>
              <a:t>capas</a:t>
            </a:r>
            <a:r>
              <a:rPr lang="en-US" sz="3200" spc="-1" dirty="0">
                <a:uFill>
                  <a:solidFill>
                    <a:srgbClr val="FFFFFF"/>
                  </a:solidFill>
                </a:uFill>
                <a:latin typeface="Corbel"/>
              </a:rPr>
              <a:t>’, lo que </a:t>
            </a:r>
            <a:r>
              <a:rPr lang="en-US" sz="3200" spc="-1" dirty="0" err="1">
                <a:uFill>
                  <a:solidFill>
                    <a:srgbClr val="FFFFFF"/>
                  </a:solidFill>
                </a:uFill>
                <a:latin typeface="Corbel"/>
              </a:rPr>
              <a:t>proporciona</a:t>
            </a:r>
            <a:r>
              <a:rPr lang="en-US" sz="3200" spc="-1" dirty="0">
                <a:uFill>
                  <a:solidFill>
                    <a:srgbClr val="FFFFFF"/>
                  </a:solidFill>
                </a:uFill>
                <a:latin typeface="Corbel"/>
              </a:rPr>
              <a:t> la </a:t>
            </a:r>
            <a:r>
              <a:rPr lang="en-US" sz="3200" spc="-1" dirty="0" err="1">
                <a:uFill>
                  <a:solidFill>
                    <a:srgbClr val="FFFFFF"/>
                  </a:solidFill>
                </a:uFill>
                <a:latin typeface="Corbel"/>
              </a:rPr>
              <a:t>habilidad</a:t>
            </a:r>
            <a:r>
              <a:rPr lang="en-US" sz="3200" spc="-1" dirty="0">
                <a:uFill>
                  <a:solidFill>
                    <a:srgbClr val="FFFFFF"/>
                  </a:solidFill>
                </a:uFill>
                <a:latin typeface="Corbel"/>
              </a:rPr>
              <a:t> de </a:t>
            </a:r>
            <a:r>
              <a:rPr lang="en-US" sz="3200" spc="-1" dirty="0" err="1">
                <a:uFill>
                  <a:solidFill>
                    <a:srgbClr val="FFFFFF"/>
                  </a:solidFill>
                </a:uFill>
                <a:latin typeface="Corbel"/>
              </a:rPr>
              <a:t>cambiar</a:t>
            </a:r>
            <a:r>
              <a:rPr lang="en-US" sz="3200" spc="-1" dirty="0">
                <a:uFill>
                  <a:solidFill>
                    <a:srgbClr val="FFFFFF"/>
                  </a:solidFill>
                </a:uFill>
                <a:latin typeface="Corbel"/>
              </a:rPr>
              <a:t> la </a:t>
            </a:r>
            <a:r>
              <a:rPr lang="en-US" sz="3200" spc="-1" dirty="0" err="1">
                <a:uFill>
                  <a:solidFill>
                    <a:srgbClr val="FFFFFF"/>
                  </a:solidFill>
                </a:uFill>
                <a:latin typeface="Corbel"/>
              </a:rPr>
              <a:t>implementación</a:t>
            </a:r>
            <a:r>
              <a:rPr lang="en-US" sz="3200" spc="-1" dirty="0">
                <a:uFill>
                  <a:solidFill>
                    <a:srgbClr val="FFFFFF"/>
                  </a:solidFill>
                </a:uFill>
                <a:latin typeface="Corbel"/>
              </a:rPr>
              <a:t> de un </a:t>
            </a:r>
            <a:r>
              <a:rPr lang="en-US" sz="3200" spc="-1" dirty="0" err="1">
                <a:uFill>
                  <a:solidFill>
                    <a:srgbClr val="FFFFFF"/>
                  </a:solidFill>
                </a:uFill>
                <a:latin typeface="Corbel"/>
              </a:rPr>
              <a:t>modelo</a:t>
            </a:r>
            <a:r>
              <a:rPr lang="en-US" sz="3200" spc="-1" dirty="0">
                <a:uFill>
                  <a:solidFill>
                    <a:srgbClr val="FFFFFF"/>
                  </a:solidFill>
                </a:uFill>
                <a:latin typeface="Corbel"/>
              </a:rPr>
              <a:t> a </a:t>
            </a:r>
            <a:r>
              <a:rPr lang="en-US" sz="3200" spc="-1" dirty="0" err="1">
                <a:uFill>
                  <a:solidFill>
                    <a:srgbClr val="FFFFFF"/>
                  </a:solidFill>
                </a:uFill>
                <a:latin typeface="Corbel"/>
              </a:rPr>
              <a:t>otro</a:t>
            </a:r>
            <a:r>
              <a:rPr lang="en-US" sz="3200" spc="-1" dirty="0">
                <a:uFill>
                  <a:solidFill>
                    <a:srgbClr val="FFFFFF"/>
                  </a:solidFill>
                </a:uFill>
                <a:latin typeface="Corbel"/>
              </a:rPr>
              <a:t>.</a:t>
            </a:r>
          </a:p>
          <a:p>
            <a:pPr marL="228600" indent="-228240">
              <a:lnSpc>
                <a:spcPct val="90000"/>
              </a:lnSpc>
              <a:buClr>
                <a:srgbClr val="FFFFFF"/>
              </a:buClr>
              <a:buFont typeface="Arial"/>
              <a:buChar char="•"/>
            </a:pPr>
            <a:r>
              <a:rPr lang="en-US" sz="3200" spc="-1" dirty="0" err="1">
                <a:uFill>
                  <a:solidFill>
                    <a:srgbClr val="FFFFFF"/>
                  </a:solidFill>
                </a:uFill>
                <a:latin typeface="Corbel"/>
              </a:rPr>
              <a:t>Facilita</a:t>
            </a:r>
            <a:r>
              <a:rPr lang="en-US" sz="3200" spc="-1" dirty="0">
                <a:uFill>
                  <a:solidFill>
                    <a:srgbClr val="FFFFFF"/>
                  </a:solidFill>
                </a:uFill>
                <a:latin typeface="Corbel"/>
              </a:rPr>
              <a:t> el </a:t>
            </a:r>
            <a:r>
              <a:rPr lang="en-US" sz="3200" spc="-1" dirty="0" err="1">
                <a:uFill>
                  <a:solidFill>
                    <a:srgbClr val="FFFFFF"/>
                  </a:solidFill>
                </a:uFill>
                <a:latin typeface="Corbel"/>
              </a:rPr>
              <a:t>uso</a:t>
            </a:r>
            <a:r>
              <a:rPr lang="en-US" sz="3200" spc="-1" dirty="0">
                <a:uFill>
                  <a:solidFill>
                    <a:srgbClr val="FFFFFF"/>
                  </a:solidFill>
                </a:uFill>
                <a:latin typeface="Corbel"/>
              </a:rPr>
              <a:t> de Unit Testing al </a:t>
            </a:r>
            <a:r>
              <a:rPr lang="en-US" sz="3200" spc="-1" dirty="0" err="1">
                <a:uFill>
                  <a:solidFill>
                    <a:srgbClr val="FFFFFF"/>
                  </a:solidFill>
                </a:uFill>
                <a:latin typeface="Corbel"/>
              </a:rPr>
              <a:t>dividir</a:t>
            </a:r>
            <a:r>
              <a:rPr lang="en-US" sz="3200" spc="-1" dirty="0">
                <a:uFill>
                  <a:solidFill>
                    <a:srgbClr val="FFFFFF"/>
                  </a:solidFill>
                </a:uFill>
                <a:latin typeface="Corbel"/>
              </a:rPr>
              <a:t> al </a:t>
            </a:r>
            <a:r>
              <a:rPr lang="en-US" sz="3200" spc="-1" dirty="0" err="1">
                <a:uFill>
                  <a:solidFill>
                    <a:srgbClr val="FFFFFF"/>
                  </a:solidFill>
                </a:uFill>
                <a:latin typeface="Corbel"/>
              </a:rPr>
              <a:t>sistema</a:t>
            </a:r>
            <a:r>
              <a:rPr lang="en-US" sz="3200" spc="-1" dirty="0">
                <a:uFill>
                  <a:solidFill>
                    <a:srgbClr val="FFFFFF"/>
                  </a:solidFill>
                </a:uFill>
                <a:latin typeface="Corbel"/>
              </a:rPr>
              <a:t> </a:t>
            </a:r>
            <a:r>
              <a:rPr lang="en-US" sz="3200" spc="-1" dirty="0" err="1">
                <a:uFill>
                  <a:solidFill>
                    <a:srgbClr val="FFFFFF"/>
                  </a:solidFill>
                </a:uFill>
                <a:latin typeface="Corbel"/>
              </a:rPr>
              <a:t>en</a:t>
            </a:r>
            <a:r>
              <a:rPr lang="en-US" sz="3200" spc="-1" dirty="0">
                <a:uFill>
                  <a:solidFill>
                    <a:srgbClr val="FFFFFF"/>
                  </a:solidFill>
                </a:uFill>
                <a:latin typeface="Corbel"/>
              </a:rPr>
              <a:t> </a:t>
            </a:r>
            <a:r>
              <a:rPr lang="en-US" sz="3200" spc="-1" dirty="0" err="1">
                <a:uFill>
                  <a:solidFill>
                    <a:srgbClr val="FFFFFF"/>
                  </a:solidFill>
                </a:uFill>
                <a:latin typeface="Corbel"/>
              </a:rPr>
              <a:t>tres</a:t>
            </a:r>
            <a:r>
              <a:rPr lang="en-US" sz="3200" spc="-1" dirty="0">
                <a:uFill>
                  <a:solidFill>
                    <a:srgbClr val="FFFFFF"/>
                  </a:solidFill>
                </a:uFill>
                <a:latin typeface="Corbel"/>
              </a:rPr>
              <a:t> </a:t>
            </a:r>
            <a:r>
              <a:rPr lang="en-US" sz="3200" spc="-1" dirty="0" err="1">
                <a:uFill>
                  <a:solidFill>
                    <a:srgbClr val="FFFFFF"/>
                  </a:solidFill>
                </a:uFill>
                <a:latin typeface="Corbel"/>
              </a:rPr>
              <a:t>piezas</a:t>
            </a:r>
            <a:r>
              <a:rPr lang="en-US" sz="3200" spc="-1" dirty="0">
                <a:uFill>
                  <a:solidFill>
                    <a:srgbClr val="FFFFFF"/>
                  </a:solidFill>
                </a:uFill>
                <a:latin typeface="Corbel"/>
              </a:rPr>
              <a:t>.</a:t>
            </a:r>
          </a:p>
          <a:p>
            <a:endParaRPr lang="es-ES" dirty="0"/>
          </a:p>
        </p:txBody>
      </p:sp>
    </p:spTree>
    <p:extLst>
      <p:ext uri="{BB962C8B-B14F-4D97-AF65-F5344CB8AC3E}">
        <p14:creationId xmlns:p14="http://schemas.microsoft.com/office/powerpoint/2010/main" val="369221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Arquitectura</a:t>
            </a:r>
            <a:endParaRPr lang="es-ES" dirty="0"/>
          </a:p>
        </p:txBody>
      </p:sp>
      <p:sp>
        <p:nvSpPr>
          <p:cNvPr id="3" name="2 Marcador de contenido"/>
          <p:cNvSpPr>
            <a:spLocks noGrp="1"/>
          </p:cNvSpPr>
          <p:nvPr>
            <p:ph idx="1"/>
          </p:nvPr>
        </p:nvSpPr>
        <p:spPr>
          <a:xfrm>
            <a:off x="457200" y="1412776"/>
            <a:ext cx="8229600" cy="5042032"/>
          </a:xfrm>
        </p:spPr>
        <p:txBody>
          <a:bodyPr/>
          <a:lstStyle/>
          <a:p>
            <a:r>
              <a:rPr lang="es-AR" dirty="0" smtClean="0"/>
              <a:t>Acorde a los requerimientos y casos de uso</a:t>
            </a:r>
            <a:endParaRPr lang="es-ES" dirty="0"/>
          </a:p>
        </p:txBody>
      </p:sp>
      <p:pic>
        <p:nvPicPr>
          <p:cNvPr id="4" name="Picture 2" descr="C:\Users\Usuario\Downloads\Diagrama ARQ prelimin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92896"/>
            <a:ext cx="7956376" cy="4069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2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Arquitectura</a:t>
            </a:r>
            <a:endParaRPr lang="es-ES" dirty="0"/>
          </a:p>
        </p:txBody>
      </p:sp>
      <p:sp>
        <p:nvSpPr>
          <p:cNvPr id="3" name="2 Marcador de contenido"/>
          <p:cNvSpPr>
            <a:spLocks noGrp="1"/>
          </p:cNvSpPr>
          <p:nvPr>
            <p:ph idx="1"/>
          </p:nvPr>
        </p:nvSpPr>
        <p:spPr>
          <a:xfrm>
            <a:off x="457200" y="1484784"/>
            <a:ext cx="8229600" cy="4970024"/>
          </a:xfrm>
        </p:spPr>
        <p:txBody>
          <a:bodyPr/>
          <a:lstStyle/>
          <a:p>
            <a:r>
              <a:rPr lang="es-AR" dirty="0" smtClean="0"/>
              <a:t>Diagrama de despliegue : implementación ideal del sistema</a:t>
            </a:r>
            <a:endParaRPr lang="es-ES" dirty="0"/>
          </a:p>
        </p:txBody>
      </p:sp>
      <p:pic>
        <p:nvPicPr>
          <p:cNvPr id="3074" name="Picture 2" descr="C:\Users\Usuario\Downloads\diagrama despliegu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708920"/>
            <a:ext cx="6552728" cy="3703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794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Diseño	</a:t>
            </a:r>
            <a:endParaRPr lang="es-ES" dirty="0"/>
          </a:p>
        </p:txBody>
      </p:sp>
      <p:sp>
        <p:nvSpPr>
          <p:cNvPr id="3" name="2 Marcador de contenido"/>
          <p:cNvSpPr>
            <a:spLocks noGrp="1"/>
          </p:cNvSpPr>
          <p:nvPr>
            <p:ph idx="1"/>
          </p:nvPr>
        </p:nvSpPr>
        <p:spPr/>
        <p:txBody>
          <a:bodyPr/>
          <a:lstStyle/>
          <a:p>
            <a:r>
              <a:rPr lang="es-AR" dirty="0" smtClean="0"/>
              <a:t>Diagrama de clases resultante</a:t>
            </a:r>
            <a:endParaRPr lang="es-ES" dirty="0"/>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564904"/>
            <a:ext cx="6048672" cy="3672408"/>
          </a:xfrm>
          <a:prstGeom prst="rect">
            <a:avLst/>
          </a:prstGeom>
          <a:noFill/>
          <a:ln>
            <a:noFill/>
          </a:ln>
        </p:spPr>
      </p:pic>
    </p:spTree>
    <p:extLst>
      <p:ext uri="{BB962C8B-B14F-4D97-AF65-F5344CB8AC3E}">
        <p14:creationId xmlns:p14="http://schemas.microsoft.com/office/powerpoint/2010/main" val="979921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ío">
  <a:themeElements>
    <a:clrScheme name="Brío">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Brí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río">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312</TotalTime>
  <Words>384</Words>
  <Application>Microsoft Office PowerPoint</Application>
  <PresentationFormat>Presentación en pantalla (4:3)</PresentationFormat>
  <Paragraphs>68</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Brío</vt:lpstr>
      <vt:lpstr>Modelo de aplicación de venta de indumentaria deportiva online DXMARKET</vt:lpstr>
      <vt:lpstr>Requerimientos funcionales</vt:lpstr>
      <vt:lpstr>Requerimientos funcionales No implementados</vt:lpstr>
      <vt:lpstr>Requerimientos no funcionales</vt:lpstr>
      <vt:lpstr>Arquitectura</vt:lpstr>
      <vt:lpstr>Arquitectura </vt:lpstr>
      <vt:lpstr>Arquitectura</vt:lpstr>
      <vt:lpstr>Arquitectura</vt:lpstr>
      <vt:lpstr>Diseño </vt:lpstr>
      <vt:lpstr>Diseño</vt:lpstr>
      <vt:lpstr>Patrones de Diseño</vt:lpstr>
      <vt:lpstr>Patrones de Diseño</vt:lpstr>
      <vt:lpstr>Pruebas de software  </vt:lpstr>
      <vt:lpstr>Pruebas de software </vt:lpstr>
      <vt:lpstr>Pruebas de software</vt:lpstr>
      <vt:lpstr>Pruebas de software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de venta de indumentaria deportiva online</dc:title>
  <dc:creator>Usuario</dc:creator>
  <cp:lastModifiedBy>Cristiann</cp:lastModifiedBy>
  <cp:revision>15</cp:revision>
  <dcterms:created xsi:type="dcterms:W3CDTF">2017-06-26T02:00:21Z</dcterms:created>
  <dcterms:modified xsi:type="dcterms:W3CDTF">2017-06-26T23:10:45Z</dcterms:modified>
</cp:coreProperties>
</file>