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57" r:id="rId5"/>
    <p:sldId id="259" r:id="rId6"/>
    <p:sldId id="258" r:id="rId7"/>
    <p:sldId id="260" r:id="rId8"/>
    <p:sldId id="266" r:id="rId9"/>
    <p:sldId id="261" r:id="rId10"/>
    <p:sldId id="264" r:id="rId11"/>
    <p:sldId id="267" r:id="rId12"/>
    <p:sldId id="265"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FD810033-B498-4997-87EC-A25E1B6C951A}" type="datetimeFigureOut">
              <a:rPr lang="es-ES" smtClean="0"/>
              <a:t>26/06/2017</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BED9FF7-A08D-4D71-B9B9-AB8B521F5454}"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DBED9FF7-A08D-4D71-B9B9-AB8B521F5454}"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DBED9FF7-A08D-4D71-B9B9-AB8B521F5454}"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FD810033-B498-4997-87EC-A25E1B6C951A}" type="datetimeFigureOut">
              <a:rPr lang="es-ES" smtClean="0"/>
              <a:t>26/06/2017</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FD810033-B498-4997-87EC-A25E1B6C951A}" type="datetimeFigureOut">
              <a:rPr lang="es-ES" smtClean="0"/>
              <a:t>26/06/2017</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DBED9FF7-A08D-4D71-B9B9-AB8B521F545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D810033-B498-4997-87EC-A25E1B6C951A}" type="datetimeFigureOut">
              <a:rPr lang="es-ES" smtClean="0"/>
              <a:t>26/06/2017</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BED9FF7-A08D-4D71-B9B9-AB8B521F545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3284984"/>
            <a:ext cx="8062912" cy="1470025"/>
          </a:xfrm>
        </p:spPr>
        <p:txBody>
          <a:bodyPr>
            <a:normAutofit fontScale="90000"/>
          </a:bodyPr>
          <a:lstStyle/>
          <a:p>
            <a:r>
              <a:rPr lang="es-AR" dirty="0" smtClean="0"/>
              <a:t>Modelo de aplicación de venta de indumentaria deportiva online</a:t>
            </a:r>
            <a:endParaRPr lang="es-ES" dirty="0"/>
          </a:p>
        </p:txBody>
      </p:sp>
      <p:sp>
        <p:nvSpPr>
          <p:cNvPr id="3" name="2 Subtítulo"/>
          <p:cNvSpPr>
            <a:spLocks noGrp="1"/>
          </p:cNvSpPr>
          <p:nvPr>
            <p:ph type="subTitle" idx="1"/>
          </p:nvPr>
        </p:nvSpPr>
        <p:spPr>
          <a:xfrm>
            <a:off x="395536" y="4869160"/>
            <a:ext cx="8062912" cy="1752600"/>
          </a:xfrm>
        </p:spPr>
        <p:txBody>
          <a:bodyPr/>
          <a:lstStyle/>
          <a:p>
            <a:r>
              <a:rPr lang="es-AR" dirty="0" smtClean="0"/>
              <a:t>GRUPO ISOFT</a:t>
            </a:r>
          </a:p>
          <a:p>
            <a:r>
              <a:rPr lang="es-AR" dirty="0" smtClean="0"/>
              <a:t>REBOLA CHRISTIAN</a:t>
            </a:r>
          </a:p>
          <a:p>
            <a:r>
              <a:rPr lang="es-AR" dirty="0" smtClean="0"/>
              <a:t>VAZQUEZ FRANCO</a:t>
            </a:r>
            <a:endParaRPr lang="es-ES" dirty="0"/>
          </a:p>
        </p:txBody>
      </p:sp>
    </p:spTree>
    <p:extLst>
      <p:ext uri="{BB962C8B-B14F-4D97-AF65-F5344CB8AC3E}">
        <p14:creationId xmlns:p14="http://schemas.microsoft.com/office/powerpoint/2010/main" val="259762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Pruebas de software </a:t>
            </a:r>
            <a:r>
              <a:rPr lang="es-AR" dirty="0" smtClean="0"/>
              <a:t>	</a:t>
            </a:r>
            <a:endParaRPr lang="es-ES" dirty="0"/>
          </a:p>
        </p:txBody>
      </p:sp>
      <p:sp>
        <p:nvSpPr>
          <p:cNvPr id="3" name="2 Marcador de contenido"/>
          <p:cNvSpPr>
            <a:spLocks noGrp="1"/>
          </p:cNvSpPr>
          <p:nvPr>
            <p:ph idx="1"/>
          </p:nvPr>
        </p:nvSpPr>
        <p:spPr/>
        <p:txBody>
          <a:bodyPr/>
          <a:lstStyle/>
          <a:p>
            <a:r>
              <a:rPr lang="es-AR" dirty="0" smtClean="0"/>
              <a:t>Bugs conocidos sin reparar</a:t>
            </a:r>
            <a:endParaRPr lang="es-ES" dirty="0"/>
          </a:p>
        </p:txBody>
      </p:sp>
    </p:spTree>
    <p:extLst>
      <p:ext uri="{BB962C8B-B14F-4D97-AF65-F5344CB8AC3E}">
        <p14:creationId xmlns:p14="http://schemas.microsoft.com/office/powerpoint/2010/main" val="47377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Pruebas de software	</a:t>
            </a:r>
            <a:endParaRPr lang="es-ES" dirty="0"/>
          </a:p>
        </p:txBody>
      </p:sp>
      <p:sp>
        <p:nvSpPr>
          <p:cNvPr id="3" name="2 Marcador de contenido"/>
          <p:cNvSpPr>
            <a:spLocks noGrp="1"/>
          </p:cNvSpPr>
          <p:nvPr>
            <p:ph idx="1"/>
          </p:nvPr>
        </p:nvSpPr>
        <p:spPr/>
        <p:txBody>
          <a:bodyPr/>
          <a:lstStyle/>
          <a:p>
            <a:r>
              <a:rPr lang="es-AR" dirty="0" smtClean="0"/>
              <a:t>Test unitarios y </a:t>
            </a:r>
            <a:r>
              <a:rPr lang="es-AR" smtClean="0"/>
              <a:t>de sistema</a:t>
            </a:r>
            <a:endParaRPr lang="es-ES" dirty="0"/>
          </a:p>
        </p:txBody>
      </p:sp>
    </p:spTree>
    <p:extLst>
      <p:ext uri="{BB962C8B-B14F-4D97-AF65-F5344CB8AC3E}">
        <p14:creationId xmlns:p14="http://schemas.microsoft.com/office/powerpoint/2010/main" val="93150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Pruebas de software</a:t>
            </a:r>
            <a:endParaRPr lang="es-ES" dirty="0"/>
          </a:p>
        </p:txBody>
      </p:sp>
      <p:sp>
        <p:nvSpPr>
          <p:cNvPr id="3" name="2 Marcador de contenido"/>
          <p:cNvSpPr>
            <a:spLocks noGrp="1"/>
          </p:cNvSpPr>
          <p:nvPr>
            <p:ph idx="1"/>
          </p:nvPr>
        </p:nvSpPr>
        <p:spPr/>
        <p:txBody>
          <a:bodyPr/>
          <a:lstStyle/>
          <a:p>
            <a:r>
              <a:rPr lang="es-AR" dirty="0" smtClean="0"/>
              <a:t>Resultados de </a:t>
            </a:r>
            <a:r>
              <a:rPr lang="es-AR" dirty="0" err="1" smtClean="0"/>
              <a:t>pass</a:t>
            </a:r>
            <a:r>
              <a:rPr lang="es-AR" dirty="0" smtClean="0"/>
              <a:t>/</a:t>
            </a:r>
            <a:r>
              <a:rPr lang="es-AR" dirty="0" err="1" smtClean="0"/>
              <a:t>fail</a:t>
            </a:r>
            <a:r>
              <a:rPr lang="es-AR" dirty="0" smtClean="0"/>
              <a:t> test</a:t>
            </a:r>
            <a:endParaRPr lang="es-ES" dirty="0"/>
          </a:p>
        </p:txBody>
      </p:sp>
    </p:spTree>
    <p:extLst>
      <p:ext uri="{BB962C8B-B14F-4D97-AF65-F5344CB8AC3E}">
        <p14:creationId xmlns:p14="http://schemas.microsoft.com/office/powerpoint/2010/main" val="178615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4311"/>
            <a:ext cx="8229600" cy="1399032"/>
          </a:xfrm>
        </p:spPr>
        <p:txBody>
          <a:bodyPr/>
          <a:lstStyle/>
          <a:p>
            <a:r>
              <a:rPr lang="es-AR" dirty="0" smtClean="0"/>
              <a:t>Requerimientos funcionales</a:t>
            </a:r>
            <a:endParaRPr lang="es-ES" dirty="0"/>
          </a:p>
        </p:txBody>
      </p:sp>
      <p:pic>
        <p:nvPicPr>
          <p:cNvPr id="4" name="3 Marcador de contenido" descr="C:\Users\Usuario\Downloads\caso de uso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868" y="1218712"/>
            <a:ext cx="5040560" cy="2088232"/>
          </a:xfrm>
          <a:prstGeom prst="rect">
            <a:avLst/>
          </a:prstGeom>
          <a:noFill/>
          <a:ln>
            <a:noFill/>
          </a:ln>
        </p:spPr>
      </p:pic>
      <p:pic>
        <p:nvPicPr>
          <p:cNvPr id="5" name="4 Imagen" descr="C:\Users\Usuario\Downloads\caso de uso 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768" y="5735072"/>
            <a:ext cx="6840760" cy="1122928"/>
          </a:xfrm>
          <a:prstGeom prst="rect">
            <a:avLst/>
          </a:prstGeom>
          <a:noFill/>
          <a:ln>
            <a:noFill/>
          </a:ln>
        </p:spPr>
      </p:pic>
      <p:pic>
        <p:nvPicPr>
          <p:cNvPr id="6" name="5 Imagen" descr="C:\Users\Usuario\Downloads\caso de uso 1.JPG"/>
          <p:cNvPicPr/>
          <p:nvPr/>
        </p:nvPicPr>
        <p:blipFill>
          <a:blip r:embed="rId4">
            <a:extLst>
              <a:ext uri="{28A0092B-C50C-407E-A947-70E740481C1C}">
                <a14:useLocalDpi xmlns:a14="http://schemas.microsoft.com/office/drawing/2010/main" val="0"/>
              </a:ext>
            </a:extLst>
          </a:blip>
          <a:srcRect/>
          <a:stretch>
            <a:fillRect/>
          </a:stretch>
        </p:blipFill>
        <p:spPr bwMode="auto">
          <a:xfrm>
            <a:off x="2082868" y="3306944"/>
            <a:ext cx="5040560" cy="2450088"/>
          </a:xfrm>
          <a:prstGeom prst="rect">
            <a:avLst/>
          </a:prstGeom>
          <a:noFill/>
          <a:ln>
            <a:noFill/>
          </a:ln>
        </p:spPr>
      </p:pic>
    </p:spTree>
    <p:extLst>
      <p:ext uri="{BB962C8B-B14F-4D97-AF65-F5344CB8AC3E}">
        <p14:creationId xmlns:p14="http://schemas.microsoft.com/office/powerpoint/2010/main" val="23257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1399032"/>
          </a:xfrm>
        </p:spPr>
        <p:txBody>
          <a:bodyPr>
            <a:normAutofit/>
          </a:bodyPr>
          <a:lstStyle/>
          <a:p>
            <a:r>
              <a:rPr lang="es-AR" sz="4000" dirty="0" smtClean="0"/>
              <a:t>Requerimientos no funcionales</a:t>
            </a:r>
            <a:endParaRPr lang="es-ES" sz="4000" dirty="0"/>
          </a:p>
        </p:txBody>
      </p:sp>
      <p:sp>
        <p:nvSpPr>
          <p:cNvPr id="3" name="2 Marcador de contenido"/>
          <p:cNvSpPr>
            <a:spLocks noGrp="1"/>
          </p:cNvSpPr>
          <p:nvPr>
            <p:ph idx="1"/>
          </p:nvPr>
        </p:nvSpPr>
        <p:spPr>
          <a:xfrm>
            <a:off x="395536" y="1340768"/>
            <a:ext cx="8229600" cy="5400600"/>
          </a:xfrm>
        </p:spPr>
        <p:txBody>
          <a:bodyPr>
            <a:noAutofit/>
          </a:bodyPr>
          <a:lstStyle/>
          <a:p>
            <a:pPr marL="64008" indent="0">
              <a:buNone/>
            </a:pPr>
            <a:r>
              <a:rPr lang="es-ES" sz="1600" b="1" i="1" dirty="0" smtClean="0"/>
              <a:t>       Eficiencia</a:t>
            </a:r>
            <a:endParaRPr lang="es-ES" sz="1600" b="1" dirty="0"/>
          </a:p>
          <a:p>
            <a:pPr lvl="0"/>
            <a:r>
              <a:rPr lang="es-ES" sz="1600" dirty="0"/>
              <a:t>El sistema no debe tardar más de 300 mili segundos en abrir la descripción de un producto, si esto ocurriese el sistema lanzará un mensaje de error indicando que no puede conectarse con la base de datos.</a:t>
            </a:r>
          </a:p>
          <a:p>
            <a:pPr marL="64008" indent="0">
              <a:buNone/>
            </a:pPr>
            <a:r>
              <a:rPr lang="es-ES" sz="1600" b="1" i="1" dirty="0" smtClean="0"/>
              <a:t>       Usabilidad</a:t>
            </a:r>
            <a:endParaRPr lang="es-ES" sz="1600" b="1" dirty="0"/>
          </a:p>
          <a:p>
            <a:pPr lvl="0"/>
            <a:r>
              <a:rPr lang="es-ES" sz="1600" dirty="0"/>
              <a:t>El sistema será intuitivo y amigable, siendo fácil de usar incluso para personas con pocos conocimientos informáticos. </a:t>
            </a:r>
            <a:r>
              <a:rPr lang="es-ES" sz="1600" i="1" dirty="0" smtClean="0"/>
              <a:t>Seguridad</a:t>
            </a:r>
            <a:endParaRPr lang="es-ES" sz="1600" dirty="0"/>
          </a:p>
          <a:p>
            <a:pPr lvl="0"/>
            <a:r>
              <a:rPr lang="es-ES" sz="1600" dirty="0"/>
              <a:t>Ningún administrador del sistema podrá averiguar las contraseñas guardadas. </a:t>
            </a:r>
            <a:endParaRPr lang="es-ES" sz="1600" dirty="0" smtClean="0"/>
          </a:p>
          <a:p>
            <a:pPr marL="64008" lvl="0" indent="0">
              <a:buNone/>
            </a:pPr>
            <a:r>
              <a:rPr lang="es-ES" sz="1600" b="1" i="1" dirty="0" smtClean="0"/>
              <a:t>       Confiabilidad</a:t>
            </a:r>
            <a:endParaRPr lang="es-ES" sz="1600" b="1" dirty="0"/>
          </a:p>
          <a:p>
            <a:pPr lvl="0"/>
            <a:r>
              <a:rPr lang="es-ES" sz="1600" dirty="0"/>
              <a:t>El sistema deberá poder verificar la autenticación de ingreso a este por parte del administrador autorizado y que le permita poder actualizar o eliminar información de los productos en la base de datos</a:t>
            </a:r>
          </a:p>
          <a:p>
            <a:pPr lvl="0"/>
            <a:r>
              <a:rPr lang="es-ES" sz="1600" dirty="0"/>
              <a:t>Se realizarán frecuentemente copias de seguridad de la Base de Datos</a:t>
            </a:r>
            <a:r>
              <a:rPr lang="es-ES" sz="1600" dirty="0" smtClean="0"/>
              <a:t>.</a:t>
            </a:r>
          </a:p>
          <a:p>
            <a:pPr marL="64008" indent="0">
              <a:buNone/>
            </a:pPr>
            <a:r>
              <a:rPr lang="es-ES" sz="1600" b="1" i="1" dirty="0"/>
              <a:t> </a:t>
            </a:r>
            <a:r>
              <a:rPr lang="es-ES" sz="1600" b="1" i="1" dirty="0" smtClean="0"/>
              <a:t>      Portabilidad</a:t>
            </a:r>
            <a:endParaRPr lang="es-ES" sz="1600" b="1" dirty="0" smtClean="0"/>
          </a:p>
          <a:p>
            <a:pPr lvl="0"/>
            <a:r>
              <a:rPr lang="es-ES" sz="1600" dirty="0" smtClean="0"/>
              <a:t>Sistemas operativos soportados: </a:t>
            </a:r>
            <a:r>
              <a:rPr lang="es-ES" sz="1600" dirty="0"/>
              <a:t>Windows7, Windows8, Linux.</a:t>
            </a:r>
          </a:p>
          <a:p>
            <a:pPr marL="64008" indent="0">
              <a:buNone/>
            </a:pPr>
            <a:r>
              <a:rPr lang="es-ES" sz="1600" b="1" i="1" dirty="0" smtClean="0"/>
              <a:t>       Desarrollo</a:t>
            </a:r>
            <a:endParaRPr lang="es-ES" sz="1600" b="1" dirty="0"/>
          </a:p>
          <a:p>
            <a:pPr lvl="0"/>
            <a:r>
              <a:rPr lang="es-ES" sz="1600" dirty="0"/>
              <a:t>El  lenguaje  utilizado  para  implementar  la  tienda  virtual es  Java </a:t>
            </a:r>
          </a:p>
          <a:p>
            <a:endParaRPr lang="es-ES" sz="1600" dirty="0"/>
          </a:p>
        </p:txBody>
      </p:sp>
    </p:spTree>
    <p:extLst>
      <p:ext uri="{BB962C8B-B14F-4D97-AF65-F5344CB8AC3E}">
        <p14:creationId xmlns:p14="http://schemas.microsoft.com/office/powerpoint/2010/main" val="30965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Arquitectura</a:t>
            </a:r>
            <a:endParaRPr lang="es-ES" dirty="0"/>
          </a:p>
        </p:txBody>
      </p:sp>
      <p:sp>
        <p:nvSpPr>
          <p:cNvPr id="3" name="2 Marcador de contenido"/>
          <p:cNvSpPr>
            <a:spLocks noGrp="1"/>
          </p:cNvSpPr>
          <p:nvPr>
            <p:ph idx="1"/>
          </p:nvPr>
        </p:nvSpPr>
        <p:spPr>
          <a:xfrm>
            <a:off x="457200" y="1556792"/>
            <a:ext cx="8229600" cy="4898016"/>
          </a:xfrm>
        </p:spPr>
        <p:txBody>
          <a:bodyPr/>
          <a:lstStyle/>
          <a:p>
            <a:pPr marL="64008" indent="0">
              <a:buNone/>
            </a:pPr>
            <a:r>
              <a:rPr lang="es-AR" dirty="0" smtClean="0"/>
              <a:t>Se utilizo un </a:t>
            </a:r>
            <a:r>
              <a:rPr lang="es-AR" dirty="0" err="1" smtClean="0"/>
              <a:t>patron</a:t>
            </a:r>
            <a:r>
              <a:rPr lang="es-AR" dirty="0" smtClean="0"/>
              <a:t> de arquitectura MVC para el </a:t>
            </a:r>
            <a:r>
              <a:rPr lang="es-AR" dirty="0" err="1" smtClean="0"/>
              <a:t>dieño</a:t>
            </a:r>
            <a:r>
              <a:rPr lang="es-AR" dirty="0" smtClean="0"/>
              <a:t> del sistema</a:t>
            </a:r>
          </a:p>
          <a:p>
            <a:pPr marL="64008" indent="0">
              <a:buNone/>
            </a:pPr>
            <a:endParaRPr lang="es-AR" dirty="0"/>
          </a:p>
        </p:txBody>
      </p:sp>
      <p:pic>
        <p:nvPicPr>
          <p:cNvPr id="4" name="Picture 2" descr="C:\Users\Usuario\Downloads\Diagrama ARQ gr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880"/>
            <a:ext cx="7791450" cy="40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4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	</a:t>
            </a:r>
            <a:endParaRPr lang="es-ES" dirty="0"/>
          </a:p>
        </p:txBody>
      </p:sp>
      <p:sp>
        <p:nvSpPr>
          <p:cNvPr id="3" name="2 Marcador de contenido"/>
          <p:cNvSpPr>
            <a:spLocks noGrp="1"/>
          </p:cNvSpPr>
          <p:nvPr>
            <p:ph idx="1"/>
          </p:nvPr>
        </p:nvSpPr>
        <p:spPr/>
        <p:txBody>
          <a:bodyPr>
            <a:normAutofit fontScale="92500" lnSpcReduction="10000"/>
          </a:bodyPr>
          <a:lstStyle/>
          <a:p>
            <a:pPr>
              <a:lnSpc>
                <a:spcPct val="100000"/>
              </a:lnSpc>
            </a:pPr>
            <a:r>
              <a:rPr lang="en-US" sz="3200" b="1" spc="-1" dirty="0">
                <a:uFill>
                  <a:solidFill>
                    <a:srgbClr val="FFFFFF"/>
                  </a:solidFill>
                </a:uFill>
                <a:latin typeface="Corbel"/>
              </a:rPr>
              <a:t>Se ha </a:t>
            </a:r>
            <a:r>
              <a:rPr lang="en-US" sz="3200" b="1" spc="-1" dirty="0" err="1">
                <a:uFill>
                  <a:solidFill>
                    <a:srgbClr val="FFFFFF"/>
                  </a:solidFill>
                </a:uFill>
                <a:latin typeface="Corbel"/>
              </a:rPr>
              <a:t>utilizado</a:t>
            </a:r>
            <a:r>
              <a:rPr lang="en-US" sz="3200" b="1" spc="-1" dirty="0">
                <a:uFill>
                  <a:solidFill>
                    <a:srgbClr val="FFFFFF"/>
                  </a:solidFill>
                </a:uFill>
                <a:latin typeface="Corbel"/>
              </a:rPr>
              <a:t> el </a:t>
            </a:r>
            <a:r>
              <a:rPr lang="en-US" sz="3200" b="1" spc="-1" dirty="0" err="1">
                <a:uFill>
                  <a:solidFill>
                    <a:srgbClr val="FFFFFF"/>
                  </a:solidFill>
                </a:uFill>
                <a:latin typeface="Corbel"/>
              </a:rPr>
              <a:t>patrón</a:t>
            </a:r>
            <a:r>
              <a:rPr lang="en-US" sz="3200" b="1" spc="-1" dirty="0">
                <a:uFill>
                  <a:solidFill>
                    <a:srgbClr val="FFFFFF"/>
                  </a:solidFill>
                </a:uFill>
                <a:latin typeface="Corbel"/>
              </a:rPr>
              <a:t> de </a:t>
            </a:r>
            <a:r>
              <a:rPr lang="en-US" sz="3200" b="1" spc="-1" dirty="0" err="1">
                <a:uFill>
                  <a:solidFill>
                    <a:srgbClr val="FFFFFF"/>
                  </a:solidFill>
                </a:uFill>
                <a:latin typeface="Corbel"/>
              </a:rPr>
              <a:t>arquitectura</a:t>
            </a:r>
            <a:r>
              <a:rPr lang="en-US" sz="3200" b="1" spc="-1" dirty="0">
                <a:uFill>
                  <a:solidFill>
                    <a:srgbClr val="FFFFFF"/>
                  </a:solidFill>
                </a:uFill>
                <a:latin typeface="Corbel"/>
              </a:rPr>
              <a:t> MVC </a:t>
            </a:r>
            <a:r>
              <a:rPr lang="en-US" sz="3200" b="1" spc="-1" dirty="0" err="1">
                <a:uFill>
                  <a:solidFill>
                    <a:srgbClr val="FFFFFF"/>
                  </a:solidFill>
                </a:uFill>
                <a:latin typeface="Corbel"/>
              </a:rPr>
              <a:t>ya</a:t>
            </a:r>
            <a:r>
              <a:rPr lang="en-US" sz="3200" b="1" spc="-1" dirty="0">
                <a:uFill>
                  <a:solidFill>
                    <a:srgbClr val="FFFFFF"/>
                  </a:solidFill>
                </a:uFill>
                <a:latin typeface="Corbel"/>
              </a:rPr>
              <a:t> que </a:t>
            </a:r>
            <a:r>
              <a:rPr lang="en-US" sz="3200" b="1" spc="-1" dirty="0" err="1">
                <a:uFill>
                  <a:solidFill>
                    <a:srgbClr val="FFFFFF"/>
                  </a:solidFill>
                </a:uFill>
                <a:latin typeface="Corbel"/>
              </a:rPr>
              <a:t>brinda</a:t>
            </a:r>
            <a:r>
              <a:rPr lang="en-US" sz="3200" b="1" spc="-1" dirty="0">
                <a:uFill>
                  <a:solidFill>
                    <a:srgbClr val="FFFFFF"/>
                  </a:solidFill>
                </a:uFill>
                <a:latin typeface="Corbel"/>
              </a:rPr>
              <a:t> al </a:t>
            </a:r>
            <a:r>
              <a:rPr lang="en-US" sz="3200" b="1" spc="-1" dirty="0" err="1">
                <a:uFill>
                  <a:solidFill>
                    <a:srgbClr val="FFFFFF"/>
                  </a:solidFill>
                </a:uFill>
                <a:latin typeface="Corbel"/>
              </a:rPr>
              <a:t>proyecto</a:t>
            </a:r>
            <a:r>
              <a:rPr lang="en-US" sz="3200" b="1" spc="-1" dirty="0">
                <a:uFill>
                  <a:solidFill>
                    <a:srgbClr val="FFFFFF"/>
                  </a:solidFill>
                </a:uFill>
                <a:latin typeface="Corbel"/>
              </a:rPr>
              <a:t> </a:t>
            </a:r>
            <a:r>
              <a:rPr lang="en-US" sz="3200" b="1" spc="-1" dirty="0" err="1">
                <a:uFill>
                  <a:solidFill>
                    <a:srgbClr val="FFFFFF"/>
                  </a:solidFill>
                </a:uFill>
                <a:latin typeface="Corbel"/>
              </a:rPr>
              <a:t>distintas</a:t>
            </a:r>
            <a:r>
              <a:rPr lang="en-US" sz="3200" b="1" spc="-1" dirty="0">
                <a:uFill>
                  <a:solidFill>
                    <a:srgbClr val="FFFFFF"/>
                  </a:solidFill>
                </a:uFill>
                <a:latin typeface="Corbel"/>
              </a:rPr>
              <a:t> </a:t>
            </a:r>
            <a:r>
              <a:rPr lang="en-US" sz="3200" b="1" spc="-1" dirty="0" err="1">
                <a:uFill>
                  <a:solidFill>
                    <a:srgbClr val="FFFFFF"/>
                  </a:solidFill>
                </a:uFill>
                <a:latin typeface="Corbel"/>
              </a:rPr>
              <a:t>ventajas</a:t>
            </a:r>
            <a:r>
              <a:rPr lang="en-US" sz="3200" b="1" spc="-1" dirty="0">
                <a:uFill>
                  <a:solidFill>
                    <a:srgbClr val="FFFFFF"/>
                  </a:solidFill>
                </a:uFill>
                <a:latin typeface="Corbel"/>
              </a:rPr>
              <a:t> que </a:t>
            </a:r>
            <a:r>
              <a:rPr lang="en-US" sz="3200" b="1" spc="-1" dirty="0" err="1">
                <a:uFill>
                  <a:solidFill>
                    <a:srgbClr val="FFFFFF"/>
                  </a:solidFill>
                </a:uFill>
                <a:latin typeface="Corbel"/>
              </a:rPr>
              <a:t>justifican</a:t>
            </a:r>
            <a:r>
              <a:rPr lang="en-US" sz="3200" b="1" spc="-1" dirty="0">
                <a:uFill>
                  <a:solidFill>
                    <a:srgbClr val="FFFFFF"/>
                  </a:solidFill>
                </a:uFill>
                <a:latin typeface="Corbel"/>
              </a:rPr>
              <a:t> </a:t>
            </a:r>
            <a:r>
              <a:rPr lang="en-US" sz="3200" b="1" spc="-1" dirty="0" err="1">
                <a:uFill>
                  <a:solidFill>
                    <a:srgbClr val="FFFFFF"/>
                  </a:solidFill>
                </a:uFill>
                <a:latin typeface="Corbel"/>
              </a:rPr>
              <a:t>su</a:t>
            </a:r>
            <a:r>
              <a:rPr lang="en-US" sz="3200" b="1" spc="-1" dirty="0">
                <a:uFill>
                  <a:solidFill>
                    <a:srgbClr val="FFFFFF"/>
                  </a:solidFill>
                </a:uFill>
                <a:latin typeface="Corbel"/>
              </a:rPr>
              <a:t> </a:t>
            </a:r>
            <a:r>
              <a:rPr lang="en-US" sz="3200" b="1" spc="-1" dirty="0" err="1">
                <a:uFill>
                  <a:solidFill>
                    <a:srgbClr val="FFFFFF"/>
                  </a:solidFill>
                </a:uFill>
                <a:latin typeface="Corbel"/>
              </a:rPr>
              <a:t>aplicación</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Proporciona</a:t>
            </a:r>
            <a:r>
              <a:rPr lang="en-US" sz="3200" spc="-1" dirty="0">
                <a:uFill>
                  <a:solidFill>
                    <a:srgbClr val="FFFFFF"/>
                  </a:solidFill>
                </a:uFill>
                <a:latin typeface="Corbel"/>
              </a:rPr>
              <a:t> </a:t>
            </a:r>
            <a:r>
              <a:rPr lang="en-US" sz="3200" spc="-1" dirty="0" err="1">
                <a:uFill>
                  <a:solidFill>
                    <a:srgbClr val="FFFFFF"/>
                  </a:solidFill>
                </a:uFill>
                <a:latin typeface="Corbel"/>
              </a:rPr>
              <a:t>mantenibilidad</a:t>
            </a:r>
            <a:r>
              <a:rPr lang="en-US" sz="3200" spc="-1" dirty="0">
                <a:uFill>
                  <a:solidFill>
                    <a:srgbClr val="FFFFFF"/>
                  </a:solidFill>
                </a:uFill>
                <a:latin typeface="Corbel"/>
              </a:rPr>
              <a:t>, se </a:t>
            </a:r>
            <a:r>
              <a:rPr lang="en-US" sz="3200" spc="-1" dirty="0" err="1">
                <a:uFill>
                  <a:solidFill>
                    <a:srgbClr val="FFFFFF"/>
                  </a:solidFill>
                </a:uFill>
                <a:latin typeface="Corbel"/>
              </a:rPr>
              <a:t>tiene</a:t>
            </a:r>
            <a:r>
              <a:rPr lang="en-US" sz="3200" spc="-1" dirty="0">
                <a:uFill>
                  <a:solidFill>
                    <a:srgbClr val="FFFFFF"/>
                  </a:solidFill>
                </a:uFill>
                <a:latin typeface="Corbel"/>
              </a:rPr>
              <a:t> un </a:t>
            </a:r>
            <a:r>
              <a:rPr lang="en-US" sz="3200" spc="-1" dirty="0" err="1">
                <a:uFill>
                  <a:solidFill>
                    <a:srgbClr val="FFFFFF"/>
                  </a:solidFill>
                </a:uFill>
                <a:latin typeface="Corbel"/>
              </a:rPr>
              <a:t>código</a:t>
            </a:r>
            <a:r>
              <a:rPr lang="en-US" sz="3200" spc="-1" dirty="0">
                <a:uFill>
                  <a:solidFill>
                    <a:srgbClr val="FFFFFF"/>
                  </a:solidFill>
                </a:uFill>
                <a:latin typeface="Corbel"/>
              </a:rPr>
              <a:t> </a:t>
            </a:r>
            <a:r>
              <a:rPr lang="en-US" sz="3200" spc="-1" dirty="0" err="1">
                <a:uFill>
                  <a:solidFill>
                    <a:srgbClr val="FFFFFF"/>
                  </a:solidFill>
                </a:uFill>
                <a:latin typeface="Corbel"/>
              </a:rPr>
              <a:t>más</a:t>
            </a:r>
            <a:r>
              <a:rPr lang="en-US" sz="3200" spc="-1" dirty="0">
                <a:uFill>
                  <a:solidFill>
                    <a:srgbClr val="FFFFFF"/>
                  </a:solidFill>
                </a:uFill>
                <a:latin typeface="Corbel"/>
              </a:rPr>
              <a:t> </a:t>
            </a:r>
            <a:r>
              <a:rPr lang="en-US" sz="3200" spc="-1" dirty="0" err="1">
                <a:uFill>
                  <a:solidFill>
                    <a:srgbClr val="FFFFFF"/>
                  </a:solidFill>
                </a:uFill>
                <a:latin typeface="Corbel"/>
              </a:rPr>
              <a:t>fácil</a:t>
            </a:r>
            <a:r>
              <a:rPr lang="en-US" sz="3200" spc="-1" dirty="0">
                <a:uFill>
                  <a:solidFill>
                    <a:srgbClr val="FFFFFF"/>
                  </a:solidFill>
                </a:uFill>
                <a:latin typeface="Corbel"/>
              </a:rPr>
              <a:t> de leer y </a:t>
            </a:r>
            <a:r>
              <a:rPr lang="en-US" sz="3200" spc="-1" dirty="0" err="1">
                <a:uFill>
                  <a:solidFill>
                    <a:srgbClr val="FFFFFF"/>
                  </a:solidFill>
                </a:uFill>
                <a:latin typeface="Corbel"/>
              </a:rPr>
              <a:t>modificar</a:t>
            </a:r>
            <a:r>
              <a:rPr lang="en-US" sz="3200" spc="-1" dirty="0">
                <a:uFill>
                  <a:solidFill>
                    <a:srgbClr val="FFFFFF"/>
                  </a:solidFill>
                </a:uFill>
                <a:latin typeface="Corbel"/>
              </a:rPr>
              <a:t>, </a:t>
            </a:r>
            <a:r>
              <a:rPr lang="en-US" sz="3200" spc="-1" dirty="0" err="1">
                <a:uFill>
                  <a:solidFill>
                    <a:srgbClr val="FFFFFF"/>
                  </a:solidFill>
                </a:uFill>
                <a:latin typeface="Corbel"/>
              </a:rPr>
              <a:t>acomodándose</a:t>
            </a:r>
            <a:r>
              <a:rPr lang="en-US" sz="3200" spc="-1" dirty="0">
                <a:uFill>
                  <a:solidFill>
                    <a:srgbClr val="FFFFFF"/>
                  </a:solidFill>
                </a:uFill>
                <a:latin typeface="Corbel"/>
              </a:rPr>
              <a:t> </a:t>
            </a:r>
            <a:r>
              <a:rPr lang="en-US" sz="3200" spc="-1" dirty="0" err="1">
                <a:uFill>
                  <a:solidFill>
                    <a:srgbClr val="FFFFFF"/>
                  </a:solidFill>
                </a:uFill>
                <a:latin typeface="Corbel"/>
              </a:rPr>
              <a:t>mejor</a:t>
            </a:r>
            <a:r>
              <a:rPr lang="en-US" sz="3200" spc="-1" dirty="0">
                <a:uFill>
                  <a:solidFill>
                    <a:srgbClr val="FFFFFF"/>
                  </a:solidFill>
                </a:uFill>
                <a:latin typeface="Corbel"/>
              </a:rPr>
              <a:t> para </a:t>
            </a:r>
            <a:r>
              <a:rPr lang="en-US" sz="3200" spc="-1" dirty="0" err="1">
                <a:uFill>
                  <a:solidFill>
                    <a:srgbClr val="FFFFFF"/>
                  </a:solidFill>
                </a:uFill>
                <a:latin typeface="Corbel"/>
              </a:rPr>
              <a:t>cambios</a:t>
            </a:r>
            <a:r>
              <a:rPr lang="en-US" sz="3200" spc="-1" dirty="0">
                <a:uFill>
                  <a:solidFill>
                    <a:srgbClr val="FFFFFF"/>
                  </a:solidFill>
                </a:uFill>
                <a:latin typeface="Corbel"/>
              </a:rPr>
              <a:t> </a:t>
            </a:r>
            <a:r>
              <a:rPr lang="en-US" sz="3200" spc="-1" dirty="0" err="1">
                <a:uFill>
                  <a:solidFill>
                    <a:srgbClr val="FFFFFF"/>
                  </a:solidFill>
                </a:uFill>
                <a:latin typeface="Corbel"/>
              </a:rPr>
              <a:t>futuros</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Independencia</a:t>
            </a:r>
            <a:r>
              <a:rPr lang="en-US" sz="3200" spc="-1" dirty="0">
                <a:uFill>
                  <a:solidFill>
                    <a:srgbClr val="FFFFFF"/>
                  </a:solidFill>
                </a:uFill>
                <a:latin typeface="Corbel"/>
              </a:rPr>
              <a:t> de ‘</a:t>
            </a:r>
            <a:r>
              <a:rPr lang="en-US" sz="3200" spc="-1" dirty="0" err="1">
                <a:uFill>
                  <a:solidFill>
                    <a:srgbClr val="FFFFFF"/>
                  </a:solidFill>
                </a:uFill>
                <a:latin typeface="Corbel"/>
              </a:rPr>
              <a:t>capas</a:t>
            </a:r>
            <a:r>
              <a:rPr lang="en-US" sz="3200" spc="-1" dirty="0">
                <a:uFill>
                  <a:solidFill>
                    <a:srgbClr val="FFFFFF"/>
                  </a:solidFill>
                </a:uFill>
                <a:latin typeface="Corbel"/>
              </a:rPr>
              <a:t>’, lo que </a:t>
            </a:r>
            <a:r>
              <a:rPr lang="en-US" sz="3200" spc="-1" dirty="0" err="1">
                <a:uFill>
                  <a:solidFill>
                    <a:srgbClr val="FFFFFF"/>
                  </a:solidFill>
                </a:uFill>
                <a:latin typeface="Corbel"/>
              </a:rPr>
              <a:t>proporciona</a:t>
            </a:r>
            <a:r>
              <a:rPr lang="en-US" sz="3200" spc="-1" dirty="0">
                <a:uFill>
                  <a:solidFill>
                    <a:srgbClr val="FFFFFF"/>
                  </a:solidFill>
                </a:uFill>
                <a:latin typeface="Corbel"/>
              </a:rPr>
              <a:t> la </a:t>
            </a:r>
            <a:r>
              <a:rPr lang="en-US" sz="3200" spc="-1" dirty="0" err="1">
                <a:uFill>
                  <a:solidFill>
                    <a:srgbClr val="FFFFFF"/>
                  </a:solidFill>
                </a:uFill>
                <a:latin typeface="Corbel"/>
              </a:rPr>
              <a:t>habilidad</a:t>
            </a:r>
            <a:r>
              <a:rPr lang="en-US" sz="3200" spc="-1" dirty="0">
                <a:uFill>
                  <a:solidFill>
                    <a:srgbClr val="FFFFFF"/>
                  </a:solidFill>
                </a:uFill>
                <a:latin typeface="Corbel"/>
              </a:rPr>
              <a:t> de </a:t>
            </a:r>
            <a:r>
              <a:rPr lang="en-US" sz="3200" spc="-1" dirty="0" err="1">
                <a:uFill>
                  <a:solidFill>
                    <a:srgbClr val="FFFFFF"/>
                  </a:solidFill>
                </a:uFill>
                <a:latin typeface="Corbel"/>
              </a:rPr>
              <a:t>cambiar</a:t>
            </a:r>
            <a:r>
              <a:rPr lang="en-US" sz="3200" spc="-1" dirty="0">
                <a:uFill>
                  <a:solidFill>
                    <a:srgbClr val="FFFFFF"/>
                  </a:solidFill>
                </a:uFill>
                <a:latin typeface="Corbel"/>
              </a:rPr>
              <a:t> la </a:t>
            </a:r>
            <a:r>
              <a:rPr lang="en-US" sz="3200" spc="-1" dirty="0" err="1">
                <a:uFill>
                  <a:solidFill>
                    <a:srgbClr val="FFFFFF"/>
                  </a:solidFill>
                </a:uFill>
                <a:latin typeface="Corbel"/>
              </a:rPr>
              <a:t>implementación</a:t>
            </a:r>
            <a:r>
              <a:rPr lang="en-US" sz="3200" spc="-1" dirty="0">
                <a:uFill>
                  <a:solidFill>
                    <a:srgbClr val="FFFFFF"/>
                  </a:solidFill>
                </a:uFill>
                <a:latin typeface="Corbel"/>
              </a:rPr>
              <a:t> de un </a:t>
            </a:r>
            <a:r>
              <a:rPr lang="en-US" sz="3200" spc="-1" dirty="0" err="1">
                <a:uFill>
                  <a:solidFill>
                    <a:srgbClr val="FFFFFF"/>
                  </a:solidFill>
                </a:uFill>
                <a:latin typeface="Corbel"/>
              </a:rPr>
              <a:t>modelo</a:t>
            </a:r>
            <a:r>
              <a:rPr lang="en-US" sz="3200" spc="-1" dirty="0">
                <a:uFill>
                  <a:solidFill>
                    <a:srgbClr val="FFFFFF"/>
                  </a:solidFill>
                </a:uFill>
                <a:latin typeface="Corbel"/>
              </a:rPr>
              <a:t> a </a:t>
            </a:r>
            <a:r>
              <a:rPr lang="en-US" sz="3200" spc="-1" dirty="0" err="1">
                <a:uFill>
                  <a:solidFill>
                    <a:srgbClr val="FFFFFF"/>
                  </a:solidFill>
                </a:uFill>
                <a:latin typeface="Corbel"/>
              </a:rPr>
              <a:t>otro</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Facilita</a:t>
            </a:r>
            <a:r>
              <a:rPr lang="en-US" sz="3200" spc="-1" dirty="0">
                <a:uFill>
                  <a:solidFill>
                    <a:srgbClr val="FFFFFF"/>
                  </a:solidFill>
                </a:uFill>
                <a:latin typeface="Corbel"/>
              </a:rPr>
              <a:t> el </a:t>
            </a:r>
            <a:r>
              <a:rPr lang="en-US" sz="3200" spc="-1" dirty="0" err="1">
                <a:uFill>
                  <a:solidFill>
                    <a:srgbClr val="FFFFFF"/>
                  </a:solidFill>
                </a:uFill>
                <a:latin typeface="Corbel"/>
              </a:rPr>
              <a:t>uso</a:t>
            </a:r>
            <a:r>
              <a:rPr lang="en-US" sz="3200" spc="-1" dirty="0">
                <a:uFill>
                  <a:solidFill>
                    <a:srgbClr val="FFFFFF"/>
                  </a:solidFill>
                </a:uFill>
                <a:latin typeface="Corbel"/>
              </a:rPr>
              <a:t> de Unit Testing al </a:t>
            </a:r>
            <a:r>
              <a:rPr lang="en-US" sz="3200" spc="-1" dirty="0" err="1">
                <a:uFill>
                  <a:solidFill>
                    <a:srgbClr val="FFFFFF"/>
                  </a:solidFill>
                </a:uFill>
                <a:latin typeface="Corbel"/>
              </a:rPr>
              <a:t>dividir</a:t>
            </a:r>
            <a:r>
              <a:rPr lang="en-US" sz="3200" spc="-1" dirty="0">
                <a:uFill>
                  <a:solidFill>
                    <a:srgbClr val="FFFFFF"/>
                  </a:solidFill>
                </a:uFill>
                <a:latin typeface="Corbel"/>
              </a:rPr>
              <a:t> al </a:t>
            </a:r>
            <a:r>
              <a:rPr lang="en-US" sz="3200" spc="-1" dirty="0" err="1">
                <a:uFill>
                  <a:solidFill>
                    <a:srgbClr val="FFFFFF"/>
                  </a:solidFill>
                </a:uFill>
                <a:latin typeface="Corbel"/>
              </a:rPr>
              <a:t>sistema</a:t>
            </a:r>
            <a:r>
              <a:rPr lang="en-US" sz="3200" spc="-1" dirty="0">
                <a:uFill>
                  <a:solidFill>
                    <a:srgbClr val="FFFFFF"/>
                  </a:solidFill>
                </a:uFill>
                <a:latin typeface="Corbel"/>
              </a:rPr>
              <a:t> </a:t>
            </a:r>
            <a:r>
              <a:rPr lang="en-US" sz="3200" spc="-1" dirty="0" err="1">
                <a:uFill>
                  <a:solidFill>
                    <a:srgbClr val="FFFFFF"/>
                  </a:solidFill>
                </a:uFill>
                <a:latin typeface="Corbel"/>
              </a:rPr>
              <a:t>en</a:t>
            </a:r>
            <a:r>
              <a:rPr lang="en-US" sz="3200" spc="-1" dirty="0">
                <a:uFill>
                  <a:solidFill>
                    <a:srgbClr val="FFFFFF"/>
                  </a:solidFill>
                </a:uFill>
                <a:latin typeface="Corbel"/>
              </a:rPr>
              <a:t> </a:t>
            </a:r>
            <a:r>
              <a:rPr lang="en-US" sz="3200" spc="-1" dirty="0" err="1">
                <a:uFill>
                  <a:solidFill>
                    <a:srgbClr val="FFFFFF"/>
                  </a:solidFill>
                </a:uFill>
                <a:latin typeface="Corbel"/>
              </a:rPr>
              <a:t>tres</a:t>
            </a:r>
            <a:r>
              <a:rPr lang="en-US" sz="3200" spc="-1" dirty="0">
                <a:uFill>
                  <a:solidFill>
                    <a:srgbClr val="FFFFFF"/>
                  </a:solidFill>
                </a:uFill>
                <a:latin typeface="Corbel"/>
              </a:rPr>
              <a:t> </a:t>
            </a:r>
            <a:r>
              <a:rPr lang="en-US" sz="3200" spc="-1" dirty="0" err="1">
                <a:uFill>
                  <a:solidFill>
                    <a:srgbClr val="FFFFFF"/>
                  </a:solidFill>
                </a:uFill>
                <a:latin typeface="Corbel"/>
              </a:rPr>
              <a:t>piezas</a:t>
            </a:r>
            <a:r>
              <a:rPr lang="en-US" sz="3200" spc="-1" dirty="0">
                <a:uFill>
                  <a:solidFill>
                    <a:srgbClr val="FFFFFF"/>
                  </a:solidFill>
                </a:uFill>
                <a:latin typeface="Corbel"/>
              </a:rPr>
              <a:t>.</a:t>
            </a:r>
          </a:p>
          <a:p>
            <a:endParaRPr lang="es-ES" dirty="0"/>
          </a:p>
        </p:txBody>
      </p:sp>
    </p:spTree>
    <p:extLst>
      <p:ext uri="{BB962C8B-B14F-4D97-AF65-F5344CB8AC3E}">
        <p14:creationId xmlns:p14="http://schemas.microsoft.com/office/powerpoint/2010/main" val="369221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ES" dirty="0"/>
          </a:p>
        </p:txBody>
      </p:sp>
      <p:sp>
        <p:nvSpPr>
          <p:cNvPr id="3" name="2 Marcador de contenido"/>
          <p:cNvSpPr>
            <a:spLocks noGrp="1"/>
          </p:cNvSpPr>
          <p:nvPr>
            <p:ph idx="1"/>
          </p:nvPr>
        </p:nvSpPr>
        <p:spPr>
          <a:xfrm>
            <a:off x="457200" y="1412776"/>
            <a:ext cx="8229600" cy="5042032"/>
          </a:xfrm>
        </p:spPr>
        <p:txBody>
          <a:bodyPr/>
          <a:lstStyle/>
          <a:p>
            <a:r>
              <a:rPr lang="es-AR" dirty="0" smtClean="0"/>
              <a:t>Acorde a los requerimientos y casos de uso</a:t>
            </a:r>
            <a:endParaRPr lang="es-ES" dirty="0"/>
          </a:p>
        </p:txBody>
      </p:sp>
      <p:pic>
        <p:nvPicPr>
          <p:cNvPr id="4" name="Picture 2" descr="C:\Users\Usuario\Downloads\Diagrama ARQ prelimin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956376" cy="406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ES" dirty="0"/>
          </a:p>
        </p:txBody>
      </p:sp>
      <p:sp>
        <p:nvSpPr>
          <p:cNvPr id="3" name="2 Marcador de contenido"/>
          <p:cNvSpPr>
            <a:spLocks noGrp="1"/>
          </p:cNvSpPr>
          <p:nvPr>
            <p:ph idx="1"/>
          </p:nvPr>
        </p:nvSpPr>
        <p:spPr>
          <a:xfrm>
            <a:off x="457200" y="1484784"/>
            <a:ext cx="8229600" cy="4970024"/>
          </a:xfrm>
        </p:spPr>
        <p:txBody>
          <a:bodyPr/>
          <a:lstStyle/>
          <a:p>
            <a:r>
              <a:rPr lang="es-AR" dirty="0" smtClean="0"/>
              <a:t>Diagrama de despliegue : </a:t>
            </a:r>
            <a:r>
              <a:rPr lang="es-AR" dirty="0" err="1" smtClean="0"/>
              <a:t>implementacion</a:t>
            </a:r>
            <a:r>
              <a:rPr lang="es-AR" dirty="0" smtClean="0"/>
              <a:t> ideal del sistema</a:t>
            </a:r>
            <a:endParaRPr lang="es-ES" dirty="0"/>
          </a:p>
        </p:txBody>
      </p:sp>
      <p:pic>
        <p:nvPicPr>
          <p:cNvPr id="3074" name="Picture 2" descr="C:\Users\Usuario\Downloads\diagrama desplieg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6552728" cy="370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	</a:t>
            </a:r>
            <a:endParaRPr lang="es-ES" dirty="0"/>
          </a:p>
        </p:txBody>
      </p:sp>
      <p:sp>
        <p:nvSpPr>
          <p:cNvPr id="3" name="2 Marcador de contenido"/>
          <p:cNvSpPr>
            <a:spLocks noGrp="1"/>
          </p:cNvSpPr>
          <p:nvPr>
            <p:ph idx="1"/>
          </p:nvPr>
        </p:nvSpPr>
        <p:spPr/>
        <p:txBody>
          <a:bodyPr/>
          <a:lstStyle/>
          <a:p>
            <a:r>
              <a:rPr lang="es-AR" dirty="0" smtClean="0"/>
              <a:t>Diagrama de clases resultante</a:t>
            </a:r>
            <a:endParaRPr lang="es-ES" dirty="0"/>
          </a:p>
        </p:txBody>
      </p:sp>
    </p:spTree>
    <p:extLst>
      <p:ext uri="{BB962C8B-B14F-4D97-AF65-F5344CB8AC3E}">
        <p14:creationId xmlns:p14="http://schemas.microsoft.com/office/powerpoint/2010/main" val="9799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a:t>
            </a:r>
            <a:endParaRPr lang="es-ES" dirty="0"/>
          </a:p>
        </p:txBody>
      </p:sp>
      <p:sp>
        <p:nvSpPr>
          <p:cNvPr id="3" name="2 Marcador de contenido"/>
          <p:cNvSpPr>
            <a:spLocks noGrp="1"/>
          </p:cNvSpPr>
          <p:nvPr>
            <p:ph idx="1"/>
          </p:nvPr>
        </p:nvSpPr>
        <p:spPr>
          <a:xfrm>
            <a:off x="467544" y="1412776"/>
            <a:ext cx="8229600" cy="5256584"/>
          </a:xfrm>
        </p:spPr>
        <p:txBody>
          <a:bodyPr/>
          <a:lstStyle/>
          <a:p>
            <a:r>
              <a:rPr lang="es-AR" dirty="0" smtClean="0"/>
              <a:t>Diagrama de componentes: </a:t>
            </a:r>
            <a:r>
              <a:rPr lang="es-AR" dirty="0" err="1" smtClean="0"/>
              <a:t>modulos</a:t>
            </a:r>
            <a:r>
              <a:rPr lang="es-AR" dirty="0" smtClean="0"/>
              <a:t> </a:t>
            </a:r>
            <a:r>
              <a:rPr lang="es-AR" dirty="0" err="1" smtClean="0"/>
              <a:t>indentificados</a:t>
            </a:r>
            <a:r>
              <a:rPr lang="es-AR" dirty="0" smtClean="0"/>
              <a:t> </a:t>
            </a:r>
            <a:endParaRPr lang="es-ES" dirty="0"/>
          </a:p>
        </p:txBody>
      </p:sp>
      <p:pic>
        <p:nvPicPr>
          <p:cNvPr id="4098" name="Picture 2" descr="C:\Users\Usuario\Downloads\diagrama componen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792088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255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282</TotalTime>
  <Words>295</Words>
  <Application>Microsoft Office PowerPoint</Application>
  <PresentationFormat>Presentación en pantalla (4:3)</PresentationFormat>
  <Paragraphs>39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Brío</vt:lpstr>
      <vt:lpstr>Modelo de aplicación de venta de indumentaria deportiva online</vt:lpstr>
      <vt:lpstr>Requerimientos funcionales</vt:lpstr>
      <vt:lpstr>Requerimientos no funcionales</vt:lpstr>
      <vt:lpstr>Arquitectura</vt:lpstr>
      <vt:lpstr>Arquitectura </vt:lpstr>
      <vt:lpstr>Arquitectura</vt:lpstr>
      <vt:lpstr>Arquitectura</vt:lpstr>
      <vt:lpstr>Diseño </vt:lpstr>
      <vt:lpstr>Diseño</vt:lpstr>
      <vt:lpstr>Pruebas de software  </vt:lpstr>
      <vt:lpstr>Pruebas de software </vt:lpstr>
      <vt:lpstr>Pruebas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venta de indumentaria deportiva online</dc:title>
  <dc:creator>Usuario</dc:creator>
  <cp:lastModifiedBy>Usuario</cp:lastModifiedBy>
  <cp:revision>10</cp:revision>
  <dcterms:created xsi:type="dcterms:W3CDTF">2017-06-26T02:00:21Z</dcterms:created>
  <dcterms:modified xsi:type="dcterms:W3CDTF">2017-06-26T14:16:39Z</dcterms:modified>
</cp:coreProperties>
</file>