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2.jpg" ContentType="image/unknown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2" r:id="rId5"/>
    <p:sldId id="297" r:id="rId6"/>
    <p:sldId id="276" r:id="rId7"/>
    <p:sldId id="281" r:id="rId8"/>
    <p:sldId id="304" r:id="rId9"/>
    <p:sldId id="305" r:id="rId10"/>
    <p:sldId id="294" r:id="rId11"/>
    <p:sldId id="279" r:id="rId12"/>
    <p:sldId id="307" r:id="rId13"/>
    <p:sldId id="308" r:id="rId14"/>
    <p:sldId id="306" r:id="rId15"/>
    <p:sldId id="301" r:id="rId16"/>
    <p:sldId id="303" r:id="rId17"/>
    <p:sldId id="298" r:id="rId18"/>
    <p:sldId id="288" r:id="rId19"/>
    <p:sldId id="289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538" autoAdjust="0"/>
  </p:normalViewPr>
  <p:slideViewPr>
    <p:cSldViewPr snapToGrid="0" showGuides="1">
      <p:cViewPr varScale="1">
        <p:scale>
          <a:sx n="101" d="100"/>
          <a:sy n="101" d="100"/>
        </p:scale>
        <p:origin x="936" y="11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82" d="100"/>
          <a:sy n="82" d="100"/>
        </p:scale>
        <p:origin x="395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A909B1DD-0259-4A81-A820-C10A5126F88D}" type="datetime1">
              <a:rPr lang="es-ES" smtClean="0"/>
              <a:t>07/09/2024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BB8DC1D1-B6C2-C644-8BF1-C34DBFFE1C7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es-ES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043C188-902E-4CEE-8344-54B9B36C5B8F}" type="datetime1">
              <a:rPr lang="es-ES" smtClean="0"/>
              <a:pPr/>
              <a:t>07/09/2024</a:t>
            </a:fld>
            <a:endParaRPr lang="es-ES" dirty="0"/>
          </a:p>
        </p:txBody>
      </p:sp>
      <p:sp>
        <p:nvSpPr>
          <p:cNvPr id="10" name="Marcador de notas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F2DEDBB3-C345-4EAB-AB5D-9FB3AF589CFF}" type="slidenum">
              <a:rPr lang="es-ES" smtClean="0"/>
              <a:pPr rtl="0"/>
              <a:t>‹#›</a:t>
            </a:fld>
            <a:endParaRPr lang="es-ES"/>
          </a:p>
        </p:txBody>
      </p:sp>
      <p:sp>
        <p:nvSpPr>
          <p:cNvPr id="12" name="Marcador de imagen de diapositiva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13" name="Marcador de pie de página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1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smtClean="0"/>
              <a:t>10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247221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smtClean="0"/>
              <a:t>11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667597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smtClean="0"/>
              <a:t>12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81065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smtClean="0"/>
              <a:t>13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1775994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419" b="1" dirty="0"/>
              <a:t>Promedio Móvil</a:t>
            </a:r>
            <a:r>
              <a:rPr lang="es-419" dirty="0"/>
              <a:t> tiene un MAD de 313.35 y una desviación estándar de 391.69, lo que sugiere errores más altos y mayor variabilidad en comparación con otros métodos.</a:t>
            </a:r>
          </a:p>
          <a:p>
            <a:pPr rtl="0"/>
            <a:r>
              <a:rPr lang="es-419" b="1" dirty="0"/>
              <a:t>Suavización Exponencial</a:t>
            </a:r>
            <a:r>
              <a:rPr lang="es-419" dirty="0"/>
              <a:t> tiene una menor MAD (228.29) y MAPE (1.39) que el Promedio Móvil, pero su rango es bastante amplio (-12.26 a 8.13).</a:t>
            </a:r>
          </a:p>
          <a:p>
            <a:pPr rtl="0"/>
            <a:r>
              <a:rPr lang="es-419" b="1" dirty="0"/>
              <a:t>Holt</a:t>
            </a:r>
            <a:r>
              <a:rPr lang="es-419" dirty="0"/>
              <a:t> muestra un error MAPE extremadamente alto (1958.01), lo que indica que este método tiene un rendimiento muy deficiente en este caso.</a:t>
            </a:r>
          </a:p>
          <a:p>
            <a:pPr rtl="0"/>
            <a:r>
              <a:rPr lang="es-419" b="1" dirty="0" err="1"/>
              <a:t>SMOreg</a:t>
            </a:r>
            <a:r>
              <a:rPr lang="es-419" dirty="0"/>
              <a:t> y </a:t>
            </a:r>
            <a:r>
              <a:rPr lang="es-419" b="1" dirty="0" err="1"/>
              <a:t>RandomTree</a:t>
            </a:r>
            <a:r>
              <a:rPr lang="es-419" dirty="0"/>
              <a:t> tienen los errores más bajos en términos de MAD y MAPE, con una desviación estándar muy baja, lo que sugiere que son los métodos más precisos y consistentes.</a:t>
            </a:r>
          </a:p>
          <a:p>
            <a:pPr rtl="0"/>
            <a:r>
              <a:rPr lang="es-419" b="1" dirty="0" err="1"/>
              <a:t>Multilayer</a:t>
            </a:r>
            <a:r>
              <a:rPr lang="es-419" b="1" dirty="0"/>
              <a:t> </a:t>
            </a:r>
            <a:r>
              <a:rPr lang="es-419" b="1" dirty="0" err="1"/>
              <a:t>Perceptron</a:t>
            </a:r>
            <a:r>
              <a:rPr lang="es-419" dirty="0"/>
              <a:t> tiene un error MAPE alto (76.51), lo que indica que no es tan eficiente para este caso en particular.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smtClean="0"/>
              <a:t>14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688487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15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4462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16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1690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smtClean="0"/>
              <a:t>2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192107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3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9063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smtClean="0"/>
              <a:t>4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smtClean="0"/>
              <a:t>5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1011768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smtClean="0"/>
              <a:t>6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113161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7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93110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smtClean="0"/>
              <a:t>8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smtClean="0"/>
              <a:t>9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88248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cxnSp>
        <p:nvCxnSpPr>
          <p:cNvPr id="24" name="Conector recto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s-ES" sz="1800" b="0">
                <a:solidFill>
                  <a:schemeClr val="bg1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 noProof="0"/>
              <a:t>Haga clic para modificar el estilo de título del patrón </a:t>
            </a:r>
          </a:p>
        </p:txBody>
      </p:sp>
      <p:sp>
        <p:nvSpPr>
          <p:cNvPr id="47" name="Marcador de posición del contenido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imagen≈≈</a:t>
            </a:r>
          </a:p>
        </p:txBody>
      </p:sp>
      <p:sp>
        <p:nvSpPr>
          <p:cNvPr id="9" name="Forma libre: Forma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as con i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: Forma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" name="Forma libre: Forma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Forma libre: Forma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Forma libre: Forma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1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bg1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32" name="Marcador de posición del contenido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33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bg1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34" name="Marcador de posición del contenido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35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bg1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36" name="Marcador de posición del contenido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37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bg1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38" name="Marcador de posición del contenido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39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bg1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40" name="Marcador de posición del contenido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41" name="Marcador de posición del contenido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42" name="Marcador de posición del contenido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43" name="Marcador de posición del contenido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44" name="Marcador de posición del contenido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45" name="Marcador de posición del contenido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25" name="Marcador de título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/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‹#›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posición del contenido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500" b="0">
                <a:solidFill>
                  <a:schemeClr val="bg1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30" name="Marcador de posición del contenido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500" b="0">
                <a:solidFill>
                  <a:schemeClr val="bg1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31" name="Marcador de posición del contenido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500" b="0">
                <a:solidFill>
                  <a:schemeClr val="bg1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33" name="Marcador de posición del contenido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500" b="0">
                <a:solidFill>
                  <a:schemeClr val="bg1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37" name="Marcador de posición del contenido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500" b="0">
                <a:solidFill>
                  <a:schemeClr val="bg1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7" name="Marcador de posición del contenido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s-ES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editar el estilo de título del patrón</a:t>
            </a:r>
            <a:endParaRPr lang="es-ES" altLang="en-US" dirty="0"/>
          </a:p>
        </p:txBody>
      </p:sp>
      <p:sp>
        <p:nvSpPr>
          <p:cNvPr id="24" name="Marcador de título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/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25" name="Marcador de posición del contenido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s-ES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editar el estilo de título del patrón</a:t>
            </a:r>
            <a:endParaRPr lang="es-ES" altLang="en-US" dirty="0"/>
          </a:p>
        </p:txBody>
      </p:sp>
      <p:sp>
        <p:nvSpPr>
          <p:cNvPr id="26" name="Marcador de posición del contenido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s-ES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editar el estilo de título del patrón</a:t>
            </a:r>
            <a:endParaRPr lang="es-ES" altLang="en-US" dirty="0"/>
          </a:p>
        </p:txBody>
      </p:sp>
      <p:sp>
        <p:nvSpPr>
          <p:cNvPr id="28" name="Marcador de posición del contenido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s-ES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editar el estilo de título del patrón</a:t>
            </a:r>
            <a:endParaRPr lang="es-ES" altLang="en-US" dirty="0"/>
          </a:p>
        </p:txBody>
      </p:sp>
      <p:sp>
        <p:nvSpPr>
          <p:cNvPr id="29" name="Marcador de posición del contenido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s-ES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editar el estilo de título del patrón</a:t>
            </a:r>
            <a:endParaRPr lang="es-ES" altLang="en-US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‹#›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a libre: Forma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orma libre: Forma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orma libre: Forma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orma libre: Forma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orma libre: Forma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orma libre: Forma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orma libre: Forma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orma libre: Forma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orma libre: Forma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orma libre: Forma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orma libre: Forma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orma libre: Forma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orma libre: Forma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orma libre: Forma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orma libre: Forma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orma libre: Forma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orma libre: Forma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orma libre: Forma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orma libre: Forma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bg1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86" name="Marcador de posición del contenido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s-E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87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bg1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88" name="Marcador de posición del contenido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s-E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89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bg1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90" name="Marcador de posición del contenido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s-E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91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bg1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92" name="Marcador de posición del contenido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s-E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93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bg1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94" name="Marcador de posición del contenido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s-E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rtlCol="0" anchor="t">
            <a:noAutofit/>
          </a:bodyPr>
          <a:lstStyle>
            <a:lvl1pPr algn="l">
              <a:defRPr lang="es-ES"/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‹#›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noProof="0" dirty="0"/>
          </a:p>
        </p:txBody>
      </p:sp>
      <p:sp>
        <p:nvSpPr>
          <p:cNvPr id="7" name="Forma libre: Forma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noProof="0" dirty="0"/>
          </a:p>
        </p:txBody>
      </p:sp>
      <p:sp>
        <p:nvSpPr>
          <p:cNvPr id="8" name="Forma libre: Forma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noProof="0" dirty="0"/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noProof="0" dirty="0"/>
          </a:p>
        </p:txBody>
      </p:sp>
      <p:sp>
        <p:nvSpPr>
          <p:cNvPr id="21" name="Subtítulo 47" descr="Haga clic en el icono para agregar una imagen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>
                <a:solidFill>
                  <a:schemeClr val="bg1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 noProof="0"/>
              <a:t>Haga clic para modificar el estilo de título del patrón </a:t>
            </a:r>
          </a:p>
        </p:txBody>
      </p:sp>
      <p:sp>
        <p:nvSpPr>
          <p:cNvPr id="23" name="Marcador de posición del contenido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bg1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 noProof="0"/>
              <a:t>Haga clic para modificar los estilos de texto del patrón </a:t>
            </a:r>
          </a:p>
        </p:txBody>
      </p:sp>
      <p:sp>
        <p:nvSpPr>
          <p:cNvPr id="37" name="Marcador de posición de imagen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rtlCol="0" anchor="b">
            <a:noAutofit/>
          </a:bodyPr>
          <a:lstStyle>
            <a:defPPr>
              <a:defRPr lang="es-ES"/>
            </a:def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8" name="Subtítulo 47" descr="Haga clic en el icono para agregar una imagen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>
                <a:solidFill>
                  <a:schemeClr val="bg1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 noProof="0"/>
              <a:t>Haga clic para modificar el estilo de título del patrón </a:t>
            </a:r>
          </a:p>
        </p:txBody>
      </p:sp>
      <p:sp>
        <p:nvSpPr>
          <p:cNvPr id="20" name="Marcador de posición del contenido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bg1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 noProof="0"/>
              <a:t>Haga clic para modificar los estilos de texto del patrón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‹#›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bre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6" name="Forma libre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2" name="Marcador de contenido 47" descr="Haga clic en el icono para agregar una imagen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3" name="Marcador de contenido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1400" b="0">
                <a:solidFill>
                  <a:schemeClr val="bg1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4" name="Marcador de contenido 47" descr="Haga clic en el icono para agregar una imagen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6" name="Marcador de contenido 47" descr="Haga clic en el icono para agregar una imagen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0" name="Marcador de contenido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1400" b="0">
                <a:solidFill>
                  <a:schemeClr val="bg1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8" name="Marcador de contenido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1400" b="0">
                <a:solidFill>
                  <a:schemeClr val="bg1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7" name="Forma libre: Forma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rtlCol="0" anchor="t">
            <a:noAutofit/>
          </a:bodyPr>
          <a:lstStyle>
            <a:defPPr>
              <a:defRPr lang="es-ES"/>
            </a:def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8" name="Marcador de posición de imagen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/>
            </a:pPr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9" name="Marcador de posición de imagen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/>
            </a:pPr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/>
            </a:pPr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‹#›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18" name="Marcador de contenido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s-ES" sz="1500" b="0">
                <a:solidFill>
                  <a:schemeClr val="bg1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19" name="Forma libre: Forma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0" name="Forma libre: Forma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rtlCol="0" anchor="t">
            <a:noAutofit/>
          </a:bodyPr>
          <a:lstStyle>
            <a:defPPr>
              <a:defRPr lang="es-ES"/>
            </a:def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‹#›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rma libre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9" name="Hexágono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0" name="Hexágono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1" name="Hexágono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Hexágono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4" name="Forma libre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4" name="Hexágono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5" name="Hexágono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3" name="Forma libre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8" name="Hexágono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6" name="Forma libre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8" name="Marcador de contenido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zh-CN" dirty="0"/>
          </a:p>
        </p:txBody>
      </p:sp>
      <p:sp>
        <p:nvSpPr>
          <p:cNvPr id="29" name="Marcador de contenido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zh-CN" dirty="0"/>
          </a:p>
        </p:txBody>
      </p:sp>
      <p:sp>
        <p:nvSpPr>
          <p:cNvPr id="30" name="Marcador de contenido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zh-CN" dirty="0"/>
          </a:p>
        </p:txBody>
      </p:sp>
      <p:sp>
        <p:nvSpPr>
          <p:cNvPr id="31" name="Marcador de contenido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zh-CN" dirty="0"/>
          </a:p>
        </p:txBody>
      </p:sp>
      <p:sp>
        <p:nvSpPr>
          <p:cNvPr id="21" name="Marcador de contenido 47" descr="Haga clic en el icono para agregar una imagen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0">
                <a:solidFill>
                  <a:schemeClr val="bg1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rtlCol="0" anchor="b">
            <a:noAutofit/>
          </a:bodyPr>
          <a:lstStyle>
            <a:defPPr>
              <a:defRPr lang="es-ES"/>
            </a:def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40" name="Forma libre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7" name="Forma libre: Forma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1800" noProof="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1800" noProof="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1800" noProof="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1800" noProof="0" dirty="0"/>
          </a:p>
        </p:txBody>
      </p:sp>
      <p:sp>
        <p:nvSpPr>
          <p:cNvPr id="24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 noProof="0"/>
              <a:t>Haga clic para modificar el estilo de título del patrón </a:t>
            </a:r>
          </a:p>
        </p:txBody>
      </p:sp>
      <p:sp>
        <p:nvSpPr>
          <p:cNvPr id="26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es-ES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 noProof="0"/>
              <a:t>Haga clic para editar el estilo de título del patrón </a:t>
            </a:r>
          </a:p>
        </p:txBody>
      </p:sp>
      <p:sp>
        <p:nvSpPr>
          <p:cNvPr id="33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es-ES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 noProof="0"/>
              <a:t>Haga clic para modificar el estilo de título del patrón </a:t>
            </a:r>
          </a:p>
        </p:txBody>
      </p:sp>
      <p:sp>
        <p:nvSpPr>
          <p:cNvPr id="34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es-ES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 noProof="0"/>
              <a:t>Haga clic para modificar el estilo de título del patrón </a:t>
            </a:r>
          </a:p>
        </p:txBody>
      </p:sp>
      <p:sp>
        <p:nvSpPr>
          <p:cNvPr id="35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es-ES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 noProof="0"/>
              <a:t>Haga clic para modificar el estilo de título del patrón </a:t>
            </a:r>
          </a:p>
        </p:txBody>
      </p:sp>
      <p:sp>
        <p:nvSpPr>
          <p:cNvPr id="6" name="Forma libre: Forma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noProof="0" dirty="0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noProof="0" dirty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noProof="0" dirty="0"/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noProof="0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noProof="0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‹#›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14" name="Marcador de posición del contenido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s-ES" sz="1500" b="0">
                <a:solidFill>
                  <a:schemeClr val="bg1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/>
            </a:pPr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‹#›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1" name="Texto 47" descr="Haga clic en el icono para agregar una imagen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13000"/>
              </a:lnSpc>
              <a:buNone/>
              <a:defRPr lang="es-ES" sz="1800" b="1" cap="all" baseline="0">
                <a:solidFill>
                  <a:schemeClr val="tx2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 rtlCol="0">
            <a:noAutofit/>
          </a:bodyPr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11" name="Marcador de posición del contenido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texto patrón</a:t>
            </a:r>
            <a:endParaRPr lang="es-ES" alt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‹#›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ítulo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" name="Marcador de posición de tabla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texto patrón</a:t>
            </a:r>
            <a:endParaRPr lang="es-ES" altLang="en-US"/>
          </a:p>
        </p:txBody>
      </p:sp>
      <p:sp>
        <p:nvSpPr>
          <p:cNvPr id="9" name="Forma libre: Forma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" name="Forma libre: Forma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‹#›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rtlCol="0" anchor="b">
            <a:noAutofit/>
          </a:bodyPr>
          <a:lstStyle>
            <a:lvl1pPr>
              <a:defRPr lang="es-ES" sz="2700">
                <a:latin typeface="+mn-lt"/>
              </a:defRPr>
            </a:lvl1pPr>
          </a:lstStyle>
          <a:p>
            <a:pPr rtl="0"/>
            <a:r>
              <a:rPr lang="es-ES" noProof="0"/>
              <a:t>Haga clic para editar el texto</a:t>
            </a:r>
          </a:p>
        </p:txBody>
      </p:sp>
      <p:sp>
        <p:nvSpPr>
          <p:cNvPr id="11" name="subtítulo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s-ES" sz="1500" b="0">
                <a:solidFill>
                  <a:schemeClr val="accent2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 noProof="0"/>
              <a:t>Haga clic para modificar los estilos de texto del patrón </a:t>
            </a:r>
          </a:p>
        </p:txBody>
      </p:sp>
      <p:sp>
        <p:nvSpPr>
          <p:cNvPr id="4" name="Forma libre: Forma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noProof="0" dirty="0"/>
          </a:p>
        </p:txBody>
      </p:sp>
      <p:sp>
        <p:nvSpPr>
          <p:cNvPr id="5" name="Forma libre: Forma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1600" noProof="0" dirty="0"/>
          </a:p>
        </p:txBody>
      </p:sp>
      <p:sp>
        <p:nvSpPr>
          <p:cNvPr id="6" name="Forma libre: Forma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noProof="0" dirty="0"/>
          </a:p>
        </p:txBody>
      </p:sp>
      <p:sp>
        <p:nvSpPr>
          <p:cNvPr id="8" name="Forma libre: Forma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‹#›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miembros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ítulo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/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60" name="Marcador de posición del contenido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zh-CN" dirty="0"/>
          </a:p>
        </p:txBody>
      </p:sp>
      <p:sp>
        <p:nvSpPr>
          <p:cNvPr id="52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53" name="Marcador de posición del contenido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400" b="0">
                <a:solidFill>
                  <a:schemeClr val="bg1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61" name="Marcador de posición del contenido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zh-CN" dirty="0"/>
          </a:p>
        </p:txBody>
      </p:sp>
      <p:sp>
        <p:nvSpPr>
          <p:cNvPr id="21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2" name="Marcador de posición del contenido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400" b="0">
                <a:solidFill>
                  <a:schemeClr val="bg1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62" name="Marcador de posición del contenido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zh-CN" dirty="0"/>
          </a:p>
        </p:txBody>
      </p:sp>
      <p:sp>
        <p:nvSpPr>
          <p:cNvPr id="19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0" name="Marcador de posición del contenido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400" b="0">
                <a:solidFill>
                  <a:schemeClr val="bg1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63" name="Marcador de posición del contenido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zh-CN" dirty="0"/>
          </a:p>
        </p:txBody>
      </p:sp>
      <p:sp>
        <p:nvSpPr>
          <p:cNvPr id="25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6" name="Marcador de posición del contenido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400" b="0">
                <a:solidFill>
                  <a:schemeClr val="bg1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‹#›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miembros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rtlCol="0" anchor="t">
            <a:noAutofit/>
          </a:bodyPr>
          <a:lstStyle>
            <a:defPPr>
              <a:defRPr lang="es-ES"/>
            </a:def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8" name="Marcador de posición del contenido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39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40" name="Marcador de posición del contenido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s-ES"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56" name="Marcador de posición del contenido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41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42" name="Marcador de posición del contenido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48" name="Marcador de posición del contenido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43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44" name="Marcador de posición del contenido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61" name="Marcador de posición del contenido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 dirty="0"/>
          </a:p>
        </p:txBody>
      </p:sp>
      <p:sp>
        <p:nvSpPr>
          <p:cNvPr id="45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46" name="Marcador de posición del contenido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49" name="Marcador de posición del contenido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47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50" name="Marcador de posición del contenido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62" name="Marcador de posición del contenido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51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52" name="Marcador de posición del contenido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55" name="Marcador de posición del contenido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53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58" name="Marcador de posición del contenido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63" name="Marcador de posición del contenido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59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60" name="Marcador de posición del contenido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 rtlCol="0">
            <a:noAutofit/>
          </a:bodyPr>
          <a:lstStyle>
            <a:lvl1pPr>
              <a:defRPr lang="es-ES" b="0"/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‹#›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l contenido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‹#›</a:t>
            </a:fld>
            <a:endParaRPr lang="es-ES" altLang="zh-CN" noProof="0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ítulo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b="1" kern="1200">
          <a:solidFill>
            <a:schemeClr val="bg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hyperlink" Target="mailto:Francisco.tudisco@utp.ac.p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30" y="1691640"/>
            <a:ext cx="4947469" cy="239458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419" sz="2800" dirty="0"/>
              <a:t>Análisis Predictivos de Series Temporales para el índice NYA Composite de la Bolsa de Valores de New York Exchange</a:t>
            </a:r>
            <a:endParaRPr lang="es-ES" sz="2800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2796898" cy="10948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Francisco Daniel Tudisco </a:t>
            </a:r>
          </a:p>
          <a:p>
            <a:pPr rtl="0"/>
            <a:r>
              <a:rPr lang="es-ES" dirty="0"/>
              <a:t>8-910-131</a:t>
            </a:r>
          </a:p>
        </p:txBody>
      </p:sp>
      <p:pic>
        <p:nvPicPr>
          <p:cNvPr id="30" name="Marcador de posición de imagen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6817" r="26817"/>
          <a:stretch/>
        </p:blipFill>
        <p:spPr>
          <a:xfrm>
            <a:off x="6561766" y="714928"/>
            <a:ext cx="4405503" cy="5066346"/>
          </a:xfrm>
        </p:spPr>
      </p:pic>
      <p:pic>
        <p:nvPicPr>
          <p:cNvPr id="12" name="Forma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95" r="6295"/>
          <a:stretch/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Forma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897686" y="1188608"/>
            <a:ext cx="1570617" cy="15485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91"/>
    </mc:Choice>
    <mc:Fallback xmlns="">
      <p:transition spd="slow" advTm="30691"/>
    </mc:Fallback>
  </mc:AlternateContent>
  <p:extLst>
    <p:ext uri="{E180D4A7-C9FB-4DFB-919C-405C955672EB}">
      <p14:showEvtLst xmlns:p14="http://schemas.microsoft.com/office/powerpoint/2010/main">
        <p14:playEvt time="26" objId="2"/>
        <p14:stopEvt time="2974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618"/>
            <a:ext cx="10889796" cy="141899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PA" sz="3600" dirty="0"/>
              <a:t>Suavizamiento Exponencial Holt-Winter</a:t>
            </a:r>
            <a:endParaRPr lang="es-ES" sz="3600" dirty="0"/>
          </a:p>
        </p:txBody>
      </p:sp>
      <p:sp>
        <p:nvSpPr>
          <p:cNvPr id="6" name="Marcador de número de diapositiva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es-ES"/>
            </a:defPPr>
            <a:lvl1pPr marL="0" algn="ctr" defTabSz="914400" rtl="0" eaLnBrk="1" latinLnBrk="0" hangingPunct="1">
              <a:defRPr lang="es-ES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fld id="{47FEACEE-25B4-4A2D-B147-27296E36371D}" type="slidenum">
              <a:rPr kumimoji="0" lang="es-E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t>10</a:t>
            </a:fld>
            <a:endParaRPr kumimoji="0" lang="es-E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09469-B5B5-DF21-7726-E857493A3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864" y="928117"/>
            <a:ext cx="9089136" cy="43458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FE550-1C20-A116-41CB-8639795D635E}"/>
              </a:ext>
            </a:extLst>
          </p:cNvPr>
          <p:cNvSpPr txBox="1"/>
          <p:nvPr/>
        </p:nvSpPr>
        <p:spPr>
          <a:xfrm>
            <a:off x="197150" y="1408382"/>
            <a:ext cx="2730639" cy="53553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Este modelo de pronósticos da como resultado: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s-PA" dirty="0">
              <a:solidFill>
                <a:prstClr val="white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Mean Absolute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Desviation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(MAD): 223.38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Mean Absolute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Percentage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Error (MAPE): 2000.58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Rango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Ts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Superior: 6.92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Rango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Ts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Inferior:      --4.64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Desviación Estándar:    279.22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 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s-PA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PA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1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40"/>
    </mc:Choice>
    <mc:Fallback xmlns="">
      <p:transition spd="slow" advTm="35540"/>
    </mc:Fallback>
  </mc:AlternateContent>
  <p:extLst>
    <p:ext uri="{E180D4A7-C9FB-4DFB-919C-405C955672EB}">
      <p14:showEvtLst xmlns:p14="http://schemas.microsoft.com/office/powerpoint/2010/main">
        <p14:playEvt time="38" objId="2"/>
        <p14:stopEvt time="35525" objId="2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Modelo </a:t>
            </a:r>
            <a:r>
              <a:rPr lang="es-ES" dirty="0" err="1"/>
              <a:t>SMOreg</a:t>
            </a:r>
            <a:endParaRPr lang="es-ES" dirty="0"/>
          </a:p>
        </p:txBody>
      </p:sp>
      <p:sp>
        <p:nvSpPr>
          <p:cNvPr id="6" name="Marcador de número de diapositiva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es-ES"/>
            </a:defPPr>
            <a:lvl1pPr marL="0" algn="ctr" defTabSz="914400" rtl="0" eaLnBrk="1" latinLnBrk="0" hangingPunct="1">
              <a:defRPr lang="es-ES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fld id="{47FEACEE-25B4-4A2D-B147-27296E36371D}" type="slidenum">
              <a:rPr kumimoji="0" lang="es-E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t>11</a:t>
            </a:fld>
            <a:endParaRPr kumimoji="0" lang="es-E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FB229-C6AF-84A0-93DC-41F61D8783A9}"/>
              </a:ext>
            </a:extLst>
          </p:cNvPr>
          <p:cNvSpPr txBox="1"/>
          <p:nvPr/>
        </p:nvSpPr>
        <p:spPr>
          <a:xfrm>
            <a:off x="326231" y="1780723"/>
            <a:ext cx="30265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Este modelo de pronósticos da como resultado: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s-PA" dirty="0">
              <a:solidFill>
                <a:prstClr val="white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Mean Absolute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Desviation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(MAD): 24.71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Mean Absolute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Percentage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Error (MAPE): 13.79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Rango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Ts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Superior: -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Rango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Ts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Inferior:      -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Desviación Estándar:     30.89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C3668-9325-9119-A150-96067FDD3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232" y="1780723"/>
            <a:ext cx="8339768" cy="328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0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05"/>
    </mc:Choice>
    <mc:Fallback xmlns="">
      <p:transition spd="slow" advTm="29005"/>
    </mc:Fallback>
  </mc:AlternateContent>
  <p:extLst>
    <p:ext uri="{E180D4A7-C9FB-4DFB-919C-405C955672EB}">
      <p14:showEvtLst xmlns:p14="http://schemas.microsoft.com/office/powerpoint/2010/main">
        <p14:playEvt time="33" objId="2"/>
        <p14:stopEvt time="28992" objId="2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RandomTree</a:t>
            </a:r>
            <a:endParaRPr lang="es-ES" dirty="0"/>
          </a:p>
        </p:txBody>
      </p:sp>
      <p:sp>
        <p:nvSpPr>
          <p:cNvPr id="6" name="Marcador de número de diapositiva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es-ES"/>
            </a:defPPr>
            <a:lvl1pPr marL="0" algn="ctr" defTabSz="914400" rtl="0" eaLnBrk="1" latinLnBrk="0" hangingPunct="1">
              <a:defRPr lang="es-ES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fld id="{47FEACEE-25B4-4A2D-B147-27296E36371D}" type="slidenum">
              <a:rPr kumimoji="0" lang="es-E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t>12</a:t>
            </a:fld>
            <a:endParaRPr kumimoji="0" lang="es-E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0D0974-B05D-E7B9-31A6-277505FC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848" y="1700816"/>
            <a:ext cx="8574152" cy="33760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AF33C8-ECC7-A75A-A13E-0F933EBA3243}"/>
              </a:ext>
            </a:extLst>
          </p:cNvPr>
          <p:cNvSpPr txBox="1"/>
          <p:nvPr/>
        </p:nvSpPr>
        <p:spPr>
          <a:xfrm>
            <a:off x="326231" y="1780723"/>
            <a:ext cx="30265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Este modelo de pronósticos da como resultado: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s-PA" dirty="0">
              <a:solidFill>
                <a:prstClr val="white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Mean Absolute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Desviation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(MAD): 28.01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Mean Absolute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Percentage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Error (MAPE): 15.6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Rango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Ts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Superior: -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Rango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Ts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Inferior:      -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Desviación Estándar:      35.01 </a:t>
            </a:r>
          </a:p>
        </p:txBody>
      </p:sp>
    </p:spTree>
    <p:extLst>
      <p:ext uri="{BB962C8B-B14F-4D97-AF65-F5344CB8AC3E}">
        <p14:creationId xmlns:p14="http://schemas.microsoft.com/office/powerpoint/2010/main" val="259092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39"/>
    </mc:Choice>
    <mc:Fallback xmlns="">
      <p:transition spd="slow" advTm="24239"/>
    </mc:Fallback>
  </mc:AlternateContent>
  <p:extLst>
    <p:ext uri="{E180D4A7-C9FB-4DFB-919C-405C955672EB}">
      <p14:showEvtLst xmlns:p14="http://schemas.microsoft.com/office/powerpoint/2010/main">
        <p14:playEvt time="30" objId="4"/>
        <p14:stopEvt time="24239" objId="4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MultiLayer</a:t>
            </a:r>
            <a:r>
              <a:rPr lang="es-ES" dirty="0"/>
              <a:t> </a:t>
            </a:r>
            <a:r>
              <a:rPr lang="es-ES" dirty="0" err="1"/>
              <a:t>Preceptron</a:t>
            </a:r>
            <a:endParaRPr lang="es-ES" dirty="0"/>
          </a:p>
        </p:txBody>
      </p:sp>
      <p:sp>
        <p:nvSpPr>
          <p:cNvPr id="6" name="Marcador de número de diapositiva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es-ES"/>
            </a:defPPr>
            <a:lvl1pPr marL="0" algn="ctr" defTabSz="914400" rtl="0" eaLnBrk="1" latinLnBrk="0" hangingPunct="1">
              <a:defRPr lang="es-ES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fld id="{47FEACEE-25B4-4A2D-B147-27296E36371D}" type="slidenum">
              <a:rPr kumimoji="0" lang="es-E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t>13</a:t>
            </a:fld>
            <a:endParaRPr kumimoji="0" lang="es-E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36626-AF33-05DE-21A3-093E90F1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244" y="1735561"/>
            <a:ext cx="8601756" cy="3386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C15490-6963-B0D5-FDF2-4E36BE5DA90F}"/>
              </a:ext>
            </a:extLst>
          </p:cNvPr>
          <p:cNvSpPr txBox="1"/>
          <p:nvPr/>
        </p:nvSpPr>
        <p:spPr>
          <a:xfrm>
            <a:off x="326231" y="1780723"/>
            <a:ext cx="30265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Este modelo de pronósticos da como resultado: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s-PA" dirty="0">
              <a:solidFill>
                <a:prstClr val="white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Mean Absolute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Desviation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(MAD): 135.99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Mean Absolute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Percentage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Error (MAPE): 76.51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Rango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Ts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Superior: -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Rango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Ts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Inferior:      -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Desviación Estándar:       169.99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PA" dirty="0">
              <a:solidFill>
                <a:prstClr val="white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1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73"/>
    </mc:Choice>
    <mc:Fallback xmlns="">
      <p:transition spd="slow" advTm="21273"/>
    </mc:Fallback>
  </mc:AlternateContent>
  <p:extLst>
    <p:ext uri="{E180D4A7-C9FB-4DFB-919C-405C955672EB}">
      <p14:showEvtLst xmlns:p14="http://schemas.microsoft.com/office/powerpoint/2010/main">
        <p14:playEvt time="40" objId="4"/>
        <p14:stopEvt time="21270" objId="4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600" dirty="0"/>
              <a:t>Tabla de Resultados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188714613"/>
              </p:ext>
            </p:extLst>
          </p:nvPr>
        </p:nvGraphicFramePr>
        <p:xfrm>
          <a:off x="581025" y="1614488"/>
          <a:ext cx="9172578" cy="4605627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1457000769"/>
                    </a:ext>
                  </a:extLst>
                </a:gridCol>
                <a:gridCol w="1247776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  <a:gridCol w="1528763">
                  <a:extLst>
                    <a:ext uri="{9D8B030D-6E8A-4147-A177-3AD203B41FA5}">
                      <a16:colId xmlns:a16="http://schemas.microsoft.com/office/drawing/2014/main" val="1728182267"/>
                    </a:ext>
                  </a:extLst>
                </a:gridCol>
                <a:gridCol w="1528763">
                  <a:extLst>
                    <a:ext uri="{9D8B030D-6E8A-4147-A177-3AD203B41FA5}">
                      <a16:colId xmlns:a16="http://schemas.microsoft.com/office/drawing/2014/main" val="3091143212"/>
                    </a:ext>
                  </a:extLst>
                </a:gridCol>
                <a:gridCol w="1528763">
                  <a:extLst>
                    <a:ext uri="{9D8B030D-6E8A-4147-A177-3AD203B41FA5}">
                      <a16:colId xmlns:a16="http://schemas.microsoft.com/office/drawing/2014/main" val="440248734"/>
                    </a:ext>
                  </a:extLst>
                </a:gridCol>
                <a:gridCol w="1528763">
                  <a:extLst>
                    <a:ext uri="{9D8B030D-6E8A-4147-A177-3AD203B41FA5}">
                      <a16:colId xmlns:a16="http://schemas.microsoft.com/office/drawing/2014/main" val="3244931070"/>
                    </a:ext>
                  </a:extLst>
                </a:gridCol>
              </a:tblGrid>
              <a:tr h="632829"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Rango TS 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Rango TS sup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Desv. Est.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4343578"/>
                  </a:ext>
                </a:extLst>
              </a:tr>
              <a:tr h="662133"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Promedio Movil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313.35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391.69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234691"/>
                  </a:ext>
                </a:extLst>
              </a:tr>
              <a:tr h="662133"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Suavicación Expo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228.29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285.36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5783827"/>
                  </a:ext>
                </a:extLst>
              </a:tr>
              <a:tr h="662133"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223.38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279.22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7436735"/>
                  </a:ext>
                </a:extLst>
              </a:tr>
              <a:tr h="662133"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MultiLayer Preceptron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169.99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8827937"/>
                  </a:ext>
                </a:extLst>
              </a:tr>
              <a:tr h="662133"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SMOreg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30.89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2919587"/>
                  </a:ext>
                </a:extLst>
              </a:tr>
              <a:tr h="662133"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RandomTree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35.01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0022339"/>
                  </a:ext>
                </a:extLst>
              </a:tr>
            </a:tbl>
          </a:graphicData>
        </a:graphic>
      </p:graphicFrame>
      <p:sp>
        <p:nvSpPr>
          <p:cNvPr id="6" name="Marcador de número de diapositiva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es-ES"/>
            </a:defPPr>
            <a:lvl1pPr marL="0" algn="ctr" defTabSz="914400" rtl="0" eaLnBrk="1" latinLnBrk="0" hangingPunct="1">
              <a:defRPr lang="es-ES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fld id="{47FEACEE-25B4-4A2D-B147-27296E36371D}" type="slidenum">
              <a:rPr kumimoji="0" lang="es-E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t>14</a:t>
            </a:fld>
            <a:endParaRPr kumimoji="0" lang="es-E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44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901"/>
    </mc:Choice>
    <mc:Fallback xmlns="">
      <p:transition spd="slow" advTm="147901"/>
    </mc:Fallback>
  </mc:AlternateContent>
  <p:extLst>
    <p:ext uri="{E180D4A7-C9FB-4DFB-919C-405C955672EB}">
      <p14:showEvtLst xmlns:p14="http://schemas.microsoft.com/office/powerpoint/2010/main">
        <p14:playEvt time="29" objId="2"/>
        <p14:stopEvt time="147856" objId="2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Marcador de posición de imagen 37" descr="Personas trabajando en la oficina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27" y="659163"/>
            <a:ext cx="982399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Conclusiones</a:t>
            </a:r>
          </a:p>
        </p:txBody>
      </p:sp>
      <p:pic>
        <p:nvPicPr>
          <p:cNvPr id="39" name="Marcador de posición de imagen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8" name="Marcador de número de diapositiva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es-ES"/>
            </a:defPPr>
            <a:lvl1pPr marL="0" algn="ctr" defTabSz="914400" rtl="0" eaLnBrk="1" latinLnBrk="0" hangingPunct="1">
              <a:defRPr lang="es-ES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fld id="{47FEACEE-25B4-4A2D-B147-27296E36371D}" type="slidenum">
              <a:rPr kumimoji="0" lang="es-E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t>15</a:t>
            </a:fld>
            <a:endParaRPr kumimoji="0" lang="es-E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7DBE5-6C67-EE07-803E-9449C59E4CE3}"/>
              </a:ext>
            </a:extLst>
          </p:cNvPr>
          <p:cNvSpPr txBox="1"/>
          <p:nvPr/>
        </p:nvSpPr>
        <p:spPr>
          <a:xfrm>
            <a:off x="326231" y="1780723"/>
            <a:ext cx="50268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En base a la recopilación de resultados obtenidos de los diferentes modelos de pronósticos, podemos concluir que los modelos con mayor precisión y consistencia de Pronóstico en el contexto de nuestro análisis seria: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-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SMOreg</a:t>
            </a:r>
            <a:endParaRPr lang="es-PA" dirty="0">
              <a:solidFill>
                <a:prstClr val="white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-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RandomTree</a:t>
            </a:r>
            <a:endParaRPr lang="es-PA" dirty="0">
              <a:solidFill>
                <a:prstClr val="white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s-PA" dirty="0">
              <a:solidFill>
                <a:prstClr val="white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PA" dirty="0">
              <a:solidFill>
                <a:prstClr val="white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52"/>
    </mc:Choice>
    <mc:Fallback xmlns="">
      <p:transition spd="slow" advTm="75752"/>
    </mc:Fallback>
  </mc:AlternateContent>
  <p:extLst>
    <p:ext uri="{E180D4A7-C9FB-4DFB-919C-405C955672EB}">
      <p14:showEvtLst xmlns:p14="http://schemas.microsoft.com/office/powerpoint/2010/main">
        <p14:playEvt time="42" objId="3"/>
        <p14:stopEvt time="73399" objId="3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Personas en una oficina hablando sobre el trabajo con un portátil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/>
      </p:pic>
      <p:pic>
        <p:nvPicPr>
          <p:cNvPr id="14" name="Marcador de posición de imagen 13" descr="Personas trabajando en la oficina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/>
      </p:pic>
      <p:pic>
        <p:nvPicPr>
          <p:cNvPr id="28" name="Marcador de posición de imagen 27" descr="Empresaria revisando notas rápidas en una pared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" r="88"/>
          <a:stretch>
            <a:fillRect/>
          </a:stretch>
        </p:blipFill>
        <p:spPr/>
      </p:pic>
      <p:pic>
        <p:nvPicPr>
          <p:cNvPr id="18" name="Marcador de posición de imagen 17" descr="Disposición de bocetos de diseño de sitios web en papel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/>
      </p:pic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3457575" cy="187979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Francisco Daniel Tudisco</a:t>
            </a:r>
          </a:p>
          <a:p>
            <a:pPr lvl="0" rtl="0"/>
            <a:r>
              <a:rPr lang="es-ES" dirty="0">
                <a:hlinkClick r:id="rId7"/>
              </a:rPr>
              <a:t>francisco.tudisco@utp.ac.pa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24" name="Título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42"/>
    </mc:Choice>
    <mc:Fallback xmlns="">
      <p:transition spd="slow" advTm="13342"/>
    </mc:Fallback>
  </mc:AlternateContent>
  <p:extLst>
    <p:ext uri="{E180D4A7-C9FB-4DFB-919C-405C955672EB}">
      <p14:showEvtLst xmlns:p14="http://schemas.microsoft.com/office/powerpoint/2010/main">
        <p14:playEvt time="51" objId="2"/>
        <p14:stopEvt time="10358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71350" y="461675"/>
            <a:ext cx="6176319" cy="54292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000" dirty="0"/>
              <a:t>Introducción </a:t>
            </a:r>
          </a:p>
          <a:p>
            <a:pPr rtl="0"/>
            <a:r>
              <a:rPr lang="es-ES" sz="2000" dirty="0"/>
              <a:t>Caso de Estudio: NYSE COMPOSITE (^NYA) </a:t>
            </a:r>
          </a:p>
          <a:p>
            <a:r>
              <a:rPr lang="es-ES" sz="2000" dirty="0"/>
              <a:t>Componentes Tecnológicos Utilizadas </a:t>
            </a:r>
          </a:p>
          <a:p>
            <a:pPr rtl="0"/>
            <a:r>
              <a:rPr lang="es-ES" sz="2000" dirty="0"/>
              <a:t>Análisis Exploratorio de datos</a:t>
            </a:r>
          </a:p>
          <a:p>
            <a:pPr rtl="0"/>
            <a:r>
              <a:rPr lang="es-ES" sz="2000" dirty="0"/>
              <a:t>Modelos Estadísticos de Pronósticos</a:t>
            </a:r>
          </a:p>
          <a:p>
            <a:pPr lvl="1"/>
            <a:r>
              <a:rPr lang="es-ES" sz="2000" dirty="0"/>
              <a:t>Regresión Lineal</a:t>
            </a:r>
          </a:p>
          <a:p>
            <a:pPr lvl="1"/>
            <a:r>
              <a:rPr lang="es-ES" sz="2000" dirty="0"/>
              <a:t>Promedio Móviles</a:t>
            </a:r>
          </a:p>
          <a:p>
            <a:pPr lvl="1"/>
            <a:r>
              <a:rPr lang="es-ES" sz="2000" dirty="0"/>
              <a:t>Suavizamiento Exponencial Simple</a:t>
            </a:r>
          </a:p>
          <a:p>
            <a:pPr lvl="1"/>
            <a:r>
              <a:rPr lang="es-ES" sz="2000" dirty="0"/>
              <a:t>Suavizamiento Exponencial: Modelo Holt-Winter</a:t>
            </a:r>
          </a:p>
          <a:p>
            <a:pPr lvl="1"/>
            <a:r>
              <a:rPr lang="es-ES" sz="2000" dirty="0" err="1"/>
              <a:t>SMOreg</a:t>
            </a:r>
            <a:endParaRPr lang="es-ES" sz="2000" dirty="0"/>
          </a:p>
          <a:p>
            <a:pPr lvl="1"/>
            <a:r>
              <a:rPr lang="es-ES" sz="2000" dirty="0" err="1"/>
              <a:t>RandomTree</a:t>
            </a:r>
            <a:endParaRPr lang="es-ES" sz="2000" dirty="0"/>
          </a:p>
          <a:p>
            <a:pPr lvl="1"/>
            <a:r>
              <a:rPr lang="es-ES" sz="2000" dirty="0" err="1"/>
              <a:t>MultilayerPerceptron</a:t>
            </a:r>
            <a:endParaRPr lang="es-ES" sz="2000" dirty="0"/>
          </a:p>
          <a:p>
            <a:pPr rtl="0"/>
            <a:r>
              <a:rPr lang="es-ES" sz="2000" dirty="0"/>
              <a:t>Conclusiones</a:t>
            </a:r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Agenda</a:t>
            </a:r>
          </a:p>
        </p:txBody>
      </p:sp>
      <p:pic>
        <p:nvPicPr>
          <p:cNvPr id="192" name="Marcador de posición de imagen 191" descr="Ábaco con relleno sólido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82" r="5182"/>
          <a:stretch>
            <a:fillRect/>
          </a:stretch>
        </p:blipFill>
        <p:spPr/>
      </p:pic>
      <p:pic>
        <p:nvPicPr>
          <p:cNvPr id="194" name="Marcador de posición de imagen 193" descr="Gráfico de barras con tendencia ascendente con relleno sólido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61" r="2661"/>
          <a:stretch>
            <a:fillRect/>
          </a:stretch>
        </p:blipFill>
        <p:spPr>
          <a:xfrm>
            <a:off x="4751615" y="2017514"/>
            <a:ext cx="536270" cy="565882"/>
          </a:xfrm>
        </p:spPr>
      </p:pic>
      <p:pic>
        <p:nvPicPr>
          <p:cNvPr id="22" name="Marcador de posición de imagen 195" descr="Vínculo con relleno sólido">
            <a:extLst>
              <a:ext uri="{FF2B5EF4-FFF2-40B4-BE49-F238E27FC236}">
                <a16:creationId xmlns:a16="http://schemas.microsoft.com/office/drawing/2014/main" id="{0D30AFFA-9707-7CC5-BA18-071B9F2616F6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28" r="2528"/>
          <a:stretch>
            <a:fillRect/>
          </a:stretch>
        </p:blipFill>
        <p:spPr>
          <a:xfrm>
            <a:off x="4751615" y="2893359"/>
            <a:ext cx="536270" cy="565882"/>
          </a:xfrm>
        </p:spPr>
      </p:pic>
      <p:sp>
        <p:nvSpPr>
          <p:cNvPr id="15" name="Marcador de número de diapositiva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es-ES"/>
            </a:defPPr>
            <a:lvl1pPr marL="0" algn="ctr" defTabSz="914400" rtl="0" eaLnBrk="1" latinLnBrk="0" hangingPunct="1">
              <a:defRPr lang="es-ES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fld id="{47FEACEE-25B4-4A2D-B147-27296E36371D}" type="slidenum">
              <a:rPr kumimoji="0" lang="es-E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t>2</a:t>
            </a:fld>
            <a:endParaRPr kumimoji="0" lang="es-E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9671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81"/>
    </mc:Choice>
    <mc:Fallback xmlns="">
      <p:transition spd="slow" advTm="44281"/>
    </mc:Fallback>
  </mc:AlternateContent>
  <p:extLst>
    <p:ext uri="{E180D4A7-C9FB-4DFB-919C-405C955672EB}">
      <p14:showEvtLst xmlns:p14="http://schemas.microsoft.com/office/powerpoint/2010/main">
        <p14:playEvt time="32" objId="4"/>
        <p14:stopEvt time="44281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16" y="734605"/>
            <a:ext cx="5117162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Introducción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4641" y="2325344"/>
            <a:ext cx="4260180" cy="314759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El NYA Composite </a:t>
            </a:r>
            <a:r>
              <a:rPr lang="es-ES" dirty="0" err="1"/>
              <a:t>Index</a:t>
            </a:r>
            <a:r>
              <a:rPr lang="es-ES" dirty="0"/>
              <a:t>, es un índice de la Bolsa de Valores que mide el desempeño de diferentes acciones y activos que aparecen en New York Exchange. </a:t>
            </a:r>
          </a:p>
          <a:p>
            <a:pPr rtl="0"/>
            <a:r>
              <a:rPr lang="es-ES" dirty="0"/>
              <a:t>Los datos obtenidos de NYA, que abarcan de un año a la fecha, es la fuente del análisis estadístico realizado en la presentación como proyecto final de la materia Modelos Predictivos. </a:t>
            </a:r>
          </a:p>
          <a:p>
            <a:pPr rtl="0"/>
            <a:r>
              <a:rPr lang="es-ES" dirty="0"/>
              <a:t>El análisis estadísticos presentado tiene un enfoque de estadística inferencial, con la premisa de realizar predicción de Serie Temporal sobre ¡A cómo va a cerrar el índice NYA al final de las siguientes semanas?</a:t>
            </a:r>
          </a:p>
          <a:p>
            <a:pPr rtl="0"/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0305" r="20305"/>
          <a:stretch/>
        </p:blipFill>
        <p:spPr/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Marcador de número de diapositiva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es-ES"/>
            </a:defPPr>
            <a:lvl1pPr marL="0" algn="ctr" defTabSz="914400" rtl="0" eaLnBrk="1" latinLnBrk="0" hangingPunct="1">
              <a:defRPr lang="es-ES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fld id="{47FEACEE-25B4-4A2D-B147-27296E36371D}" type="slidenum">
              <a:rPr kumimoji="0" lang="es-E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t>3</a:t>
            </a:fld>
            <a:endParaRPr kumimoji="0" lang="es-E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28"/>
    </mc:Choice>
    <mc:Fallback xmlns="">
      <p:transition spd="slow" advTm="61628"/>
    </mc:Fallback>
  </mc:AlternateContent>
  <p:extLst>
    <p:ext uri="{E180D4A7-C9FB-4DFB-919C-405C955672EB}">
      <p14:showEvtLst xmlns:p14="http://schemas.microsoft.com/office/powerpoint/2010/main">
        <p14:playEvt time="37" objId="3"/>
        <p14:stopEvt time="61628" objId="3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ítulo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600" dirty="0"/>
              <a:t>Componentes Tecnológicos Utilizados</a:t>
            </a:r>
          </a:p>
        </p:txBody>
      </p:sp>
      <p:pic>
        <p:nvPicPr>
          <p:cNvPr id="55" name="Marcador de posición de imagen 54">
            <a:extLst>
              <a:ext uri="{FF2B5EF4-FFF2-40B4-BE49-F238E27FC236}">
                <a16:creationId xmlns:a16="http://schemas.microsoft.com/office/drawing/2014/main" id="{4B0A05F6-A265-D617-87EB-C8B6D39D74E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t="5630" b="5630"/>
          <a:stretch/>
        </p:blipFill>
        <p:spPr/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Yahoo</a:t>
            </a:r>
            <a:r>
              <a:rPr lang="es-ES" dirty="0"/>
              <a:t> </a:t>
            </a:r>
            <a:r>
              <a:rPr lang="es-ES" dirty="0" err="1"/>
              <a:t>Finance</a:t>
            </a:r>
            <a:endParaRPr lang="es-E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945D741-E119-2843-79AC-E93EBE1116A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s-PA" dirty="0"/>
              <a:t>Se descargo los datos del portal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7382DCE-3589-47BD-1EB6-33566914B514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 l="18228" r="18228"/>
          <a:stretch/>
        </p:blipFill>
        <p:spPr/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Python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2ECB71F-473E-BDA2-5F1F-059854FFD65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s-PA" dirty="0"/>
              <a:t>Se implementaron diferentes librerías y métodos propios de Python para realizar los modelos y análisis requeridos</a:t>
            </a:r>
          </a:p>
        </p:txBody>
      </p:sp>
      <p:pic>
        <p:nvPicPr>
          <p:cNvPr id="49" name="Marcador de posición de imagen 48">
            <a:extLst>
              <a:ext uri="{FF2B5EF4-FFF2-40B4-BE49-F238E27FC236}">
                <a16:creationId xmlns:a16="http://schemas.microsoft.com/office/drawing/2014/main" id="{554A63EA-7896-2DED-D661-BA5C81B7724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 l="29340" r="29340"/>
          <a:stretch/>
        </p:blipFill>
        <p:spPr/>
      </p:pic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MICROSOFT EXCEL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1A89347-3528-3B49-EDEF-06D861328F0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C2B2EF4-BB1C-4711-FAB9-DD29AF932B1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6"/>
          <a:srcRect t="4964" b="4964"/>
          <a:stretch/>
        </p:blipFill>
        <p:spPr/>
      </p:pic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D32E8129-4557-FB4F-128A-16770815B5B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WEKA DATA MINING TOOL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710F6AB-0645-8D1C-D71F-3FB05BB685B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s-PA" dirty="0"/>
              <a:t>Herramienta de Minería de Datos para ejecutar modelos de pronósticos de Series Temporales </a:t>
            </a:r>
          </a:p>
        </p:txBody>
      </p:sp>
      <p:sp>
        <p:nvSpPr>
          <p:cNvPr id="17" name="Marcador de número de diapositiva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es-ES"/>
            </a:defPPr>
            <a:lvl1pPr marL="0" algn="ctr" defTabSz="914400" rtl="0" eaLnBrk="1" latinLnBrk="0" hangingPunct="1">
              <a:defRPr lang="es-ES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fld id="{47FEACEE-25B4-4A2D-B147-27296E36371D}" type="slidenum">
              <a:rPr kumimoji="0" lang="es-E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t>4</a:t>
            </a:fld>
            <a:endParaRPr kumimoji="0" lang="es-E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30"/>
    </mc:Choice>
    <mc:Fallback xmlns="">
      <p:transition spd="slow" advTm="65930"/>
    </mc:Fallback>
  </mc:AlternateContent>
  <p:extLst>
    <p:ext uri="{E180D4A7-C9FB-4DFB-919C-405C955672EB}">
      <p14:showEvtLst xmlns:p14="http://schemas.microsoft.com/office/powerpoint/2010/main">
        <p14:playEvt time="33" objId="4"/>
        <p14:stopEvt time="65245" objId="4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73" y="166953"/>
            <a:ext cx="10889796" cy="141899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Análisis Exploratorio de Datos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580054" y="1109373"/>
            <a:ext cx="3584675" cy="373504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600" dirty="0"/>
              <a:t>Atributo central del enfoque “CLOSE”, indica el valor ($$) al momento del cierre de la Bolsa.</a:t>
            </a:r>
          </a:p>
          <a:p>
            <a:pPr rtl="0"/>
            <a:r>
              <a:rPr lang="es-ES" sz="1600" dirty="0"/>
              <a:t> </a:t>
            </a:r>
          </a:p>
          <a:p>
            <a:pPr rtl="0"/>
            <a:r>
              <a:rPr lang="es-ES" sz="1600" dirty="0"/>
              <a:t>En este Análisis Exploratorio, podemos observar las características y descripción de este atributos, como los valores Máximos y Mínimos, Desviación Estándar y Coeficiente de Variación.</a:t>
            </a:r>
          </a:p>
          <a:p>
            <a:pPr rtl="0"/>
            <a:endParaRPr lang="es-ES" sz="1600" dirty="0"/>
          </a:p>
          <a:p>
            <a:pPr rtl="0"/>
            <a:r>
              <a:rPr lang="es-ES" sz="1600" dirty="0"/>
              <a:t>Histograma de Frecuencia, indica la distribución no tan uniforme del atributo </a:t>
            </a:r>
            <a:r>
              <a:rPr lang="es-ES" sz="1600" dirty="0" err="1"/>
              <a:t>Close</a:t>
            </a:r>
            <a:r>
              <a:rPr lang="es-ES" sz="1600" dirty="0"/>
              <a:t>, y hay ligera presencia de asimetría en los datos. </a:t>
            </a:r>
          </a:p>
        </p:txBody>
      </p:sp>
      <p:sp>
        <p:nvSpPr>
          <p:cNvPr id="6" name="Marcador de número de diapositiva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es-ES"/>
            </a:defPPr>
            <a:lvl1pPr marL="0" algn="ctr" defTabSz="914400" rtl="0" eaLnBrk="1" latinLnBrk="0" hangingPunct="1">
              <a:defRPr lang="es-ES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fld id="{47FEACEE-25B4-4A2D-B147-27296E36371D}" type="slidenum">
              <a:rPr kumimoji="0" lang="es-E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t>5</a:t>
            </a:fld>
            <a:endParaRPr kumimoji="0" lang="es-E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B083EB-A323-0529-38B3-BD074428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782" y="672479"/>
            <a:ext cx="6541028" cy="4821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06B379-4C1D-75B4-6C05-EAB9B0F3B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48072"/>
            <a:ext cx="7159562" cy="17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8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291"/>
    </mc:Choice>
    <mc:Fallback xmlns="">
      <p:transition spd="slow" advTm="126291"/>
    </mc:Fallback>
  </mc:AlternateContent>
  <p:extLst>
    <p:ext uri="{E180D4A7-C9FB-4DFB-919C-405C955672EB}">
      <p14:showEvtLst xmlns:p14="http://schemas.microsoft.com/office/powerpoint/2010/main">
        <p14:playEvt time="31" objId="2"/>
        <p14:stopEvt time="125379" objId="2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73" y="179874"/>
            <a:ext cx="10889796" cy="141899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Análisis Exploratorio de Datos:</a:t>
            </a:r>
            <a:br>
              <a:rPr lang="es-ES" sz="3200" dirty="0"/>
            </a:br>
            <a:r>
              <a:rPr lang="es-ES" sz="2400" dirty="0"/>
              <a:t>Correlación</a:t>
            </a:r>
            <a:endParaRPr lang="es-ES" sz="320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734949" y="1694122"/>
            <a:ext cx="3968496" cy="370283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600" dirty="0"/>
              <a:t>En la gráfica de </a:t>
            </a:r>
            <a:r>
              <a:rPr lang="es-ES" sz="1600" dirty="0" err="1"/>
              <a:t>Heatmap</a:t>
            </a:r>
            <a:r>
              <a:rPr lang="es-ES" sz="1600" dirty="0"/>
              <a:t>, se muestra como los diferentes atributos del </a:t>
            </a:r>
            <a:r>
              <a:rPr lang="es-ES" sz="1600" dirty="0" err="1"/>
              <a:t>dataset</a:t>
            </a:r>
            <a:r>
              <a:rPr lang="es-ES" sz="1600" dirty="0"/>
              <a:t> presentan alta correlación entre sí,</a:t>
            </a:r>
          </a:p>
          <a:p>
            <a:pPr rtl="0"/>
            <a:r>
              <a:rPr lang="es-ES" sz="1600" dirty="0"/>
              <a:t>Sugiriendo una tendencia entre los atributos de Open, Low, High, </a:t>
            </a:r>
            <a:r>
              <a:rPr lang="es-ES" sz="1600" dirty="0" err="1"/>
              <a:t>Close</a:t>
            </a:r>
            <a:r>
              <a:rPr lang="es-ES" sz="1600" dirty="0"/>
              <a:t> y </a:t>
            </a:r>
            <a:r>
              <a:rPr lang="es-ES" sz="1600" dirty="0" err="1"/>
              <a:t>AdjClose</a:t>
            </a:r>
            <a:r>
              <a:rPr lang="es-ES" sz="1600" dirty="0"/>
              <a:t>., en otra palabras cuando el valor aumenta para una de los atributos, los demás tendrán un comportamiento similar.</a:t>
            </a:r>
          </a:p>
          <a:p>
            <a:pPr rtl="0"/>
            <a:r>
              <a:rPr lang="es-ES" sz="1600" dirty="0"/>
              <a:t>Y están asociados con el color azul. </a:t>
            </a:r>
          </a:p>
          <a:p>
            <a:pPr rtl="0"/>
            <a:endParaRPr lang="es-ES" sz="1600" dirty="0"/>
          </a:p>
          <a:p>
            <a:pPr rtl="0"/>
            <a:r>
              <a:rPr lang="es-ES" sz="1600" dirty="0"/>
              <a:t>Mientras que el atributos de Volumen presenta menos relación con el resto de las variables. Sugiere que el atributo de volumen es prácticamente independiente.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 </a:t>
            </a:r>
          </a:p>
        </p:txBody>
      </p:sp>
      <p:sp>
        <p:nvSpPr>
          <p:cNvPr id="6" name="Marcador de número de diapositiva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es-ES"/>
            </a:defPPr>
            <a:lvl1pPr marL="0" algn="ctr" defTabSz="914400" rtl="0" eaLnBrk="1" latinLnBrk="0" hangingPunct="1">
              <a:defRPr lang="es-ES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fld id="{47FEACEE-25B4-4A2D-B147-27296E36371D}" type="slidenum">
              <a:rPr kumimoji="0" lang="es-E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t>6</a:t>
            </a:fld>
            <a:endParaRPr kumimoji="0" lang="es-E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5B1E-FC94-DED7-8C82-E3158DAE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448" y="1203561"/>
            <a:ext cx="5088993" cy="409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1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684"/>
    </mc:Choice>
    <mc:Fallback xmlns="">
      <p:transition spd="slow" advTm="63684"/>
    </mc:Fallback>
  </mc:AlternateContent>
  <p:extLst>
    <p:ext uri="{E180D4A7-C9FB-4DFB-919C-405C955672EB}">
      <p14:showEvtLst xmlns:p14="http://schemas.microsoft.com/office/powerpoint/2010/main">
        <p14:playEvt time="49" objId="2"/>
        <p14:stopEvt time="63684" objId="2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40094"/>
            <a:ext cx="4518122" cy="16889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Modelos Estadísticos de Pronósticos Series Temporales</a:t>
            </a:r>
          </a:p>
        </p:txBody>
      </p:sp>
      <p:sp>
        <p:nvSpPr>
          <p:cNvPr id="8" name="Marcador de número de diapositiva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es-ES"/>
            </a:defPPr>
            <a:lvl1pPr marL="0" algn="ctr" defTabSz="914400" rtl="0" eaLnBrk="1" latinLnBrk="0" hangingPunct="1">
              <a:defRPr lang="es-ES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fld id="{47FEACEE-25B4-4A2D-B147-27296E36371D}" type="slidenum">
              <a:rPr kumimoji="0" lang="es-E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t>7</a:t>
            </a:fld>
            <a:endParaRPr kumimoji="0" lang="es-E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0"/>
    </mc:Choice>
    <mc:Fallback xmlns="">
      <p:transition spd="slow" advTm="216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618"/>
            <a:ext cx="10889796" cy="141899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000" dirty="0"/>
              <a:t>Promedio Móviles</a:t>
            </a:r>
          </a:p>
        </p:txBody>
      </p:sp>
      <p:sp>
        <p:nvSpPr>
          <p:cNvPr id="6" name="Marcador de número de diapositiva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es-ES"/>
            </a:defPPr>
            <a:lvl1pPr marL="0" algn="ctr" defTabSz="914400" rtl="0" eaLnBrk="1" latinLnBrk="0" hangingPunct="1">
              <a:defRPr lang="es-ES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fld id="{47FEACEE-25B4-4A2D-B147-27296E36371D}" type="slidenum">
              <a:rPr kumimoji="0" lang="es-E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t>8</a:t>
            </a:fld>
            <a:endParaRPr kumimoji="0" lang="es-E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6E1015-9AAA-90ED-7A0F-F7F71AA26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938" y="1388115"/>
            <a:ext cx="9067062" cy="3179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9F7EEF-247D-9C36-E2A8-CF777C40A5BF}"/>
              </a:ext>
            </a:extLst>
          </p:cNvPr>
          <p:cNvSpPr txBox="1"/>
          <p:nvPr/>
        </p:nvSpPr>
        <p:spPr>
          <a:xfrm>
            <a:off x="197150" y="1408382"/>
            <a:ext cx="2730639" cy="50783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Este modelo de pronósticos da como resultado: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s-PA" dirty="0">
              <a:solidFill>
                <a:prstClr val="white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Mean Absolute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Desviation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(MAD): 313.35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Mean Absolute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Percentage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Error (MAPE): 1.90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Rango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Ts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Superior: 3.03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Rango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Ts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Inferior:      -2.29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Desviación Estándar:  391.69 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s-PA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PA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67"/>
    </mc:Choice>
    <mc:Fallback xmlns="">
      <p:transition spd="slow" advTm="49567"/>
    </mc:Fallback>
  </mc:AlternateContent>
  <p:extLst>
    <p:ext uri="{E180D4A7-C9FB-4DFB-919C-405C955672EB}">
      <p14:showEvtLst xmlns:p14="http://schemas.microsoft.com/office/powerpoint/2010/main">
        <p14:playEvt time="32" objId="4"/>
        <p14:stopEvt time="49231" objId="4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618"/>
            <a:ext cx="10889796" cy="141899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PA" sz="4000" dirty="0"/>
              <a:t>Suavizamiento Exponencial Simple</a:t>
            </a:r>
            <a:endParaRPr lang="es-ES" sz="4000" dirty="0"/>
          </a:p>
        </p:txBody>
      </p:sp>
      <p:sp>
        <p:nvSpPr>
          <p:cNvPr id="6" name="Marcador de número de diapositiva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es-ES"/>
            </a:defPPr>
            <a:lvl1pPr marL="0" algn="ctr" defTabSz="914400" rtl="0" eaLnBrk="1" latinLnBrk="0" hangingPunct="1">
              <a:defRPr lang="es-ES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fld id="{47FEACEE-25B4-4A2D-B147-27296E36371D}" type="slidenum">
              <a:rPr kumimoji="0" lang="es-E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t>9</a:t>
            </a:fld>
            <a:endParaRPr kumimoji="0" lang="es-E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941CC-C2A4-E045-ED0E-4B15CDF96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360" y="1637616"/>
            <a:ext cx="8882031" cy="2993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C6FBEA-EF1E-6974-B785-5675BF102D76}"/>
              </a:ext>
            </a:extLst>
          </p:cNvPr>
          <p:cNvSpPr txBox="1"/>
          <p:nvPr/>
        </p:nvSpPr>
        <p:spPr>
          <a:xfrm>
            <a:off x="197150" y="1408382"/>
            <a:ext cx="2730639" cy="50783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Este modelo de pronósticos da como resultado: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s-PA" dirty="0">
              <a:solidFill>
                <a:prstClr val="white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Mean Absolute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Desviation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(MAD): 228.29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Mean Absolute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Percentage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Error (MAPE): 1.39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Rango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Ts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Superior: 8.13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Rango </a:t>
            </a:r>
            <a:r>
              <a:rPr lang="es-PA" dirty="0" err="1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Ts</a:t>
            </a: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Inferior:      --12.26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A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Desviación Estándar:   285.36  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s-PA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PA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9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78"/>
    </mc:Choice>
    <mc:Fallback xmlns="">
      <p:transition spd="slow" advTm="32778"/>
    </mc:Fallback>
  </mc:AlternateContent>
  <p:extLst>
    <p:ext uri="{E180D4A7-C9FB-4DFB-919C-405C955672EB}">
      <p14:showEvtLst xmlns:p14="http://schemas.microsoft.com/office/powerpoint/2010/main">
        <p14:playEvt time="44" objId="2"/>
        <p14:stopEvt time="32778" objId="2"/>
      </p14:showEvtLst>
    </p:ext>
  </p:extLst>
</p:sld>
</file>

<file path=ppt/theme/theme1.xml><?xml version="1.0" encoding="utf-8"?>
<a:theme xmlns:a="http://schemas.openxmlformats.org/drawingml/2006/main" name="Personalizar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71628344_TF89027928_Win32" id="{E2BF1156-45CD-442B-9387-9E5414C6ECED}" vid="{DE2FB986-FD6E-4C21-A7B6-D4577A62622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D5854E-F453-4846-A87D-6EF3DCF73E3E}">
  <ds:schemaRefs>
    <ds:schemaRef ds:uri="http://schemas.microsoft.com/sharepoint/v3"/>
    <ds:schemaRef ds:uri="16c05727-aa75-4e4a-9b5f-8a80a1165891"/>
    <ds:schemaRef ds:uri="http://schemas.microsoft.com/office/2006/documentManagement/types"/>
    <ds:schemaRef ds:uri="http://purl.org/dc/elements/1.1/"/>
    <ds:schemaRef ds:uri="230e9df3-be65-4c73-a93b-d1236ebd677e"/>
    <ds:schemaRef ds:uri="http://purl.org/dc/terms/"/>
    <ds:schemaRef ds:uri="http://schemas.microsoft.com/office/2006/metadata/properties"/>
    <ds:schemaRef ds:uri="71af3243-3dd4-4a8d-8c0d-dd76da1f02a5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</TotalTime>
  <Words>921</Words>
  <Application>Microsoft Office PowerPoint</Application>
  <PresentationFormat>Widescreen</PresentationFormat>
  <Paragraphs>179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Abadi</vt:lpstr>
      <vt:lpstr>Arial</vt:lpstr>
      <vt:lpstr>Arial Black</vt:lpstr>
      <vt:lpstr>Calibri</vt:lpstr>
      <vt:lpstr>Posterama</vt:lpstr>
      <vt:lpstr>Posterama Text SemiBold</vt:lpstr>
      <vt:lpstr>Personalizar</vt:lpstr>
      <vt:lpstr>Análisis Predictivos de Series Temporales para el índice NYA Composite de la Bolsa de Valores de New York Exchange</vt:lpstr>
      <vt:lpstr>Agenda</vt:lpstr>
      <vt:lpstr>Introducción</vt:lpstr>
      <vt:lpstr>Componentes Tecnológicos Utilizados</vt:lpstr>
      <vt:lpstr>Análisis Exploratorio de Datos</vt:lpstr>
      <vt:lpstr>Análisis Exploratorio de Datos: Correlación</vt:lpstr>
      <vt:lpstr>Modelos Estadísticos de Pronósticos Series Temporales</vt:lpstr>
      <vt:lpstr>Promedio Móviles</vt:lpstr>
      <vt:lpstr>Suavizamiento Exponencial Simple</vt:lpstr>
      <vt:lpstr>Suavizamiento Exponencial Holt-Winter</vt:lpstr>
      <vt:lpstr>Modelo SMOreg</vt:lpstr>
      <vt:lpstr>RandomTree</vt:lpstr>
      <vt:lpstr>MultiLayer Preceptron</vt:lpstr>
      <vt:lpstr>Tabla de Resultados</vt:lpstr>
      <vt:lpstr>Conclusiones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Tudisco</dc:creator>
  <cp:lastModifiedBy>Francisco Tudisco</cp:lastModifiedBy>
  <cp:revision>24</cp:revision>
  <dcterms:created xsi:type="dcterms:W3CDTF">2024-09-06T12:00:10Z</dcterms:created>
  <dcterms:modified xsi:type="dcterms:W3CDTF">2024-09-08T00:48:09Z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