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embeddedFontLs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86200" y="0"/>
            <a:ext cx="2970212" cy="45561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9pPr>
          </a:lstStyle>
          <a:p/>
        </p:txBody>
      </p:sp>
      <p:sp>
        <p:nvSpPr>
          <p:cNvPr id="4" name="Google Shape;4;n"/>
          <p:cNvSpPr txBox="1"/>
          <p:nvPr>
            <p:ph idx="12" type="sldNum"/>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822433"/>
                </a:solidFill>
                <a:latin typeface="Arial"/>
                <a:ea typeface="Arial"/>
                <a:cs typeface="Arial"/>
                <a:sym typeface="Arial"/>
              </a:rPr>
              <a:t>‹#›</a:t>
            </a:fld>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6" name="Google Shape;6;n"/>
          <p:cNvSpPr txBox="1"/>
          <p:nvPr>
            <p:ph idx="2" type="hdr"/>
          </p:nvPr>
        </p:nvSpPr>
        <p:spPr>
          <a:xfrm>
            <a:off x="0" y="0"/>
            <a:ext cx="2970212" cy="45561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9pPr>
          </a:lstStyle>
          <a:p/>
        </p:txBody>
      </p:sp>
      <p:sp>
        <p:nvSpPr>
          <p:cNvPr id="7" name="Google Shape;7;n"/>
          <p:cNvSpPr txBox="1"/>
          <p:nvPr>
            <p:ph idx="3" type="dt"/>
          </p:nvPr>
        </p:nvSpPr>
        <p:spPr>
          <a:xfrm>
            <a:off x="3886200" y="0"/>
            <a:ext cx="2970212" cy="455612"/>
          </a:xfrm>
          <a:prstGeom prst="rect">
            <a:avLst/>
          </a:prstGeom>
          <a:noFill/>
          <a:ln>
            <a:noFill/>
          </a:ln>
        </p:spPr>
        <p:txBody>
          <a:bodyPr anchorCtr="0" anchor="t" bIns="46800" lIns="90000" spcFirstLastPara="1" rIns="90000" wrap="square" tIns="468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9pPr>
          </a:lstStyle>
          <a:p/>
        </p:txBody>
      </p:sp>
      <p:sp>
        <p:nvSpPr>
          <p:cNvPr id="8" name="Google Shape;8;n"/>
          <p:cNvSpPr/>
          <p:nvPr>
            <p:ph idx="4"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a:solidFill>
            <a:srgbClr val="FFFFFF"/>
          </a:solidFill>
          <a:ln cap="sq" cmpd="sng" w="9525">
            <a:solidFill>
              <a:srgbClr val="000000"/>
            </a:solidFill>
            <a:prstDash val="solid"/>
            <a:miter lim="800000"/>
            <a:headEnd len="sm" w="sm" type="none"/>
            <a:tailEnd len="sm" w="sm" type="none"/>
          </a:ln>
        </p:spPr>
      </p:sp>
      <p:sp>
        <p:nvSpPr>
          <p:cNvPr id="9" name="Google Shape;9;n"/>
          <p:cNvSpPr txBox="1"/>
          <p:nvPr>
            <p:ph idx="1" type="body"/>
          </p:nvPr>
        </p:nvSpPr>
        <p:spPr>
          <a:xfrm>
            <a:off x="914400" y="4343400"/>
            <a:ext cx="5027612" cy="41132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n"/>
          <p:cNvSpPr txBox="1"/>
          <p:nvPr>
            <p:ph idx="11" type="ftr"/>
          </p:nvPr>
        </p:nvSpPr>
        <p:spPr>
          <a:xfrm>
            <a:off x="0" y="8686800"/>
            <a:ext cx="2970212" cy="45561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9pPr>
          </a:lstStyle>
          <a:p/>
        </p:txBody>
      </p:sp>
      <p:sp>
        <p:nvSpPr>
          <p:cNvPr id="11" name="Google Shape;11;n"/>
          <p:cNvSpPr txBox="1"/>
          <p:nvPr>
            <p:ph idx="5" type="sldNum"/>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2" type="sldNum"/>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 name="Google Shape;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 name="Google Shape;42;p1:notes"/>
          <p:cNvSpPr txBox="1"/>
          <p:nvPr>
            <p:ph idx="1" type="body"/>
          </p:nvPr>
        </p:nvSpPr>
        <p:spPr>
          <a:xfrm>
            <a:off x="914400" y="4343400"/>
            <a:ext cx="5029200" cy="4124325"/>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fa23d2bc_0_2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84" name="Google Shape;184;ge4fa23d2bc_0_2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4fa23d2bc_0_2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86" name="Google Shape;186;ge4fa23d2bc_0_2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4f15fe10d_0_28: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94" name="Google Shape;194;ge4f15fe10d_0_28: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4f15fe10d_0_28: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96" name="Google Shape;196;ge4f15fe10d_0_28: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824a7f523_0_19: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09" name="Google Shape;209;gb824a7f523_0_19: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824a7f523_0_19: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11" name="Google Shape;211;gb824a7f523_0_19: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24a7f523_0_27: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22" name="Google Shape;222;gb824a7f523_0_27: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824a7f523_0_27: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24" name="Google Shape;224;gb824a7f523_0_27: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4f15fe10d_0_41: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31" name="Google Shape;231;ge4f15fe10d_0_4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4f15fe10d_0_41: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33" name="Google Shape;233;ge4f15fe10d_0_41: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44a4f9162_1_1: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43" name="Google Shape;243;ge44a4f9162_1_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44a4f9162_1_1: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45" name="Google Shape;245;ge44a4f9162_1_1: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824a7f523_0_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54" name="Google Shape;254;gb824a7f523_0_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24a7f523_0_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56" name="Google Shape;256;gb824a7f523_0_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44a4f9162_1_12: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63" name="Google Shape;263;ge44a4f9162_1_12: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44a4f9162_1_12: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65" name="Google Shape;265;ge44a4f9162_1_12: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9513ec46_0_35: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72" name="Google Shape;272;ge59513ec46_0_35: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59513ec46_0_35: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74" name="Google Shape;274;ge59513ec46_0_35: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4f15fe10d_0_5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289" name="Google Shape;289;ge4f15fe10d_0_5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4f15fe10d_0_5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91" name="Google Shape;291;ge4f15fe10d_0_5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2" type="sldNum"/>
          </p:nvPr>
        </p:nvSpPr>
        <p:spPr>
          <a:xfrm>
            <a:off x="3886200" y="8686800"/>
            <a:ext cx="2970212" cy="4556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p2:notes"/>
          <p:cNvSpPr txBox="1"/>
          <p:nvPr>
            <p:ph idx="1" type="body"/>
          </p:nvPr>
        </p:nvSpPr>
        <p:spPr>
          <a:xfrm>
            <a:off x="914400" y="4343400"/>
            <a:ext cx="5029200" cy="4124325"/>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4f15fe10d_0_88: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00" name="Google Shape;300;ge4f15fe10d_0_88: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4f15fe10d_0_88: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02" name="Google Shape;302;ge4f15fe10d_0_88: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24a7f523_0_35: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310" name="Google Shape;310;gb824a7f523_0_35: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824a7f523_0_35: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12" name="Google Shape;312;gb824a7f523_0_35: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824a7f523_0_46: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20" name="Google Shape;320;gb824a7f523_0_46: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824a7f523_0_46: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22" name="Google Shape;322;gb824a7f523_0_46: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824a7f523_0_65: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30" name="Google Shape;330;gb824a7f523_0_65: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24a7f523_0_65: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32" name="Google Shape;332;gb824a7f523_0_65: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59513ec46_0_8: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39" name="Google Shape;339;ge59513ec46_0_8: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59513ec46_0_8: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41" name="Google Shape;341;ge59513ec46_0_8: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595582417_1_11: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49" name="Google Shape;349;ge595582417_1_1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595582417_1_11: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51" name="Google Shape;351;ge595582417_1_11: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595582417_1_1: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60" name="Google Shape;360;ge595582417_1_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595582417_1_1: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62" name="Google Shape;362;ge595582417_1_1: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59513ec46_0_24: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70" name="Google Shape;370;ge59513ec46_0_24: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59513ec46_0_24: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72" name="Google Shape;372;ge59513ec46_0_24: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4f15fe10d_0_79: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381" name="Google Shape;381;ge4f15fe10d_0_79: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4f15fe10d_0_79: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83" name="Google Shape;383;ge4f15fe10d_0_79: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24a7f523_0_85: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391" name="Google Shape;391;gb824a7f523_0_85: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824a7f523_0_85: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93" name="Google Shape;393;gb824a7f523_0_85: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4f15fe10d_0_2: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79" name="Google Shape;79;ge4f15fe10d_0_2: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80" name="Google Shape;80;ge4f15fe10d_0_2: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81" name="Google Shape;81;ge4f15fe10d_0_2: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5b73136d7_0_1: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403" name="Google Shape;403;ge5b73136d7_0_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5b73136d7_0_1: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405" name="Google Shape;405;ge5b73136d7_0_1: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50c6f8d2f_0_2: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412" name="Google Shape;412;ge50c6f8d2f_0_2: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50c6f8d2f_0_2: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414" name="Google Shape;414;ge50c6f8d2f_0_2: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59886209f_0_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421" name="Google Shape;421;ge59886209f_0_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59886209f_0_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423" name="Google Shape;423;ge59886209f_0_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4f15fe10d_0_6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432" name="Google Shape;432;ge4f15fe10d_0_6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4f15fe10d_0_6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434" name="Google Shape;434;ge4f15fe10d_0_6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30a36d621_0_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05" name="Google Shape;105;ge30a36d621_0_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30a36d621_0_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07" name="Google Shape;107;ge30a36d621_0_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f15fe10d_2_0: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14" name="Google Shape;114;ge4f15fe10d_2_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f15fe10d_2_0: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16" name="Google Shape;116;ge4f15fe10d_2_0: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4f15fe10d_4_13: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35" name="Google Shape;135;ge4f15fe10d_4_13: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f15fe10d_4_13: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37" name="Google Shape;137;ge4f15fe10d_4_13: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4f15fe10d_4_21: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46" name="Google Shape;146;ge4f15fe10d_4_21: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4f15fe10d_4_21: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48" name="Google Shape;148;ge4f15fe10d_4_21: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fa23d2bc_0_8: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62" name="Google Shape;162;ge4fa23d2bc_0_8: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4fa23d2bc_0_8: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64" name="Google Shape;164;ge4fa23d2bc_0_8: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5b73136d7_0_16:notes"/>
          <p:cNvSpPr txBox="1"/>
          <p:nvPr>
            <p:ph idx="12"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solidFill>
                <a:srgbClr val="000000"/>
              </a:solidFill>
            </a:endParaRPr>
          </a:p>
        </p:txBody>
      </p:sp>
      <p:sp>
        <p:nvSpPr>
          <p:cNvPr id="173" name="Google Shape;173;ge5b73136d7_0_16: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5b73136d7_0_16:notes"/>
          <p:cNvSpPr txBox="1"/>
          <p:nvPr>
            <p:ph idx="1" type="body"/>
          </p:nvPr>
        </p:nvSpPr>
        <p:spPr>
          <a:xfrm>
            <a:off x="914400" y="4343400"/>
            <a:ext cx="50277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75" name="Google Shape;175;ge5b73136d7_0_16:notes"/>
          <p:cNvSpPr txBox="1"/>
          <p:nvPr>
            <p:ph idx="3" type="sldNum"/>
          </p:nvPr>
        </p:nvSpPr>
        <p:spPr>
          <a:xfrm>
            <a:off x="3886200" y="8686800"/>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5800" y="2130425"/>
            <a:ext cx="7772400" cy="147002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l">
              <a:lnSpc>
                <a:spcPct val="100000"/>
              </a:lnSpc>
              <a:spcBef>
                <a:spcPts val="600"/>
              </a:spcBef>
              <a:spcAft>
                <a:spcPts val="0"/>
              </a:spcAft>
              <a:buSzPts val="1400"/>
              <a:buNone/>
              <a:defRPr/>
            </a:lvl1pPr>
            <a:lvl2pPr lvl="1" algn="l">
              <a:lnSpc>
                <a:spcPct val="100000"/>
              </a:lnSpc>
              <a:spcBef>
                <a:spcPts val="500"/>
              </a:spcBef>
              <a:spcAft>
                <a:spcPts val="0"/>
              </a:spcAft>
              <a:buSzPts val="1400"/>
              <a:buNone/>
              <a:defRPr/>
            </a:lvl2pPr>
            <a:lvl3pPr lvl="2" algn="l">
              <a:lnSpc>
                <a:spcPct val="100000"/>
              </a:lnSpc>
              <a:spcBef>
                <a:spcPts val="400"/>
              </a:spcBef>
              <a:spcAft>
                <a:spcPts val="0"/>
              </a:spcAft>
              <a:buSzPts val="1400"/>
              <a:buNone/>
              <a:defRPr/>
            </a:lvl3pPr>
            <a:lvl4pPr lvl="3" algn="l">
              <a:lnSpc>
                <a:spcPct val="100000"/>
              </a:lnSpc>
              <a:spcBef>
                <a:spcPts val="300"/>
              </a:spcBef>
              <a:spcAft>
                <a:spcPts val="0"/>
              </a:spcAft>
              <a:buSzPts val="1400"/>
              <a:buNone/>
              <a:defRPr/>
            </a:lvl4pPr>
            <a:lvl5pPr lvl="4" algn="l">
              <a:lnSpc>
                <a:spcPct val="100000"/>
              </a:lnSpc>
              <a:spcBef>
                <a:spcPts val="300"/>
              </a:spcBef>
              <a:spcAft>
                <a:spcPts val="0"/>
              </a:spcAft>
              <a:buSzPts val="1400"/>
              <a:buNone/>
              <a:defRPr/>
            </a:lvl5pPr>
            <a:lvl6pPr lvl="5" algn="l">
              <a:lnSpc>
                <a:spcPct val="100000"/>
              </a:lnSpc>
              <a:spcBef>
                <a:spcPts val="300"/>
              </a:spcBef>
              <a:spcAft>
                <a:spcPts val="0"/>
              </a:spcAft>
              <a:buSzPts val="1400"/>
              <a:buNone/>
              <a:defRPr/>
            </a:lvl6pPr>
            <a:lvl7pPr lvl="6" algn="l">
              <a:lnSpc>
                <a:spcPct val="100000"/>
              </a:lnSpc>
              <a:spcBef>
                <a:spcPts val="300"/>
              </a:spcBef>
              <a:spcAft>
                <a:spcPts val="0"/>
              </a:spcAft>
              <a:buSzPts val="1400"/>
              <a:buNone/>
              <a:defRPr/>
            </a:lvl7pPr>
            <a:lvl8pPr lvl="7" algn="l">
              <a:lnSpc>
                <a:spcPct val="100000"/>
              </a:lnSpc>
              <a:spcBef>
                <a:spcPts val="300"/>
              </a:spcBef>
              <a:spcAft>
                <a:spcPts val="0"/>
              </a:spcAft>
              <a:buSzPts val="1400"/>
              <a:buNone/>
              <a:defRPr/>
            </a:lvl8pPr>
            <a:lvl9pPr lvl="8" algn="l">
              <a:lnSpc>
                <a:spcPct val="100000"/>
              </a:lnSpc>
              <a:spcBef>
                <a:spcPts val="300"/>
              </a:spcBef>
              <a:spcAft>
                <a:spcPts val="0"/>
              </a:spcAft>
              <a:buSzPts val="1400"/>
              <a:buNone/>
              <a:defRPr/>
            </a:lvl9pPr>
          </a:lstStyle>
          <a:p/>
        </p:txBody>
      </p:sp>
      <p:sp>
        <p:nvSpPr>
          <p:cNvPr id="24" name="Google Shape;24;p2"/>
          <p:cNvSpPr txBox="1"/>
          <p:nvPr>
            <p:ph idx="10" type="dt"/>
          </p:nvPr>
        </p:nvSpPr>
        <p:spPr>
          <a:xfrm>
            <a:off x="4343400" y="6146800"/>
            <a:ext cx="19034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1219200" y="6146800"/>
            <a:ext cx="28940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6553200" y="6146800"/>
            <a:ext cx="1903412" cy="455612"/>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100">
                <a:solidFill>
                  <a:srgbClr val="FFFFFF"/>
                </a:solidFill>
              </a:defRPr>
            </a:lvl1pPr>
            <a:lvl2pPr indent="0" lvl="1" marL="0" algn="r">
              <a:lnSpc>
                <a:spcPct val="100000"/>
              </a:lnSpc>
              <a:spcBef>
                <a:spcPts val="0"/>
              </a:spcBef>
              <a:spcAft>
                <a:spcPts val="0"/>
              </a:spcAft>
              <a:buNone/>
              <a:defRPr sz="1100">
                <a:solidFill>
                  <a:srgbClr val="FFFFFF"/>
                </a:solidFill>
              </a:defRPr>
            </a:lvl2pPr>
            <a:lvl3pPr indent="0" lvl="2" marL="0" algn="r">
              <a:lnSpc>
                <a:spcPct val="100000"/>
              </a:lnSpc>
              <a:spcBef>
                <a:spcPts val="0"/>
              </a:spcBef>
              <a:spcAft>
                <a:spcPts val="0"/>
              </a:spcAft>
              <a:buNone/>
              <a:defRPr sz="1100">
                <a:solidFill>
                  <a:srgbClr val="FFFFFF"/>
                </a:solidFill>
              </a:defRPr>
            </a:lvl3pPr>
            <a:lvl4pPr indent="0" lvl="3" marL="0" algn="r">
              <a:lnSpc>
                <a:spcPct val="100000"/>
              </a:lnSpc>
              <a:spcBef>
                <a:spcPts val="0"/>
              </a:spcBef>
              <a:spcAft>
                <a:spcPts val="0"/>
              </a:spcAft>
              <a:buNone/>
              <a:defRPr sz="1100">
                <a:solidFill>
                  <a:srgbClr val="FFFFFF"/>
                </a:solidFill>
              </a:defRPr>
            </a:lvl4pPr>
            <a:lvl5pPr indent="0" lvl="4" marL="0" algn="r">
              <a:lnSpc>
                <a:spcPct val="100000"/>
              </a:lnSpc>
              <a:spcBef>
                <a:spcPts val="0"/>
              </a:spcBef>
              <a:spcAft>
                <a:spcPts val="0"/>
              </a:spcAft>
              <a:buNone/>
              <a:defRPr sz="1100">
                <a:solidFill>
                  <a:srgbClr val="FFFFFF"/>
                </a:solidFill>
              </a:defRPr>
            </a:lvl5pPr>
            <a:lvl6pPr indent="0" lvl="5" marL="0" algn="r">
              <a:lnSpc>
                <a:spcPct val="100000"/>
              </a:lnSpc>
              <a:spcBef>
                <a:spcPts val="0"/>
              </a:spcBef>
              <a:spcAft>
                <a:spcPts val="0"/>
              </a:spcAft>
              <a:buNone/>
              <a:defRPr sz="1100">
                <a:solidFill>
                  <a:srgbClr val="FFFFFF"/>
                </a:solidFill>
              </a:defRPr>
            </a:lvl6pPr>
            <a:lvl7pPr indent="0" lvl="6" marL="0" algn="r">
              <a:lnSpc>
                <a:spcPct val="100000"/>
              </a:lnSpc>
              <a:spcBef>
                <a:spcPts val="0"/>
              </a:spcBef>
              <a:spcAft>
                <a:spcPts val="0"/>
              </a:spcAft>
              <a:buNone/>
              <a:defRPr sz="1100">
                <a:solidFill>
                  <a:srgbClr val="FFFFFF"/>
                </a:solidFill>
              </a:defRPr>
            </a:lvl7pPr>
            <a:lvl8pPr indent="0" lvl="7" marL="0" algn="r">
              <a:lnSpc>
                <a:spcPct val="100000"/>
              </a:lnSpc>
              <a:spcBef>
                <a:spcPts val="0"/>
              </a:spcBef>
              <a:spcAft>
                <a:spcPts val="0"/>
              </a:spcAft>
              <a:buNone/>
              <a:defRPr sz="1100">
                <a:solidFill>
                  <a:srgbClr val="FFFFFF"/>
                </a:solidFill>
              </a:defRPr>
            </a:lvl8pPr>
            <a:lvl9pPr indent="0" lvl="8" marL="0" algn="r">
              <a:lnSpc>
                <a:spcPct val="100000"/>
              </a:lnSpc>
              <a:spcBef>
                <a:spcPts val="0"/>
              </a:spcBef>
              <a:spcAft>
                <a:spcPts val="0"/>
              </a:spcAft>
              <a:buNone/>
              <a:defRPr sz="11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
          <p:cNvSpPr txBox="1"/>
          <p:nvPr>
            <p:ph idx="10" type="dt"/>
          </p:nvPr>
        </p:nvSpPr>
        <p:spPr>
          <a:xfrm>
            <a:off x="4343400" y="6146800"/>
            <a:ext cx="19034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1219200" y="6146800"/>
            <a:ext cx="28940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6553200" y="6146800"/>
            <a:ext cx="1903412" cy="455612"/>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100">
                <a:solidFill>
                  <a:srgbClr val="FFFFFF"/>
                </a:solidFill>
              </a:defRPr>
            </a:lvl1pPr>
            <a:lvl2pPr indent="0" lvl="1" marL="0" algn="r">
              <a:lnSpc>
                <a:spcPct val="100000"/>
              </a:lnSpc>
              <a:spcBef>
                <a:spcPts val="0"/>
              </a:spcBef>
              <a:spcAft>
                <a:spcPts val="0"/>
              </a:spcAft>
              <a:buNone/>
              <a:defRPr sz="1100">
                <a:solidFill>
                  <a:srgbClr val="FFFFFF"/>
                </a:solidFill>
              </a:defRPr>
            </a:lvl2pPr>
            <a:lvl3pPr indent="0" lvl="2" marL="0" algn="r">
              <a:lnSpc>
                <a:spcPct val="100000"/>
              </a:lnSpc>
              <a:spcBef>
                <a:spcPts val="0"/>
              </a:spcBef>
              <a:spcAft>
                <a:spcPts val="0"/>
              </a:spcAft>
              <a:buNone/>
              <a:defRPr sz="1100">
                <a:solidFill>
                  <a:srgbClr val="FFFFFF"/>
                </a:solidFill>
              </a:defRPr>
            </a:lvl3pPr>
            <a:lvl4pPr indent="0" lvl="3" marL="0" algn="r">
              <a:lnSpc>
                <a:spcPct val="100000"/>
              </a:lnSpc>
              <a:spcBef>
                <a:spcPts val="0"/>
              </a:spcBef>
              <a:spcAft>
                <a:spcPts val="0"/>
              </a:spcAft>
              <a:buNone/>
              <a:defRPr sz="1100">
                <a:solidFill>
                  <a:srgbClr val="FFFFFF"/>
                </a:solidFill>
              </a:defRPr>
            </a:lvl4pPr>
            <a:lvl5pPr indent="0" lvl="4" marL="0" algn="r">
              <a:lnSpc>
                <a:spcPct val="100000"/>
              </a:lnSpc>
              <a:spcBef>
                <a:spcPts val="0"/>
              </a:spcBef>
              <a:spcAft>
                <a:spcPts val="0"/>
              </a:spcAft>
              <a:buNone/>
              <a:defRPr sz="1100">
                <a:solidFill>
                  <a:srgbClr val="FFFFFF"/>
                </a:solidFill>
              </a:defRPr>
            </a:lvl5pPr>
            <a:lvl6pPr indent="0" lvl="5" marL="0" algn="r">
              <a:lnSpc>
                <a:spcPct val="100000"/>
              </a:lnSpc>
              <a:spcBef>
                <a:spcPts val="0"/>
              </a:spcBef>
              <a:spcAft>
                <a:spcPts val="0"/>
              </a:spcAft>
              <a:buNone/>
              <a:defRPr sz="1100">
                <a:solidFill>
                  <a:srgbClr val="FFFFFF"/>
                </a:solidFill>
              </a:defRPr>
            </a:lvl6pPr>
            <a:lvl7pPr indent="0" lvl="6" marL="0" algn="r">
              <a:lnSpc>
                <a:spcPct val="100000"/>
              </a:lnSpc>
              <a:spcBef>
                <a:spcPts val="0"/>
              </a:spcBef>
              <a:spcAft>
                <a:spcPts val="0"/>
              </a:spcAft>
              <a:buNone/>
              <a:defRPr sz="1100">
                <a:solidFill>
                  <a:srgbClr val="FFFFFF"/>
                </a:solidFill>
              </a:defRPr>
            </a:lvl7pPr>
            <a:lvl8pPr indent="0" lvl="7" marL="0" algn="r">
              <a:lnSpc>
                <a:spcPct val="100000"/>
              </a:lnSpc>
              <a:spcBef>
                <a:spcPts val="0"/>
              </a:spcBef>
              <a:spcAft>
                <a:spcPts val="0"/>
              </a:spcAft>
              <a:buNone/>
              <a:defRPr sz="1100">
                <a:solidFill>
                  <a:srgbClr val="FFFFFF"/>
                </a:solidFill>
              </a:defRPr>
            </a:lvl8pPr>
            <a:lvl9pPr indent="0" lvl="8" marL="0" algn="r">
              <a:lnSpc>
                <a:spcPct val="100000"/>
              </a:lnSpc>
              <a:spcBef>
                <a:spcPts val="0"/>
              </a:spcBef>
              <a:spcAft>
                <a:spcPts val="0"/>
              </a:spcAft>
              <a:buNone/>
              <a:defRPr sz="11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31" name="Shape 31"/>
        <p:cNvGrpSpPr/>
        <p:nvPr/>
      </p:nvGrpSpPr>
      <p:grpSpPr>
        <a:xfrm>
          <a:off x="0" y="0"/>
          <a:ext cx="0" cy="0"/>
          <a:chOff x="0" y="0"/>
          <a:chExt cx="0" cy="0"/>
        </a:xfrm>
      </p:grpSpPr>
      <p:sp>
        <p:nvSpPr>
          <p:cNvPr id="32" name="Google Shape;32;p4"/>
          <p:cNvSpPr txBox="1"/>
          <p:nvPr>
            <p:ph idx="10" type="dt"/>
          </p:nvPr>
        </p:nvSpPr>
        <p:spPr>
          <a:xfrm>
            <a:off x="4343400" y="6146800"/>
            <a:ext cx="19034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1219200" y="6146800"/>
            <a:ext cx="28940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146800"/>
            <a:ext cx="1903412" cy="455612"/>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100">
                <a:solidFill>
                  <a:srgbClr val="FFFFFF"/>
                </a:solidFill>
              </a:defRPr>
            </a:lvl1pPr>
            <a:lvl2pPr indent="0" lvl="1" marL="0" algn="r">
              <a:lnSpc>
                <a:spcPct val="100000"/>
              </a:lnSpc>
              <a:spcBef>
                <a:spcPts val="0"/>
              </a:spcBef>
              <a:spcAft>
                <a:spcPts val="0"/>
              </a:spcAft>
              <a:buNone/>
              <a:defRPr sz="1100">
                <a:solidFill>
                  <a:srgbClr val="FFFFFF"/>
                </a:solidFill>
              </a:defRPr>
            </a:lvl2pPr>
            <a:lvl3pPr indent="0" lvl="2" marL="0" algn="r">
              <a:lnSpc>
                <a:spcPct val="100000"/>
              </a:lnSpc>
              <a:spcBef>
                <a:spcPts val="0"/>
              </a:spcBef>
              <a:spcAft>
                <a:spcPts val="0"/>
              </a:spcAft>
              <a:buNone/>
              <a:defRPr sz="1100">
                <a:solidFill>
                  <a:srgbClr val="FFFFFF"/>
                </a:solidFill>
              </a:defRPr>
            </a:lvl3pPr>
            <a:lvl4pPr indent="0" lvl="3" marL="0" algn="r">
              <a:lnSpc>
                <a:spcPct val="100000"/>
              </a:lnSpc>
              <a:spcBef>
                <a:spcPts val="0"/>
              </a:spcBef>
              <a:spcAft>
                <a:spcPts val="0"/>
              </a:spcAft>
              <a:buNone/>
              <a:defRPr sz="1100">
                <a:solidFill>
                  <a:srgbClr val="FFFFFF"/>
                </a:solidFill>
              </a:defRPr>
            </a:lvl4pPr>
            <a:lvl5pPr indent="0" lvl="4" marL="0" algn="r">
              <a:lnSpc>
                <a:spcPct val="100000"/>
              </a:lnSpc>
              <a:spcBef>
                <a:spcPts val="0"/>
              </a:spcBef>
              <a:spcAft>
                <a:spcPts val="0"/>
              </a:spcAft>
              <a:buNone/>
              <a:defRPr sz="1100">
                <a:solidFill>
                  <a:srgbClr val="FFFFFF"/>
                </a:solidFill>
              </a:defRPr>
            </a:lvl5pPr>
            <a:lvl6pPr indent="0" lvl="5" marL="0" algn="r">
              <a:lnSpc>
                <a:spcPct val="100000"/>
              </a:lnSpc>
              <a:spcBef>
                <a:spcPts val="0"/>
              </a:spcBef>
              <a:spcAft>
                <a:spcPts val="0"/>
              </a:spcAft>
              <a:buNone/>
              <a:defRPr sz="1100">
                <a:solidFill>
                  <a:srgbClr val="FFFFFF"/>
                </a:solidFill>
              </a:defRPr>
            </a:lvl6pPr>
            <a:lvl7pPr indent="0" lvl="6" marL="0" algn="r">
              <a:lnSpc>
                <a:spcPct val="100000"/>
              </a:lnSpc>
              <a:spcBef>
                <a:spcPts val="0"/>
              </a:spcBef>
              <a:spcAft>
                <a:spcPts val="0"/>
              </a:spcAft>
              <a:buNone/>
              <a:defRPr sz="1100">
                <a:solidFill>
                  <a:srgbClr val="FFFFFF"/>
                </a:solidFill>
              </a:defRPr>
            </a:lvl7pPr>
            <a:lvl8pPr indent="0" lvl="7" marL="0" algn="r">
              <a:lnSpc>
                <a:spcPct val="100000"/>
              </a:lnSpc>
              <a:spcBef>
                <a:spcPts val="0"/>
              </a:spcBef>
              <a:spcAft>
                <a:spcPts val="0"/>
              </a:spcAft>
              <a:buNone/>
              <a:defRPr sz="1100">
                <a:solidFill>
                  <a:srgbClr val="FFFFFF"/>
                </a:solidFill>
              </a:defRPr>
            </a:lvl8pPr>
            <a:lvl9pPr indent="0" lvl="8" marL="0" algn="r">
              <a:lnSpc>
                <a:spcPct val="100000"/>
              </a:lnSpc>
              <a:spcBef>
                <a:spcPts val="0"/>
              </a:spcBef>
              <a:spcAft>
                <a:spcPts val="0"/>
              </a:spcAft>
              <a:buNone/>
              <a:defRPr sz="11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objects" type="fourObj">
  <p:cSld name="FOUR_OBJECTS">
    <p:spTree>
      <p:nvGrpSpPr>
        <p:cNvPr id="35" name="Shape 35"/>
        <p:cNvGrpSpPr/>
        <p:nvPr/>
      </p:nvGrpSpPr>
      <p:grpSpPr>
        <a:xfrm>
          <a:off x="0" y="0"/>
          <a:ext cx="0" cy="0"/>
          <a:chOff x="0" y="0"/>
          <a:chExt cx="0" cy="0"/>
        </a:xfrm>
      </p:grpSpPr>
      <p:sp>
        <p:nvSpPr>
          <p:cNvPr id="36" name="Google Shape;36;p5"/>
          <p:cNvSpPr txBox="1"/>
          <p:nvPr>
            <p:ph idx="10" type="dt"/>
          </p:nvPr>
        </p:nvSpPr>
        <p:spPr>
          <a:xfrm>
            <a:off x="4343400" y="6146800"/>
            <a:ext cx="1903412" cy="455612"/>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1219200" y="6146800"/>
            <a:ext cx="2894012" cy="455612"/>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146800"/>
            <a:ext cx="1903412" cy="455612"/>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100">
                <a:solidFill>
                  <a:srgbClr val="FFFFFF"/>
                </a:solidFill>
              </a:defRPr>
            </a:lvl1pPr>
            <a:lvl2pPr indent="0" lvl="1" marL="0" algn="r">
              <a:lnSpc>
                <a:spcPct val="100000"/>
              </a:lnSpc>
              <a:spcBef>
                <a:spcPts val="0"/>
              </a:spcBef>
              <a:spcAft>
                <a:spcPts val="0"/>
              </a:spcAft>
              <a:buNone/>
              <a:defRPr sz="1100">
                <a:solidFill>
                  <a:srgbClr val="FFFFFF"/>
                </a:solidFill>
              </a:defRPr>
            </a:lvl2pPr>
            <a:lvl3pPr indent="0" lvl="2" marL="0" algn="r">
              <a:lnSpc>
                <a:spcPct val="100000"/>
              </a:lnSpc>
              <a:spcBef>
                <a:spcPts val="0"/>
              </a:spcBef>
              <a:spcAft>
                <a:spcPts val="0"/>
              </a:spcAft>
              <a:buNone/>
              <a:defRPr sz="1100">
                <a:solidFill>
                  <a:srgbClr val="FFFFFF"/>
                </a:solidFill>
              </a:defRPr>
            </a:lvl3pPr>
            <a:lvl4pPr indent="0" lvl="3" marL="0" algn="r">
              <a:lnSpc>
                <a:spcPct val="100000"/>
              </a:lnSpc>
              <a:spcBef>
                <a:spcPts val="0"/>
              </a:spcBef>
              <a:spcAft>
                <a:spcPts val="0"/>
              </a:spcAft>
              <a:buNone/>
              <a:defRPr sz="1100">
                <a:solidFill>
                  <a:srgbClr val="FFFFFF"/>
                </a:solidFill>
              </a:defRPr>
            </a:lvl4pPr>
            <a:lvl5pPr indent="0" lvl="4" marL="0" algn="r">
              <a:lnSpc>
                <a:spcPct val="100000"/>
              </a:lnSpc>
              <a:spcBef>
                <a:spcPts val="0"/>
              </a:spcBef>
              <a:spcAft>
                <a:spcPts val="0"/>
              </a:spcAft>
              <a:buNone/>
              <a:defRPr sz="1100">
                <a:solidFill>
                  <a:srgbClr val="FFFFFF"/>
                </a:solidFill>
              </a:defRPr>
            </a:lvl5pPr>
            <a:lvl6pPr indent="0" lvl="5" marL="0" algn="r">
              <a:lnSpc>
                <a:spcPct val="100000"/>
              </a:lnSpc>
              <a:spcBef>
                <a:spcPts val="0"/>
              </a:spcBef>
              <a:spcAft>
                <a:spcPts val="0"/>
              </a:spcAft>
              <a:buNone/>
              <a:defRPr sz="1100">
                <a:solidFill>
                  <a:srgbClr val="FFFFFF"/>
                </a:solidFill>
              </a:defRPr>
            </a:lvl6pPr>
            <a:lvl7pPr indent="0" lvl="6" marL="0" algn="r">
              <a:lnSpc>
                <a:spcPct val="100000"/>
              </a:lnSpc>
              <a:spcBef>
                <a:spcPts val="0"/>
              </a:spcBef>
              <a:spcAft>
                <a:spcPts val="0"/>
              </a:spcAft>
              <a:buNone/>
              <a:defRPr sz="1100">
                <a:solidFill>
                  <a:srgbClr val="FFFFFF"/>
                </a:solidFill>
              </a:defRPr>
            </a:lvl7pPr>
            <a:lvl8pPr indent="0" lvl="7" marL="0" algn="r">
              <a:lnSpc>
                <a:spcPct val="100000"/>
              </a:lnSpc>
              <a:spcBef>
                <a:spcPts val="0"/>
              </a:spcBef>
              <a:spcAft>
                <a:spcPts val="0"/>
              </a:spcAft>
              <a:buNone/>
              <a:defRPr sz="1100">
                <a:solidFill>
                  <a:srgbClr val="FFFFFF"/>
                </a:solidFill>
              </a:defRPr>
            </a:lvl8pPr>
            <a:lvl9pPr indent="0" lvl="8" marL="0" algn="r">
              <a:lnSpc>
                <a:spcPct val="100000"/>
              </a:lnSpc>
              <a:spcBef>
                <a:spcPts val="0"/>
              </a:spcBef>
              <a:spcAft>
                <a:spcPts val="0"/>
              </a:spcAft>
              <a:buNone/>
              <a:defRPr sz="11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grpSp>
        <p:nvGrpSpPr>
          <p:cNvPr id="13" name="Google Shape;13;p1"/>
          <p:cNvGrpSpPr/>
          <p:nvPr/>
        </p:nvGrpSpPr>
        <p:grpSpPr>
          <a:xfrm>
            <a:off x="0" y="6096000"/>
            <a:ext cx="9142412" cy="760412"/>
            <a:chOff x="0" y="3840"/>
            <a:chExt cx="5759" cy="479"/>
          </a:xfrm>
        </p:grpSpPr>
        <p:sp>
          <p:nvSpPr>
            <p:cNvPr id="14" name="Google Shape;14;p1"/>
            <p:cNvSpPr/>
            <p:nvPr/>
          </p:nvSpPr>
          <p:spPr>
            <a:xfrm>
              <a:off x="0" y="3984"/>
              <a:ext cx="5759" cy="335"/>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15" name="Google Shape;15;p1"/>
            <p:cNvSpPr/>
            <p:nvPr/>
          </p:nvSpPr>
          <p:spPr>
            <a:xfrm>
              <a:off x="768" y="3840"/>
              <a:ext cx="4991" cy="479"/>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grpSp>
      <p:sp>
        <p:nvSpPr>
          <p:cNvPr id="16" name="Google Shape;16;p1"/>
          <p:cNvSpPr txBox="1"/>
          <p:nvPr>
            <p:ph type="title"/>
          </p:nvPr>
        </p:nvSpPr>
        <p:spPr>
          <a:xfrm>
            <a:off x="1116012" y="409575"/>
            <a:ext cx="7558087" cy="503237"/>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7" name="Google Shape;17;p1"/>
          <p:cNvSpPr txBox="1"/>
          <p:nvPr>
            <p:ph idx="1" type="body"/>
          </p:nvPr>
        </p:nvSpPr>
        <p:spPr>
          <a:xfrm>
            <a:off x="1116012" y="1752600"/>
            <a:ext cx="7558087" cy="4113212"/>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600"/>
              </a:spcBef>
              <a:spcAft>
                <a:spcPts val="0"/>
              </a:spcAft>
              <a:buSzPts val="1400"/>
              <a:buNone/>
              <a:defRPr b="0" i="0" sz="2400" u="none" cap="none" strike="noStrike">
                <a:solidFill>
                  <a:srgbClr val="000000"/>
                </a:solidFill>
                <a:latin typeface="Arial"/>
                <a:ea typeface="Arial"/>
                <a:cs typeface="Arial"/>
                <a:sym typeface="Arial"/>
              </a:defRPr>
            </a:lvl1pPr>
            <a:lvl2pPr indent="-228600" lvl="1" marL="914400" marR="0" rtl="0" algn="l">
              <a:lnSpc>
                <a:spcPct val="100000"/>
              </a:lnSpc>
              <a:spcBef>
                <a:spcPts val="500"/>
              </a:spcBef>
              <a:spcAft>
                <a:spcPts val="0"/>
              </a:spcAft>
              <a:buSzPts val="1400"/>
              <a:buNone/>
              <a:defRPr b="0" i="0" sz="2000" u="none" cap="none" strike="noStrike">
                <a:solidFill>
                  <a:srgbClr val="000000"/>
                </a:solidFill>
                <a:latin typeface="Arial"/>
                <a:ea typeface="Arial"/>
                <a:cs typeface="Arial"/>
                <a:sym typeface="Arial"/>
              </a:defRPr>
            </a:lvl2pPr>
            <a:lvl3pPr indent="-228600" lvl="2" marL="1371600" marR="0" rtl="0" algn="l">
              <a:lnSpc>
                <a:spcPct val="100000"/>
              </a:lnSpc>
              <a:spcBef>
                <a:spcPts val="400"/>
              </a:spcBef>
              <a:spcAft>
                <a:spcPts val="0"/>
              </a:spcAft>
              <a:buSzPts val="1400"/>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3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00"/>
              </a:spcBef>
              <a:spcAft>
                <a:spcPts val="0"/>
              </a:spcAft>
              <a:buSzPts val="1400"/>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300"/>
              </a:spcBef>
              <a:spcAft>
                <a:spcPts val="0"/>
              </a:spcAft>
              <a:buSzPts val="1400"/>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300"/>
              </a:spcBef>
              <a:spcAft>
                <a:spcPts val="0"/>
              </a:spcAft>
              <a:buSzPts val="1400"/>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300"/>
              </a:spcBef>
              <a:spcAft>
                <a:spcPts val="0"/>
              </a:spcAft>
              <a:buSzPts val="1400"/>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300"/>
              </a:spcBef>
              <a:spcAft>
                <a:spcPts val="0"/>
              </a:spcAft>
              <a:buSzPts val="1400"/>
              <a:buNone/>
              <a:defRPr b="0" i="0" sz="1200" u="none" cap="none" strike="noStrike">
                <a:solidFill>
                  <a:srgbClr val="000000"/>
                </a:solidFill>
                <a:latin typeface="Arial"/>
                <a:ea typeface="Arial"/>
                <a:cs typeface="Arial"/>
                <a:sym typeface="Arial"/>
              </a:defRPr>
            </a:lvl9pPr>
          </a:lstStyle>
          <a:p/>
        </p:txBody>
      </p:sp>
      <p:sp>
        <p:nvSpPr>
          <p:cNvPr id="18" name="Google Shape;18;p1"/>
          <p:cNvSpPr txBox="1"/>
          <p:nvPr>
            <p:ph idx="10" type="dt"/>
          </p:nvPr>
        </p:nvSpPr>
        <p:spPr>
          <a:xfrm>
            <a:off x="4343400" y="6146800"/>
            <a:ext cx="1903412" cy="455612"/>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1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9pPr>
          </a:lstStyle>
          <a:p/>
        </p:txBody>
      </p:sp>
      <p:sp>
        <p:nvSpPr>
          <p:cNvPr id="19" name="Google Shape;19;p1"/>
          <p:cNvSpPr txBox="1"/>
          <p:nvPr>
            <p:ph idx="11" type="ftr"/>
          </p:nvPr>
        </p:nvSpPr>
        <p:spPr>
          <a:xfrm>
            <a:off x="1219200" y="6146800"/>
            <a:ext cx="2894012" cy="455612"/>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1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822433"/>
                </a:solidFill>
                <a:latin typeface="Arial"/>
                <a:ea typeface="Arial"/>
                <a:cs typeface="Arial"/>
                <a:sym typeface="Arial"/>
              </a:defRPr>
            </a:lvl9pPr>
          </a:lstStyle>
          <a:p/>
        </p:txBody>
      </p:sp>
      <p:sp>
        <p:nvSpPr>
          <p:cNvPr id="20" name="Google Shape;20;p1"/>
          <p:cNvSpPr txBox="1"/>
          <p:nvPr>
            <p:ph idx="12" type="sldNum"/>
          </p:nvPr>
        </p:nvSpPr>
        <p:spPr>
          <a:xfrm>
            <a:off x="6553200" y="6146800"/>
            <a:ext cx="1903412" cy="455612"/>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100"/>
              <a:buFont typeface="Arial"/>
              <a:buNone/>
              <a:defRPr b="0" i="0" sz="1100" u="none">
                <a:solidFill>
                  <a:srgbClr val="FFFFFF"/>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7.png"/><Relationship Id="rId5"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drive.google.com/file/d/19aozieZ31mA2tNB3SDGmE0Ns6RQOB0lm/view" TargetMode="External"/><Relationship Id="rId4" Type="http://schemas.openxmlformats.org/officeDocument/2006/relationships/image" Target="../media/image4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43" name="Shape 43"/>
        <p:cNvGrpSpPr/>
        <p:nvPr/>
      </p:nvGrpSpPr>
      <p:grpSpPr>
        <a:xfrm>
          <a:off x="0" y="0"/>
          <a:ext cx="0" cy="0"/>
          <a:chOff x="0" y="0"/>
          <a:chExt cx="0" cy="0"/>
        </a:xfrm>
      </p:grpSpPr>
      <p:sp>
        <p:nvSpPr>
          <p:cNvPr id="44" name="Google Shape;44;p6"/>
          <p:cNvSpPr/>
          <p:nvPr/>
        </p:nvSpPr>
        <p:spPr>
          <a:xfrm>
            <a:off x="0" y="0"/>
            <a:ext cx="9144000" cy="342900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45" name="Google Shape;45;p6"/>
          <p:cNvSpPr txBox="1"/>
          <p:nvPr>
            <p:ph idx="4294967295" type="title"/>
          </p:nvPr>
        </p:nvSpPr>
        <p:spPr>
          <a:xfrm>
            <a:off x="897800" y="368750"/>
            <a:ext cx="7337100" cy="1929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FFFF"/>
              </a:buClr>
              <a:buSzPts val="2400"/>
              <a:buFont typeface="Arial"/>
              <a:buNone/>
            </a:pPr>
            <a:r>
              <a:rPr lang="en-US" sz="3200">
                <a:solidFill>
                  <a:schemeClr val="accent6"/>
                </a:solidFill>
                <a:latin typeface="Comfortaa"/>
                <a:ea typeface="Comfortaa"/>
                <a:cs typeface="Comfortaa"/>
                <a:sym typeface="Comfortaa"/>
              </a:rPr>
              <a:t>Reasoning Agents Project</a:t>
            </a:r>
            <a:endParaRPr sz="3200">
              <a:solidFill>
                <a:schemeClr val="accent6"/>
              </a:solidFill>
              <a:latin typeface="Comfortaa"/>
              <a:ea typeface="Comfortaa"/>
              <a:cs typeface="Comfortaa"/>
              <a:sym typeface="Comfortaa"/>
            </a:endParaRPr>
          </a:p>
          <a:p>
            <a:pPr indent="0" lvl="0" marL="0" marR="0" rtl="0" algn="l">
              <a:lnSpc>
                <a:spcPct val="100000"/>
              </a:lnSpc>
              <a:spcBef>
                <a:spcPts val="0"/>
              </a:spcBef>
              <a:spcAft>
                <a:spcPts val="0"/>
              </a:spcAft>
              <a:buClr>
                <a:srgbClr val="FFFFFF"/>
              </a:buClr>
              <a:buSzPts val="2400"/>
              <a:buFont typeface="Arial"/>
              <a:buNone/>
            </a:pPr>
            <a:r>
              <a:t/>
            </a:r>
            <a:endParaRPr>
              <a:solidFill>
                <a:schemeClr val="accent6"/>
              </a:solidFill>
              <a:latin typeface="Comfortaa"/>
              <a:ea typeface="Comfortaa"/>
              <a:cs typeface="Comfortaa"/>
              <a:sym typeface="Comfortaa"/>
            </a:endParaRPr>
          </a:p>
          <a:p>
            <a:pPr indent="0" lvl="0" marL="0" marR="0" rtl="0" algn="l">
              <a:lnSpc>
                <a:spcPct val="100000"/>
              </a:lnSpc>
              <a:spcBef>
                <a:spcPts val="0"/>
              </a:spcBef>
              <a:spcAft>
                <a:spcPts val="0"/>
              </a:spcAft>
              <a:buClr>
                <a:srgbClr val="FFFFFF"/>
              </a:buClr>
              <a:buSzPts val="2400"/>
              <a:buFont typeface="Arial"/>
              <a:buNone/>
            </a:pPr>
            <a:r>
              <a:rPr lang="en-US" sz="2800">
                <a:solidFill>
                  <a:schemeClr val="accent6"/>
                </a:solidFill>
                <a:latin typeface="Comfortaa"/>
                <a:ea typeface="Comfortaa"/>
                <a:cs typeface="Comfortaa"/>
                <a:sym typeface="Comfortaa"/>
              </a:rPr>
              <a:t>Policy Networks for Non Markovian Deep RL</a:t>
            </a:r>
            <a:endParaRPr sz="2800">
              <a:solidFill>
                <a:schemeClr val="accent6"/>
              </a:solidFill>
              <a:latin typeface="Comfortaa"/>
              <a:ea typeface="Comfortaa"/>
              <a:cs typeface="Comfortaa"/>
              <a:sym typeface="Comfortaa"/>
            </a:endParaRPr>
          </a:p>
        </p:txBody>
      </p:sp>
      <p:grpSp>
        <p:nvGrpSpPr>
          <p:cNvPr id="46" name="Google Shape;46;p6"/>
          <p:cNvGrpSpPr/>
          <p:nvPr/>
        </p:nvGrpSpPr>
        <p:grpSpPr>
          <a:xfrm>
            <a:off x="0" y="2759075"/>
            <a:ext cx="9144000" cy="4097337"/>
            <a:chOff x="0" y="1738"/>
            <a:chExt cx="5760" cy="2581"/>
          </a:xfrm>
        </p:grpSpPr>
        <p:pic>
          <p:nvPicPr>
            <p:cNvPr id="47" name="Google Shape;47;p6"/>
            <p:cNvPicPr preferRelativeResize="0"/>
            <p:nvPr/>
          </p:nvPicPr>
          <p:blipFill rotWithShape="1">
            <a:blip r:embed="rId3">
              <a:alphaModFix/>
            </a:blip>
            <a:srcRect b="0" l="0" r="0" t="0"/>
            <a:stretch/>
          </p:blipFill>
          <p:spPr>
            <a:xfrm>
              <a:off x="0" y="2158"/>
              <a:ext cx="5759" cy="2161"/>
            </a:xfrm>
            <a:prstGeom prst="rect">
              <a:avLst/>
            </a:prstGeom>
            <a:noFill/>
            <a:ln>
              <a:noFill/>
            </a:ln>
          </p:spPr>
        </p:pic>
        <p:pic>
          <p:nvPicPr>
            <p:cNvPr id="48" name="Google Shape;48;p6"/>
            <p:cNvPicPr preferRelativeResize="0"/>
            <p:nvPr/>
          </p:nvPicPr>
          <p:blipFill rotWithShape="1">
            <a:blip r:embed="rId4">
              <a:alphaModFix/>
            </a:blip>
            <a:srcRect b="0" l="0" r="0" t="0"/>
            <a:stretch/>
          </p:blipFill>
          <p:spPr>
            <a:xfrm>
              <a:off x="0" y="2160"/>
              <a:ext cx="5760" cy="721"/>
            </a:xfrm>
            <a:prstGeom prst="rect">
              <a:avLst/>
            </a:prstGeom>
            <a:noFill/>
            <a:ln>
              <a:noFill/>
            </a:ln>
          </p:spPr>
        </p:pic>
        <p:pic>
          <p:nvPicPr>
            <p:cNvPr id="49" name="Google Shape;49;p6"/>
            <p:cNvPicPr preferRelativeResize="0"/>
            <p:nvPr/>
          </p:nvPicPr>
          <p:blipFill rotWithShape="1">
            <a:blip r:embed="rId5">
              <a:alphaModFix/>
            </a:blip>
            <a:srcRect b="0" l="0" r="0" t="0"/>
            <a:stretch/>
          </p:blipFill>
          <p:spPr>
            <a:xfrm>
              <a:off x="1316" y="1738"/>
              <a:ext cx="4443" cy="421"/>
            </a:xfrm>
            <a:prstGeom prst="rect">
              <a:avLst/>
            </a:prstGeom>
            <a:noFill/>
            <a:ln>
              <a:noFill/>
            </a:ln>
          </p:spPr>
        </p:pic>
      </p:grpSp>
      <p:sp>
        <p:nvSpPr>
          <p:cNvPr id="50" name="Google Shape;50;p6"/>
          <p:cNvSpPr/>
          <p:nvPr/>
        </p:nvSpPr>
        <p:spPr>
          <a:xfrm>
            <a:off x="6310312" y="1736725"/>
            <a:ext cx="2073275"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51" name="Google Shape;51;p6"/>
          <p:cNvSpPr/>
          <p:nvPr/>
        </p:nvSpPr>
        <p:spPr>
          <a:xfrm>
            <a:off x="6361112" y="1763712"/>
            <a:ext cx="2073275"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52" name="Google Shape;52;p6"/>
          <p:cNvSpPr/>
          <p:nvPr/>
        </p:nvSpPr>
        <p:spPr>
          <a:xfrm>
            <a:off x="7362825" y="2278062"/>
            <a:ext cx="2073275"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53" name="Google Shape;53;p6"/>
          <p:cNvSpPr/>
          <p:nvPr/>
        </p:nvSpPr>
        <p:spPr>
          <a:xfrm>
            <a:off x="8232775" y="2476500"/>
            <a:ext cx="2073275"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54" name="Google Shape;54;p6"/>
          <p:cNvSpPr txBox="1"/>
          <p:nvPr/>
        </p:nvSpPr>
        <p:spPr>
          <a:xfrm>
            <a:off x="4894075" y="3692650"/>
            <a:ext cx="33387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500">
                <a:solidFill>
                  <a:srgbClr val="FFFFFF"/>
                </a:solidFill>
                <a:latin typeface="Comfortaa"/>
                <a:ea typeface="Comfortaa"/>
                <a:cs typeface="Comfortaa"/>
                <a:sym typeface="Comfortaa"/>
              </a:rPr>
              <a:t>Faculty of Information Engineering, Informatics, and Statistics</a:t>
            </a:r>
            <a:endParaRPr sz="1500">
              <a:solidFill>
                <a:srgbClr val="FFFFFF"/>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US" sz="1500">
                <a:solidFill>
                  <a:srgbClr val="FFFFFF"/>
                </a:solidFill>
                <a:latin typeface="Comfortaa"/>
                <a:ea typeface="Comfortaa"/>
                <a:cs typeface="Comfortaa"/>
                <a:sym typeface="Comfortaa"/>
              </a:rPr>
              <a:t>Department of Computer, Control, and Management Engineering “Antonio Ruberti”</a:t>
            </a:r>
            <a:endParaRPr sz="1500">
              <a:solidFill>
                <a:srgbClr val="FFFFFF"/>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US" sz="1500">
                <a:solidFill>
                  <a:srgbClr val="FFFFFF"/>
                </a:solidFill>
                <a:latin typeface="Comfortaa"/>
                <a:ea typeface="Comfortaa"/>
                <a:cs typeface="Comfortaa"/>
                <a:sym typeface="Comfortaa"/>
              </a:rPr>
              <a:t>Master’s Degree in Artificial Intelligence and Robotics</a:t>
            </a:r>
            <a:endParaRPr sz="1500">
              <a:solidFill>
                <a:srgbClr val="FFFFFF"/>
              </a:solidFill>
              <a:latin typeface="Comfortaa"/>
              <a:ea typeface="Comfortaa"/>
              <a:cs typeface="Comfortaa"/>
              <a:sym typeface="Comfortaa"/>
            </a:endParaRPr>
          </a:p>
        </p:txBody>
      </p:sp>
      <p:sp>
        <p:nvSpPr>
          <p:cNvPr id="55" name="Google Shape;55;p6"/>
          <p:cNvSpPr txBox="1"/>
          <p:nvPr/>
        </p:nvSpPr>
        <p:spPr>
          <a:xfrm>
            <a:off x="1474950" y="5199625"/>
            <a:ext cx="733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Comfortaa"/>
                <a:ea typeface="Comfortaa"/>
                <a:cs typeface="Comfortaa"/>
                <a:sym typeface="Comfortaa"/>
              </a:rPr>
              <a:t>Federica Coppa </a:t>
            </a:r>
            <a:endParaRPr>
              <a:solidFill>
                <a:srgbClr val="FFFFFF"/>
              </a:solidFill>
              <a:latin typeface="Comfortaa"/>
              <a:ea typeface="Comfortaa"/>
              <a:cs typeface="Comfortaa"/>
              <a:sym typeface="Comfortaa"/>
            </a:endParaRPr>
          </a:p>
          <a:p>
            <a:pPr indent="0" lvl="0" marL="0" rtl="0" algn="l">
              <a:spcBef>
                <a:spcPts val="0"/>
              </a:spcBef>
              <a:spcAft>
                <a:spcPts val="0"/>
              </a:spcAft>
              <a:buNone/>
            </a:pPr>
            <a:r>
              <a:rPr lang="en-US">
                <a:solidFill>
                  <a:srgbClr val="FFFFFF"/>
                </a:solidFill>
                <a:latin typeface="Comfortaa"/>
                <a:ea typeface="Comfortaa"/>
                <a:cs typeface="Comfortaa"/>
                <a:sym typeface="Comfortaa"/>
              </a:rPr>
              <a:t>Francesca Cardia</a:t>
            </a:r>
            <a:endParaRPr>
              <a:solidFill>
                <a:srgbClr val="FFFFFF"/>
              </a:solidFill>
              <a:latin typeface="Comfortaa"/>
              <a:ea typeface="Comfortaa"/>
              <a:cs typeface="Comfortaa"/>
              <a:sym typeface="Comfortaa"/>
            </a:endParaRPr>
          </a:p>
          <a:p>
            <a:pPr indent="0" lvl="0" marL="0" rtl="0" algn="l">
              <a:spcBef>
                <a:spcPts val="0"/>
              </a:spcBef>
              <a:spcAft>
                <a:spcPts val="0"/>
              </a:spcAft>
              <a:buNone/>
            </a:pPr>
            <a:r>
              <a:rPr lang="en-US">
                <a:solidFill>
                  <a:srgbClr val="FFFFFF"/>
                </a:solidFill>
                <a:latin typeface="Comfortaa"/>
                <a:ea typeface="Comfortaa"/>
                <a:cs typeface="Comfortaa"/>
                <a:sym typeface="Comfortaa"/>
              </a:rPr>
              <a:t>Andrea Del Vecchio</a:t>
            </a:r>
            <a:endParaRPr>
              <a:solidFill>
                <a:srgbClr val="FFFFFF"/>
              </a:solidFill>
              <a:latin typeface="Comfortaa"/>
              <a:ea typeface="Comfortaa"/>
              <a:cs typeface="Comfortaa"/>
              <a:sym typeface="Comfortaa"/>
            </a:endParaRPr>
          </a:p>
        </p:txBody>
      </p:sp>
      <p:sp>
        <p:nvSpPr>
          <p:cNvPr id="56" name="Google Shape;56;p6"/>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idx="1" type="subTitle"/>
          </p:nvPr>
        </p:nvSpPr>
        <p:spPr>
          <a:xfrm>
            <a:off x="716475" y="1154700"/>
            <a:ext cx="7326900" cy="3825600"/>
          </a:xfrm>
          <a:prstGeom prst="rect">
            <a:avLst/>
          </a:prstGeom>
        </p:spPr>
        <p:txBody>
          <a:bodyPr anchorCtr="0" anchor="t" bIns="46800" lIns="90000" spcFirstLastPara="1" rIns="90000" wrap="square" tIns="46800">
            <a:noAutofit/>
          </a:bodyPr>
          <a:lstStyle/>
          <a:p>
            <a:pPr indent="-355600" lvl="0" marL="457200" rtl="0" algn="l">
              <a:spcBef>
                <a:spcPts val="60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Clipping forces the policy updates to be conservative: the updated policy not “too far away” from  the older policy</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p:txBody>
      </p:sp>
      <p:sp>
        <p:nvSpPr>
          <p:cNvPr id="189" name="Google Shape;189;p15"/>
          <p:cNvSpPr txBox="1"/>
          <p:nvPr>
            <p:ph type="ctrTitle"/>
          </p:nvPr>
        </p:nvSpPr>
        <p:spPr>
          <a:xfrm>
            <a:off x="317725" y="96275"/>
            <a:ext cx="79740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Proximal Policy Optimization (PPO)</a:t>
            </a:r>
            <a:endParaRPr>
              <a:latin typeface="Comfortaa"/>
              <a:ea typeface="Comfortaa"/>
              <a:cs typeface="Comfortaa"/>
              <a:sym typeface="Comfortaa"/>
            </a:endParaRPr>
          </a:p>
        </p:txBody>
      </p:sp>
      <p:sp>
        <p:nvSpPr>
          <p:cNvPr id="190" name="Google Shape;190;p15"/>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1" name="Google Shape;191;p15"/>
          <p:cNvPicPr preferRelativeResize="0"/>
          <p:nvPr/>
        </p:nvPicPr>
        <p:blipFill>
          <a:blip r:embed="rId3">
            <a:alphaModFix/>
          </a:blip>
          <a:stretch>
            <a:fillRect/>
          </a:stretch>
        </p:blipFill>
        <p:spPr>
          <a:xfrm>
            <a:off x="752012" y="2843218"/>
            <a:ext cx="6853225" cy="27395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ctrTitle"/>
          </p:nvPr>
        </p:nvSpPr>
        <p:spPr>
          <a:xfrm>
            <a:off x="-1219200" y="128350"/>
            <a:ext cx="7772400" cy="638700"/>
          </a:xfrm>
          <a:prstGeom prst="rect">
            <a:avLst/>
          </a:prstGeom>
        </p:spPr>
        <p:txBody>
          <a:bodyPr anchorCtr="0" anchor="t" bIns="46800" lIns="90000" spcFirstLastPara="1" rIns="90000" wrap="square" tIns="46800">
            <a:noAutofit/>
          </a:bodyPr>
          <a:lstStyle/>
          <a:p>
            <a:pPr indent="0" lvl="0" marL="0" rtl="0" algn="ctr">
              <a:spcBef>
                <a:spcPts val="0"/>
              </a:spcBef>
              <a:spcAft>
                <a:spcPts val="0"/>
              </a:spcAft>
              <a:buClr>
                <a:schemeClr val="dk1"/>
              </a:buClr>
              <a:buSzPts val="1100"/>
              <a:buFont typeface="Arial"/>
              <a:buNone/>
            </a:pPr>
            <a:r>
              <a:rPr lang="en-US">
                <a:highlight>
                  <a:schemeClr val="lt1"/>
                </a:highlight>
                <a:latin typeface="Comfortaa"/>
                <a:ea typeface="Comfortaa"/>
                <a:cs typeface="Comfortaa"/>
                <a:sym typeface="Comfortaa"/>
              </a:rPr>
              <a:t>      </a:t>
            </a:r>
            <a:r>
              <a:rPr lang="en-US">
                <a:highlight>
                  <a:schemeClr val="lt1"/>
                </a:highlight>
                <a:latin typeface="Comfortaa"/>
                <a:ea typeface="Comfortaa"/>
                <a:cs typeface="Comfortaa"/>
                <a:sym typeface="Comfortaa"/>
              </a:rPr>
              <a:t>Gym-Sapientino environment</a:t>
            </a:r>
            <a:endParaRPr>
              <a:highlight>
                <a:schemeClr val="lt1"/>
              </a:highlight>
              <a:latin typeface="Comfortaa"/>
              <a:ea typeface="Comfortaa"/>
              <a:cs typeface="Comfortaa"/>
              <a:sym typeface="Comfortaa"/>
            </a:endParaRPr>
          </a:p>
          <a:p>
            <a:pPr indent="0" lvl="0" marL="0" rtl="0" algn="l">
              <a:spcBef>
                <a:spcPts val="0"/>
              </a:spcBef>
              <a:spcAft>
                <a:spcPts val="0"/>
              </a:spcAft>
              <a:buNone/>
            </a:pPr>
            <a:r>
              <a:t/>
            </a:r>
            <a:endParaRPr u="sng">
              <a:highlight>
                <a:schemeClr val="lt1"/>
              </a:highlight>
            </a:endParaRPr>
          </a:p>
        </p:txBody>
      </p:sp>
      <p:sp>
        <p:nvSpPr>
          <p:cNvPr id="199" name="Google Shape;199;p16"/>
          <p:cNvSpPr txBox="1"/>
          <p:nvPr>
            <p:ph idx="1" type="subTitle"/>
          </p:nvPr>
        </p:nvSpPr>
        <p:spPr>
          <a:xfrm>
            <a:off x="0" y="672900"/>
            <a:ext cx="8983800" cy="6382200"/>
          </a:xfrm>
          <a:prstGeom prst="rect">
            <a:avLst/>
          </a:prstGeom>
        </p:spPr>
        <p:txBody>
          <a:bodyPr anchorCtr="0" anchor="t" bIns="46800" lIns="90000" spcFirstLastPara="1" rIns="90000" wrap="square" tIns="46800">
            <a:noAutofit/>
          </a:bodyPr>
          <a:lstStyle/>
          <a:p>
            <a:pPr indent="-355600" lvl="0" marL="457200" rtl="0" algn="just">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It is a RL discrete action environment</a:t>
            </a:r>
            <a:endParaRPr sz="2000">
              <a:solidFill>
                <a:schemeClr val="dk1"/>
              </a:solidFill>
              <a:highlight>
                <a:schemeClr val="lt1"/>
              </a:highlight>
              <a:latin typeface="Comfortaa"/>
              <a:ea typeface="Comfortaa"/>
              <a:cs typeface="Comfortaa"/>
              <a:sym typeface="Comfortaa"/>
            </a:endParaRPr>
          </a:p>
          <a:p>
            <a:pPr indent="0" lvl="0" marL="457200" rtl="0" algn="just">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355600" lvl="0" marL="457200" rtl="0" algn="just">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The actions continuous on the state.</a:t>
            </a:r>
            <a:endParaRPr sz="2000">
              <a:solidFill>
                <a:schemeClr val="dk1"/>
              </a:solidFill>
              <a:highlight>
                <a:schemeClr val="lt1"/>
              </a:highlight>
              <a:latin typeface="Comfortaa"/>
              <a:ea typeface="Comfortaa"/>
              <a:cs typeface="Comfortaa"/>
              <a:sym typeface="Comfortaa"/>
            </a:endParaRPr>
          </a:p>
          <a:p>
            <a:pPr indent="0" lvl="0" marL="457200" rtl="0" algn="just">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0" rtl="0" algn="just">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0" rtl="0" algn="just">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0" rtl="0" algn="just">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0" rtl="0" algn="just">
              <a:spcBef>
                <a:spcPts val="0"/>
              </a:spcBef>
              <a:spcAft>
                <a:spcPts val="0"/>
              </a:spcAft>
              <a:buNone/>
            </a:pPr>
            <a:r>
              <a:rPr lang="en-US" sz="2000">
                <a:solidFill>
                  <a:schemeClr val="dk1"/>
                </a:solidFill>
                <a:highlight>
                  <a:schemeClr val="lt1"/>
                </a:highlight>
                <a:latin typeface="Comfortaa"/>
                <a:ea typeface="Comfortaa"/>
                <a:cs typeface="Comfortaa"/>
                <a:sym typeface="Comfortaa"/>
              </a:rPr>
              <a:t>         Observations: </a:t>
            </a:r>
            <a:endParaRPr sz="2000">
              <a:highlight>
                <a:schemeClr val="lt1"/>
              </a:highlight>
              <a:latin typeface="Comfortaa"/>
              <a:ea typeface="Comfortaa"/>
              <a:cs typeface="Comfortaa"/>
              <a:sym typeface="Comfortaa"/>
            </a:endParaRPr>
          </a:p>
        </p:txBody>
      </p:sp>
      <p:sp>
        <p:nvSpPr>
          <p:cNvPr id="200" name="Google Shape;200;p16"/>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1" name="Google Shape;201;p16"/>
          <p:cNvSpPr/>
          <p:nvPr/>
        </p:nvSpPr>
        <p:spPr>
          <a:xfrm>
            <a:off x="1179925" y="3938950"/>
            <a:ext cx="1854000" cy="1062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latin typeface="Comfortaa"/>
                <a:ea typeface="Comfortaa"/>
                <a:cs typeface="Comfortaa"/>
                <a:sym typeface="Comfortaa"/>
              </a:rPr>
              <a:t>    </a:t>
            </a:r>
            <a:r>
              <a:rPr lang="en-US" sz="2000">
                <a:latin typeface="Comfortaa"/>
                <a:ea typeface="Comfortaa"/>
                <a:cs typeface="Comfortaa"/>
                <a:sym typeface="Comfortaa"/>
              </a:rPr>
              <a:t>Position</a:t>
            </a:r>
            <a:endParaRPr sz="2000">
              <a:latin typeface="Comfortaa"/>
              <a:ea typeface="Comfortaa"/>
              <a:cs typeface="Comfortaa"/>
              <a:sym typeface="Comfortaa"/>
            </a:endParaRPr>
          </a:p>
        </p:txBody>
      </p:sp>
      <p:sp>
        <p:nvSpPr>
          <p:cNvPr id="202" name="Google Shape;202;p16"/>
          <p:cNvSpPr/>
          <p:nvPr/>
        </p:nvSpPr>
        <p:spPr>
          <a:xfrm>
            <a:off x="3710200" y="4862500"/>
            <a:ext cx="1854000" cy="9855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Comfortaa"/>
                <a:ea typeface="Comfortaa"/>
                <a:cs typeface="Comfortaa"/>
                <a:sym typeface="Comfortaa"/>
              </a:rPr>
              <a:t>Linear       </a:t>
            </a:r>
            <a:endParaRPr sz="2000">
              <a:latin typeface="Comfortaa"/>
              <a:ea typeface="Comfortaa"/>
              <a:cs typeface="Comfortaa"/>
              <a:sym typeface="Comfortaa"/>
            </a:endParaRPr>
          </a:p>
          <a:p>
            <a:pPr indent="0" lvl="0" marL="0" rtl="0" algn="ctr">
              <a:spcBef>
                <a:spcPts val="0"/>
              </a:spcBef>
              <a:spcAft>
                <a:spcPts val="0"/>
              </a:spcAft>
              <a:buNone/>
            </a:pPr>
            <a:r>
              <a:rPr lang="en-US" sz="2000">
                <a:latin typeface="Comfortaa"/>
                <a:ea typeface="Comfortaa"/>
                <a:cs typeface="Comfortaa"/>
                <a:sym typeface="Comfortaa"/>
              </a:rPr>
              <a:t>Velocity</a:t>
            </a:r>
            <a:endParaRPr sz="2000">
              <a:latin typeface="Comfortaa"/>
              <a:ea typeface="Comfortaa"/>
              <a:cs typeface="Comfortaa"/>
              <a:sym typeface="Comfortaa"/>
            </a:endParaRPr>
          </a:p>
        </p:txBody>
      </p:sp>
      <p:sp>
        <p:nvSpPr>
          <p:cNvPr id="203" name="Google Shape;203;p16"/>
          <p:cNvSpPr/>
          <p:nvPr/>
        </p:nvSpPr>
        <p:spPr>
          <a:xfrm>
            <a:off x="6111050" y="3259413"/>
            <a:ext cx="1987500" cy="11877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Comfortaa"/>
                <a:ea typeface="Comfortaa"/>
                <a:cs typeface="Comfortaa"/>
                <a:sym typeface="Comfortaa"/>
              </a:rPr>
              <a:t> </a:t>
            </a:r>
            <a:r>
              <a:rPr lang="en-US" sz="2000">
                <a:latin typeface="Comfortaa"/>
                <a:ea typeface="Comfortaa"/>
                <a:cs typeface="Comfortaa"/>
                <a:sym typeface="Comfortaa"/>
              </a:rPr>
              <a:t>Angular     Velocity</a:t>
            </a:r>
            <a:endParaRPr sz="2000">
              <a:latin typeface="Comfortaa"/>
              <a:ea typeface="Comfortaa"/>
              <a:cs typeface="Comfortaa"/>
              <a:sym typeface="Comfortaa"/>
            </a:endParaRPr>
          </a:p>
        </p:txBody>
      </p:sp>
      <p:cxnSp>
        <p:nvCxnSpPr>
          <p:cNvPr id="204" name="Google Shape;204;p16"/>
          <p:cNvCxnSpPr>
            <a:endCxn id="203" idx="1"/>
          </p:cNvCxnSpPr>
          <p:nvPr/>
        </p:nvCxnSpPr>
        <p:spPr>
          <a:xfrm>
            <a:off x="2776250" y="3258063"/>
            <a:ext cx="3334800" cy="595200"/>
          </a:xfrm>
          <a:prstGeom prst="straightConnector1">
            <a:avLst/>
          </a:prstGeom>
          <a:noFill/>
          <a:ln cap="flat" cmpd="sng" w="28575">
            <a:solidFill>
              <a:schemeClr val="dk2"/>
            </a:solidFill>
            <a:prstDash val="solid"/>
            <a:round/>
            <a:headEnd len="med" w="med" type="none"/>
            <a:tailEnd len="med" w="med" type="triangle"/>
          </a:ln>
        </p:spPr>
      </p:cxnSp>
      <p:cxnSp>
        <p:nvCxnSpPr>
          <p:cNvPr id="205" name="Google Shape;205;p16"/>
          <p:cNvCxnSpPr>
            <a:endCxn id="202" idx="0"/>
          </p:cNvCxnSpPr>
          <p:nvPr/>
        </p:nvCxnSpPr>
        <p:spPr>
          <a:xfrm>
            <a:off x="2466700" y="3323200"/>
            <a:ext cx="2170500" cy="1539300"/>
          </a:xfrm>
          <a:prstGeom prst="straightConnector1">
            <a:avLst/>
          </a:prstGeom>
          <a:noFill/>
          <a:ln cap="flat" cmpd="sng" w="28575">
            <a:solidFill>
              <a:schemeClr val="dk2"/>
            </a:solidFill>
            <a:prstDash val="solid"/>
            <a:round/>
            <a:headEnd len="med" w="med" type="none"/>
            <a:tailEnd len="med" w="med" type="triangle"/>
          </a:ln>
        </p:spPr>
      </p:cxnSp>
      <p:cxnSp>
        <p:nvCxnSpPr>
          <p:cNvPr id="206" name="Google Shape;206;p16"/>
          <p:cNvCxnSpPr>
            <a:endCxn id="201" idx="0"/>
          </p:cNvCxnSpPr>
          <p:nvPr/>
        </p:nvCxnSpPr>
        <p:spPr>
          <a:xfrm flipH="1">
            <a:off x="2106925" y="3306850"/>
            <a:ext cx="34200" cy="632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ctrTitle"/>
          </p:nvPr>
        </p:nvSpPr>
        <p:spPr>
          <a:xfrm>
            <a:off x="685800" y="263725"/>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Temporal Goals on Gym-Sapientino </a:t>
            </a:r>
            <a:endParaRPr>
              <a:latin typeface="Comfortaa"/>
              <a:ea typeface="Comfortaa"/>
              <a:cs typeface="Comfortaa"/>
              <a:sym typeface="Comfortaa"/>
            </a:endParaRPr>
          </a:p>
        </p:txBody>
      </p:sp>
      <p:sp>
        <p:nvSpPr>
          <p:cNvPr id="214" name="Google Shape;214;p17"/>
          <p:cNvSpPr txBox="1"/>
          <p:nvPr>
            <p:ph idx="1" type="subTitle"/>
          </p:nvPr>
        </p:nvSpPr>
        <p:spPr>
          <a:xfrm>
            <a:off x="271500" y="1247000"/>
            <a:ext cx="8601000" cy="5046000"/>
          </a:xfrm>
          <a:prstGeom prst="rect">
            <a:avLst/>
          </a:prstGeom>
        </p:spPr>
        <p:txBody>
          <a:bodyPr anchorCtr="0" anchor="t" bIns="46800" lIns="90000" spcFirstLastPara="1" rIns="90000" wrap="square" tIns="46800">
            <a:noAutofit/>
          </a:bodyPr>
          <a:lstStyle/>
          <a:p>
            <a:pPr indent="0" lvl="0" marL="457200" rtl="0" algn="l">
              <a:spcBef>
                <a:spcPts val="600"/>
              </a:spcBef>
              <a:spcAft>
                <a:spcPts val="0"/>
              </a:spcAft>
              <a:buNone/>
            </a:pPr>
            <a:r>
              <a:t/>
            </a:r>
            <a:endParaRPr sz="2000">
              <a:latin typeface="Comfortaa"/>
              <a:ea typeface="Comfortaa"/>
              <a:cs typeface="Comfortaa"/>
              <a:sym typeface="Comfortaa"/>
            </a:endParaRPr>
          </a:p>
          <a:p>
            <a:pPr indent="-355600" lvl="0" marL="457200" rtl="0" algn="l">
              <a:spcBef>
                <a:spcPts val="600"/>
              </a:spcBef>
              <a:spcAft>
                <a:spcPts val="0"/>
              </a:spcAft>
              <a:buSzPts val="2000"/>
              <a:buFont typeface="Comfortaa"/>
              <a:buChar char="●"/>
            </a:pPr>
            <a:r>
              <a:rPr lang="en-US" sz="2000">
                <a:latin typeface="Comfortaa"/>
                <a:ea typeface="Comfortaa"/>
                <a:cs typeface="Comfortaa"/>
                <a:sym typeface="Comfortaa"/>
              </a:rPr>
              <a:t>The agent can reach temporal goals characterized by a  visited sequence of colors:</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355600" lvl="0" marL="457200" rtl="0" algn="l">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When the agent reaches a temporal goal it receives a reward from the environment.</a:t>
            </a:r>
            <a:endParaRPr sz="2000">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457200" rtl="0" algn="l">
              <a:spcBef>
                <a:spcPts val="600"/>
              </a:spcBef>
              <a:spcAft>
                <a:spcPts val="0"/>
              </a:spcAft>
              <a:buNone/>
            </a:pPr>
            <a:r>
              <a:t/>
            </a:r>
            <a:endParaRPr sz="2000">
              <a:solidFill>
                <a:schemeClr val="dk1"/>
              </a:solidFill>
              <a:latin typeface="Comfortaa"/>
              <a:ea typeface="Comfortaa"/>
              <a:cs typeface="Comfortaa"/>
              <a:sym typeface="Comfortaa"/>
            </a:endParaRPr>
          </a:p>
          <a:p>
            <a:pPr indent="-355600" lvl="0" marL="457200" rtl="0" algn="l">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It is possible to specify which colors are included in the temporal goal.  SINK state is signed as 2 to indicate failure .</a:t>
            </a:r>
            <a:endParaRPr sz="2000">
              <a:solidFill>
                <a:schemeClr val="dk1"/>
              </a:solidFill>
              <a:highlight>
                <a:schemeClr val="lt1"/>
              </a:highlight>
              <a:latin typeface="Comfortaa"/>
              <a:ea typeface="Comfortaa"/>
              <a:cs typeface="Comfortaa"/>
              <a:sym typeface="Comfortaa"/>
            </a:endParaRPr>
          </a:p>
          <a:p>
            <a:pPr indent="0" lvl="0" marL="457200" rtl="0" algn="l">
              <a:spcBef>
                <a:spcPts val="0"/>
              </a:spcBef>
              <a:spcAft>
                <a:spcPts val="0"/>
              </a:spcAft>
              <a:buClr>
                <a:schemeClr val="dk1"/>
              </a:buClr>
              <a:buSzPts val="1100"/>
              <a:buFont typeface="Arial"/>
              <a:buNone/>
            </a:pPr>
            <a:r>
              <a:t/>
            </a:r>
            <a:endParaRPr sz="2000">
              <a:solidFill>
                <a:schemeClr val="dk1"/>
              </a:solidFill>
              <a:highlight>
                <a:schemeClr val="lt1"/>
              </a:highlight>
              <a:latin typeface="Comfortaa"/>
              <a:ea typeface="Comfortaa"/>
              <a:cs typeface="Comfortaa"/>
              <a:sym typeface="Comfortaa"/>
            </a:endParaRPr>
          </a:p>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p:txBody>
      </p:sp>
      <p:sp>
        <p:nvSpPr>
          <p:cNvPr id="215" name="Google Shape;215;p17"/>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6" name="Google Shape;216;p17"/>
          <p:cNvSpPr/>
          <p:nvPr/>
        </p:nvSpPr>
        <p:spPr>
          <a:xfrm>
            <a:off x="1647763" y="2416700"/>
            <a:ext cx="811800" cy="7524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6684436" y="2416700"/>
            <a:ext cx="811800" cy="752400"/>
          </a:xfrm>
          <a:prstGeom prst="roundRect">
            <a:avLst>
              <a:gd fmla="val 16667" name="adj"/>
            </a:avLst>
          </a:prstGeom>
          <a:solidFill>
            <a:srgbClr val="ED1C2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3271935" y="2416700"/>
            <a:ext cx="811800" cy="752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4978172" y="2416700"/>
            <a:ext cx="811800" cy="7524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ctrTitle"/>
          </p:nvPr>
        </p:nvSpPr>
        <p:spPr>
          <a:xfrm>
            <a:off x="685800" y="173750"/>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Clr>
                <a:schemeClr val="dk1"/>
              </a:buClr>
              <a:buSzPts val="1100"/>
              <a:buFont typeface="Arial"/>
              <a:buNone/>
            </a:pPr>
            <a:r>
              <a:rPr lang="en-US">
                <a:latin typeface="Comfortaa"/>
                <a:ea typeface="Comfortaa"/>
                <a:cs typeface="Comfortaa"/>
                <a:sym typeface="Comfortaa"/>
              </a:rPr>
              <a:t>Temporal Goals on Gym-Sapientino (contd.)</a:t>
            </a:r>
            <a:endParaRPr/>
          </a:p>
        </p:txBody>
      </p:sp>
      <p:sp>
        <p:nvSpPr>
          <p:cNvPr id="227" name="Google Shape;227;p18"/>
          <p:cNvSpPr txBox="1"/>
          <p:nvPr>
            <p:ph idx="1" type="subTitle"/>
          </p:nvPr>
        </p:nvSpPr>
        <p:spPr>
          <a:xfrm>
            <a:off x="775075" y="941525"/>
            <a:ext cx="7950300" cy="3825600"/>
          </a:xfrm>
          <a:prstGeom prst="rect">
            <a:avLst/>
          </a:prstGeom>
        </p:spPr>
        <p:txBody>
          <a:bodyPr anchorCtr="0" anchor="t" bIns="46800" lIns="90000" spcFirstLastPara="1" rIns="90000" wrap="square" tIns="46800">
            <a:noAutofit/>
          </a:bodyPr>
          <a:lstStyle/>
          <a:p>
            <a:pPr indent="0" lvl="0" marL="0" rtl="0" algn="l">
              <a:spcBef>
                <a:spcPts val="600"/>
              </a:spcBef>
              <a:spcAft>
                <a:spcPts val="0"/>
              </a:spcAft>
              <a:buNone/>
            </a:pPr>
            <a:r>
              <a:t/>
            </a:r>
            <a:endParaRPr>
              <a:latin typeface="Comfortaa"/>
              <a:ea typeface="Comfortaa"/>
              <a:cs typeface="Comfortaa"/>
              <a:sym typeface="Comfortaa"/>
            </a:endParaRPr>
          </a:p>
          <a:p>
            <a:pPr indent="-355600" lvl="0" marL="457200" rtl="0" algn="l">
              <a:spcBef>
                <a:spcPts val="60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Actions: </a:t>
            </a:r>
            <a:r>
              <a:rPr b="1" i="1" lang="en-US" sz="2000">
                <a:solidFill>
                  <a:schemeClr val="dk1"/>
                </a:solidFill>
                <a:latin typeface="Comfortaa"/>
                <a:ea typeface="Comfortaa"/>
                <a:cs typeface="Comfortaa"/>
                <a:sym typeface="Comfortaa"/>
              </a:rPr>
              <a:t> LEFT, RIGHT, FORWARD, NULL, BEEP. </a:t>
            </a:r>
            <a:endParaRPr b="1" i="1"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b="1" i="1"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b="1" i="1" sz="2000">
              <a:solidFill>
                <a:schemeClr val="dk1"/>
              </a:solidFill>
              <a:latin typeface="Comfortaa"/>
              <a:ea typeface="Comfortaa"/>
              <a:cs typeface="Comfortaa"/>
              <a:sym typeface="Comfortaa"/>
            </a:endParaRPr>
          </a:p>
          <a:p>
            <a:pPr indent="-355600" lvl="0" marL="457200" rtl="0" algn="l">
              <a:spcBef>
                <a:spcPts val="60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Double </a:t>
            </a:r>
            <a:r>
              <a:rPr b="1" i="1" lang="en-US" sz="2000">
                <a:solidFill>
                  <a:schemeClr val="dk1"/>
                </a:solidFill>
                <a:latin typeface="Comfortaa"/>
                <a:ea typeface="Comfortaa"/>
                <a:cs typeface="Comfortaa"/>
                <a:sym typeface="Comfortaa"/>
              </a:rPr>
              <a:t>BEEP</a:t>
            </a:r>
            <a:r>
              <a:rPr lang="en-US" sz="2000">
                <a:solidFill>
                  <a:schemeClr val="dk1"/>
                </a:solidFill>
                <a:latin typeface="Comfortaa"/>
                <a:ea typeface="Comfortaa"/>
                <a:cs typeface="Comfortaa"/>
                <a:sym typeface="Comfortaa"/>
              </a:rPr>
              <a:t> problem: in order to test the temporal goal satisfaction,  we have interfaced with this problem. In fact we have controlled, during the training, that the previous visited  automaton state was different from the current  visited automaton state. </a:t>
            </a:r>
            <a:endParaRPr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b="1" i="1"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b="1" i="1"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p:txBody>
      </p:sp>
      <p:sp>
        <p:nvSpPr>
          <p:cNvPr id="228" name="Google Shape;228;p18"/>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 type="subTitle"/>
          </p:nvPr>
        </p:nvSpPr>
        <p:spPr>
          <a:xfrm>
            <a:off x="249775" y="367625"/>
            <a:ext cx="8633700" cy="837900"/>
          </a:xfrm>
          <a:prstGeom prst="rect">
            <a:avLst/>
          </a:prstGeom>
        </p:spPr>
        <p:txBody>
          <a:bodyPr anchorCtr="0" anchor="t" bIns="46800" lIns="90000" spcFirstLastPara="1" rIns="90000" wrap="square" tIns="46800">
            <a:noAutofit/>
          </a:bodyPr>
          <a:lstStyle/>
          <a:p>
            <a:pPr indent="0" lvl="0" marL="0" rtl="0" algn="l">
              <a:spcBef>
                <a:spcPts val="600"/>
              </a:spcBef>
              <a:spcAft>
                <a:spcPts val="0"/>
              </a:spcAft>
              <a:buNone/>
            </a:pPr>
            <a:r>
              <a:rPr lang="en-US" sz="2000">
                <a:latin typeface="Comfortaa"/>
                <a:ea typeface="Comfortaa"/>
                <a:cs typeface="Comfortaa"/>
                <a:sym typeface="Comfortaa"/>
              </a:rPr>
              <a:t>Automaton example (considering only 2 colors, </a:t>
            </a:r>
            <a:r>
              <a:rPr b="1" i="1" lang="en-US" sz="2000">
                <a:latin typeface="Comfortaa"/>
                <a:ea typeface="Comfortaa"/>
                <a:cs typeface="Comfortaa"/>
                <a:sym typeface="Comfortaa"/>
              </a:rPr>
              <a:t>blue</a:t>
            </a:r>
            <a:r>
              <a:rPr lang="en-US" sz="2000">
                <a:latin typeface="Comfortaa"/>
                <a:ea typeface="Comfortaa"/>
                <a:cs typeface="Comfortaa"/>
                <a:sym typeface="Comfortaa"/>
              </a:rPr>
              <a:t> and </a:t>
            </a:r>
            <a:r>
              <a:rPr b="1" i="1" lang="en-US" sz="2000">
                <a:latin typeface="Comfortaa"/>
                <a:ea typeface="Comfortaa"/>
                <a:cs typeface="Comfortaa"/>
                <a:sym typeface="Comfortaa"/>
              </a:rPr>
              <a:t>green</a:t>
            </a:r>
            <a:r>
              <a:rPr i="1" lang="en-US" sz="2000">
                <a:latin typeface="Comfortaa"/>
                <a:ea typeface="Comfortaa"/>
                <a:cs typeface="Comfortaa"/>
                <a:sym typeface="Comfortaa"/>
              </a:rPr>
              <a:t> </a:t>
            </a:r>
            <a:r>
              <a:rPr lang="en-US" sz="2000">
                <a:latin typeface="Comfortaa"/>
                <a:ea typeface="Comfortaa"/>
                <a:cs typeface="Comfortaa"/>
                <a:sym typeface="Comfortaa"/>
              </a:rPr>
              <a:t>):</a:t>
            </a:r>
            <a:endParaRPr sz="2000">
              <a:latin typeface="Comfortaa"/>
              <a:ea typeface="Comfortaa"/>
              <a:cs typeface="Comfortaa"/>
              <a:sym typeface="Comfortaa"/>
            </a:endParaRPr>
          </a:p>
        </p:txBody>
      </p:sp>
      <p:pic>
        <p:nvPicPr>
          <p:cNvPr id="236" name="Google Shape;236;p19"/>
          <p:cNvPicPr preferRelativeResize="0"/>
          <p:nvPr/>
        </p:nvPicPr>
        <p:blipFill>
          <a:blip r:embed="rId3">
            <a:alphaModFix/>
          </a:blip>
          <a:stretch>
            <a:fillRect/>
          </a:stretch>
        </p:blipFill>
        <p:spPr>
          <a:xfrm>
            <a:off x="3547975" y="1028818"/>
            <a:ext cx="5559224" cy="4464484"/>
          </a:xfrm>
          <a:prstGeom prst="rect">
            <a:avLst/>
          </a:prstGeom>
          <a:noFill/>
          <a:ln>
            <a:noFill/>
          </a:ln>
        </p:spPr>
      </p:pic>
      <p:sp>
        <p:nvSpPr>
          <p:cNvPr id="237" name="Google Shape;237;p19"/>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8" name="Google Shape;238;p19"/>
          <p:cNvSpPr txBox="1"/>
          <p:nvPr/>
        </p:nvSpPr>
        <p:spPr>
          <a:xfrm>
            <a:off x="249775" y="1724800"/>
            <a:ext cx="329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omfortaa"/>
                <a:ea typeface="Comfortaa"/>
                <a:cs typeface="Comfortaa"/>
                <a:sym typeface="Comfortaa"/>
              </a:rPr>
              <a:t>right sequence to visit: </a:t>
            </a:r>
            <a:r>
              <a:rPr b="1" i="1" lang="en-US" sz="2000">
                <a:latin typeface="Comfortaa"/>
                <a:ea typeface="Comfortaa"/>
                <a:cs typeface="Comfortaa"/>
                <a:sym typeface="Comfortaa"/>
              </a:rPr>
              <a:t>{0,1,3}</a:t>
            </a:r>
            <a:endParaRPr b="1" i="1" sz="2000">
              <a:latin typeface="Comfortaa"/>
              <a:ea typeface="Comfortaa"/>
              <a:cs typeface="Comfortaa"/>
              <a:sym typeface="Comfortaa"/>
            </a:endParaRPr>
          </a:p>
        </p:txBody>
      </p:sp>
      <p:sp>
        <p:nvSpPr>
          <p:cNvPr id="239" name="Google Shape;239;p19"/>
          <p:cNvSpPr txBox="1"/>
          <p:nvPr/>
        </p:nvSpPr>
        <p:spPr>
          <a:xfrm>
            <a:off x="249775" y="3429000"/>
            <a:ext cx="303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omfortaa"/>
                <a:ea typeface="Comfortaa"/>
                <a:cs typeface="Comfortaa"/>
                <a:sym typeface="Comfortaa"/>
              </a:rPr>
              <a:t>no </a:t>
            </a:r>
            <a:r>
              <a:rPr b="1" lang="en-US" sz="2000">
                <a:latin typeface="Comfortaa"/>
                <a:ea typeface="Comfortaa"/>
                <a:cs typeface="Comfortaa"/>
                <a:sym typeface="Comfortaa"/>
              </a:rPr>
              <a:t>memoryless </a:t>
            </a:r>
            <a:r>
              <a:rPr lang="en-US" sz="2000">
                <a:latin typeface="Comfortaa"/>
                <a:ea typeface="Comfortaa"/>
                <a:cs typeface="Comfortaa"/>
                <a:sym typeface="Comfortaa"/>
              </a:rPr>
              <a:t>property</a:t>
            </a:r>
            <a:endParaRPr sz="2000">
              <a:latin typeface="Comfortaa"/>
              <a:ea typeface="Comfortaa"/>
              <a:cs typeface="Comfortaa"/>
              <a:sym typeface="Comfortaa"/>
            </a:endParaRPr>
          </a:p>
        </p:txBody>
      </p:sp>
      <p:cxnSp>
        <p:nvCxnSpPr>
          <p:cNvPr id="240" name="Google Shape;240;p19"/>
          <p:cNvCxnSpPr/>
          <p:nvPr/>
        </p:nvCxnSpPr>
        <p:spPr>
          <a:xfrm flipH="1">
            <a:off x="831850" y="2525200"/>
            <a:ext cx="17100" cy="899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ctrTitle"/>
          </p:nvPr>
        </p:nvSpPr>
        <p:spPr>
          <a:xfrm>
            <a:off x="176550" y="229175"/>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The non markovian agent</a:t>
            </a:r>
            <a:endParaRPr>
              <a:latin typeface="Comfortaa"/>
              <a:ea typeface="Comfortaa"/>
              <a:cs typeface="Comfortaa"/>
              <a:sym typeface="Comfortaa"/>
            </a:endParaRPr>
          </a:p>
        </p:txBody>
      </p:sp>
      <p:sp>
        <p:nvSpPr>
          <p:cNvPr id="248" name="Google Shape;248;p20"/>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9" name="Google Shape;249;p20"/>
          <p:cNvPicPr preferRelativeResize="0"/>
          <p:nvPr/>
        </p:nvPicPr>
        <p:blipFill>
          <a:blip r:embed="rId3">
            <a:alphaModFix/>
          </a:blip>
          <a:stretch>
            <a:fillRect/>
          </a:stretch>
        </p:blipFill>
        <p:spPr>
          <a:xfrm>
            <a:off x="2010075" y="633800"/>
            <a:ext cx="5123849" cy="3356301"/>
          </a:xfrm>
          <a:prstGeom prst="rect">
            <a:avLst/>
          </a:prstGeom>
          <a:noFill/>
          <a:ln>
            <a:noFill/>
          </a:ln>
        </p:spPr>
      </p:pic>
      <p:sp>
        <p:nvSpPr>
          <p:cNvPr id="250" name="Google Shape;250;p20"/>
          <p:cNvSpPr txBox="1"/>
          <p:nvPr/>
        </p:nvSpPr>
        <p:spPr>
          <a:xfrm>
            <a:off x="4145825" y="2709675"/>
            <a:ext cx="73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1" name="Google Shape;251;p20"/>
          <p:cNvSpPr txBox="1"/>
          <p:nvPr>
            <p:ph idx="1" type="subTitle"/>
          </p:nvPr>
        </p:nvSpPr>
        <p:spPr>
          <a:xfrm>
            <a:off x="679200" y="3990100"/>
            <a:ext cx="8464800" cy="1901400"/>
          </a:xfrm>
          <a:prstGeom prst="rect">
            <a:avLst/>
          </a:prstGeom>
        </p:spPr>
        <p:txBody>
          <a:bodyPr anchorCtr="0" anchor="t" bIns="46800" lIns="90000" spcFirstLastPara="1" rIns="90000" wrap="square" tIns="46800">
            <a:noAutofit/>
          </a:bodyPr>
          <a:lstStyle/>
          <a:p>
            <a:pPr indent="-355600" lvl="0" marL="457200" rtl="0" algn="l">
              <a:spcBef>
                <a:spcPts val="600"/>
              </a:spcBef>
              <a:spcAft>
                <a:spcPts val="0"/>
              </a:spcAft>
              <a:buSzPts val="2000"/>
              <a:buFont typeface="Comfortaa"/>
              <a:buChar char="●"/>
            </a:pPr>
            <a:r>
              <a:rPr lang="en-US" sz="2000">
                <a:latin typeface="Comfortaa"/>
                <a:ea typeface="Comfortaa"/>
                <a:cs typeface="Comfortaa"/>
                <a:sym typeface="Comfortaa"/>
              </a:rPr>
              <a:t>different </a:t>
            </a:r>
            <a:r>
              <a:rPr b="1" lang="en-US" sz="2000">
                <a:latin typeface="Comfortaa"/>
                <a:ea typeface="Comfortaa"/>
                <a:cs typeface="Comfortaa"/>
                <a:sym typeface="Comfortaa"/>
              </a:rPr>
              <a:t>sub-problems</a:t>
            </a:r>
            <a:r>
              <a:rPr lang="en-US" sz="2000">
                <a:latin typeface="Comfortaa"/>
                <a:ea typeface="Comfortaa"/>
                <a:cs typeface="Comfortaa"/>
                <a:sym typeface="Comfortaa"/>
              </a:rPr>
              <a:t> division (markovian sub-problems), given the non markovian task.</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a:p>
            <a:pPr indent="-355600" lvl="0" marL="457200" rtl="0" algn="l">
              <a:spcBef>
                <a:spcPts val="600"/>
              </a:spcBef>
              <a:spcAft>
                <a:spcPts val="0"/>
              </a:spcAft>
              <a:buSzPts val="2000"/>
              <a:buFont typeface="Comfortaa"/>
              <a:buChar char="●"/>
            </a:pPr>
            <a:r>
              <a:rPr lang="en-US" sz="2000">
                <a:latin typeface="Comfortaa"/>
                <a:ea typeface="Comfortaa"/>
                <a:cs typeface="Comfortaa"/>
                <a:sym typeface="Comfortaa"/>
              </a:rPr>
              <a:t>according to the state of the automaton,  it is possible to select one of the |Q| separate </a:t>
            </a:r>
            <a:r>
              <a:rPr b="1" i="1" lang="en-US" sz="2000">
                <a:latin typeface="Comfortaa"/>
                <a:ea typeface="Comfortaa"/>
                <a:cs typeface="Comfortaa"/>
                <a:sym typeface="Comfortaa"/>
              </a:rPr>
              <a:t>experts</a:t>
            </a:r>
            <a:r>
              <a:rPr lang="en-US" sz="2000">
                <a:latin typeface="Comfortaa"/>
                <a:ea typeface="Comfortaa"/>
                <a:cs typeface="Comfortaa"/>
                <a:sym typeface="Comfortaa"/>
              </a:rPr>
              <a:t> for the action selection phase.</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a:p>
            <a:pPr indent="0" lvl="0" marL="457200" rtl="0" algn="l">
              <a:spcBef>
                <a:spcPts val="600"/>
              </a:spcBef>
              <a:spcAft>
                <a:spcPts val="0"/>
              </a:spcAft>
              <a:buNone/>
            </a:pPr>
            <a:r>
              <a:t/>
            </a:r>
            <a:endParaRPr sz="20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ctrTitle"/>
          </p:nvPr>
        </p:nvSpPr>
        <p:spPr>
          <a:xfrm>
            <a:off x="698325" y="237450"/>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Non markovian agent: implementation details</a:t>
            </a:r>
            <a:endParaRPr>
              <a:latin typeface="Comfortaa"/>
              <a:ea typeface="Comfortaa"/>
              <a:cs typeface="Comfortaa"/>
              <a:sym typeface="Comfortaa"/>
            </a:endParaRPr>
          </a:p>
        </p:txBody>
      </p:sp>
      <p:sp>
        <p:nvSpPr>
          <p:cNvPr id="259" name="Google Shape;259;p21"/>
          <p:cNvSpPr txBox="1"/>
          <p:nvPr>
            <p:ph idx="1" type="subTitle"/>
          </p:nvPr>
        </p:nvSpPr>
        <p:spPr>
          <a:xfrm>
            <a:off x="471675" y="1232125"/>
            <a:ext cx="8225700" cy="4701300"/>
          </a:xfrm>
          <a:prstGeom prst="rect">
            <a:avLst/>
          </a:prstGeom>
        </p:spPr>
        <p:txBody>
          <a:bodyPr anchorCtr="0" anchor="t" bIns="46800" lIns="90000" spcFirstLastPara="1" rIns="90000" wrap="square" tIns="46800">
            <a:noAutofit/>
          </a:bodyPr>
          <a:lstStyle/>
          <a:p>
            <a:pPr indent="-355600" lvl="0" marL="457200" rtl="0" algn="l">
              <a:spcBef>
                <a:spcPts val="600"/>
              </a:spcBef>
              <a:spcAft>
                <a:spcPts val="0"/>
              </a:spcAft>
              <a:buSzPts val="2000"/>
              <a:buFont typeface="Comfortaa"/>
              <a:buChar char="●"/>
            </a:pPr>
            <a:r>
              <a:rPr lang="en-US" sz="2000">
                <a:latin typeface="Comfortaa"/>
                <a:ea typeface="Comfortaa"/>
                <a:cs typeface="Comfortaa"/>
                <a:sym typeface="Comfortaa"/>
              </a:rPr>
              <a:t>We use </a:t>
            </a:r>
            <a:r>
              <a:rPr lang="en-US" sz="2000">
                <a:latin typeface="Comfortaa"/>
                <a:ea typeface="Comfortaa"/>
                <a:cs typeface="Comfortaa"/>
                <a:sym typeface="Comfortaa"/>
              </a:rPr>
              <a:t>a</a:t>
            </a:r>
            <a:r>
              <a:rPr b="1" lang="en-US" sz="2000">
                <a:latin typeface="Comfortaa"/>
                <a:ea typeface="Comfortaa"/>
                <a:cs typeface="Comfortaa"/>
                <a:sym typeface="Comfortaa"/>
              </a:rPr>
              <a:t> single policy network</a:t>
            </a:r>
            <a:r>
              <a:rPr lang="en-US" sz="2000">
                <a:latin typeface="Comfortaa"/>
                <a:ea typeface="Comfortaa"/>
                <a:cs typeface="Comfortaa"/>
                <a:sym typeface="Comfortaa"/>
              </a:rPr>
              <a:t> for the non markovian agent.</a:t>
            </a:r>
            <a:endParaRPr sz="2000">
              <a:latin typeface="Comfortaa"/>
              <a:ea typeface="Comfortaa"/>
              <a:cs typeface="Comfortaa"/>
              <a:sym typeface="Comfortaa"/>
            </a:endParaRPr>
          </a:p>
          <a:p>
            <a:pPr indent="0" lvl="0" marL="0" rtl="0" algn="l">
              <a:spcBef>
                <a:spcPts val="600"/>
              </a:spcBef>
              <a:spcAft>
                <a:spcPts val="0"/>
              </a:spcAft>
              <a:buNone/>
            </a:pPr>
            <a:r>
              <a:t/>
            </a:r>
            <a:endParaRPr>
              <a:latin typeface="Comfortaa"/>
              <a:ea typeface="Comfortaa"/>
              <a:cs typeface="Comfortaa"/>
              <a:sym typeface="Comfortaa"/>
            </a:endParaRPr>
          </a:p>
          <a:p>
            <a:pPr indent="-355600" lvl="0" marL="457200" rtl="0" algn="l">
              <a:spcBef>
                <a:spcPts val="600"/>
              </a:spcBef>
              <a:spcAft>
                <a:spcPts val="0"/>
              </a:spcAft>
              <a:buSzPts val="2000"/>
              <a:buFont typeface="Comfortaa"/>
              <a:buChar char="●"/>
            </a:pPr>
            <a:r>
              <a:rPr lang="en-US" sz="2000">
                <a:latin typeface="Comfortaa"/>
                <a:ea typeface="Comfortaa"/>
                <a:cs typeface="Comfortaa"/>
                <a:sym typeface="Comfortaa"/>
              </a:rPr>
              <a:t>The core part of the network is </a:t>
            </a:r>
            <a:r>
              <a:rPr b="1" lang="en-US" sz="2000">
                <a:latin typeface="Comfortaa"/>
                <a:ea typeface="Comfortaa"/>
                <a:cs typeface="Comfortaa"/>
                <a:sym typeface="Comfortaa"/>
              </a:rPr>
              <a:t>divided amongst the different color expert</a:t>
            </a:r>
            <a:r>
              <a:rPr lang="en-US" sz="2000">
                <a:latin typeface="Comfortaa"/>
                <a:ea typeface="Comfortaa"/>
                <a:cs typeface="Comfortaa"/>
                <a:sym typeface="Comfortaa"/>
              </a:rPr>
              <a:t>.</a:t>
            </a:r>
            <a:endParaRPr sz="2000">
              <a:latin typeface="Comfortaa"/>
              <a:ea typeface="Comfortaa"/>
              <a:cs typeface="Comfortaa"/>
              <a:sym typeface="Comfortaa"/>
            </a:endParaRPr>
          </a:p>
          <a:p>
            <a:pPr indent="0" lvl="0" marL="0" rtl="0" algn="l">
              <a:spcBef>
                <a:spcPts val="600"/>
              </a:spcBef>
              <a:spcAft>
                <a:spcPts val="0"/>
              </a:spcAft>
              <a:buNone/>
            </a:pPr>
            <a:r>
              <a:t/>
            </a:r>
            <a:endParaRPr>
              <a:latin typeface="Comfortaa"/>
              <a:ea typeface="Comfortaa"/>
              <a:cs typeface="Comfortaa"/>
              <a:sym typeface="Comfortaa"/>
            </a:endParaRPr>
          </a:p>
          <a:p>
            <a:pPr indent="-355600" lvl="0" marL="457200" rtl="0" algn="l">
              <a:spcBef>
                <a:spcPts val="60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Select the expert, the network portion which contributes to action selection we multiply a </a:t>
            </a:r>
            <a:r>
              <a:rPr b="1" lang="en-US" sz="2000">
                <a:solidFill>
                  <a:schemeClr val="dk1"/>
                </a:solidFill>
                <a:latin typeface="Comfortaa"/>
                <a:ea typeface="Comfortaa"/>
                <a:cs typeface="Comfortaa"/>
                <a:sym typeface="Comfortaa"/>
              </a:rPr>
              <a:t>binary vector</a:t>
            </a:r>
            <a:r>
              <a:rPr lang="en-US" sz="2000">
                <a:solidFill>
                  <a:schemeClr val="dk1"/>
                </a:solidFill>
                <a:latin typeface="Comfortaa"/>
                <a:ea typeface="Comfortaa"/>
                <a:cs typeface="Comfortaa"/>
                <a:sym typeface="Comfortaa"/>
              </a:rPr>
              <a:t> to the output of each hidden layer</a:t>
            </a:r>
            <a:r>
              <a:rPr lang="en-US" sz="2000">
                <a:solidFill>
                  <a:schemeClr val="dk1"/>
                </a:solidFill>
                <a:latin typeface="Comfortaa"/>
                <a:ea typeface="Comfortaa"/>
                <a:cs typeface="Comfortaa"/>
                <a:sym typeface="Comfortaa"/>
              </a:rPr>
              <a:t>.</a:t>
            </a:r>
            <a:endParaRPr sz="2000">
              <a:solidFill>
                <a:schemeClr val="dk1"/>
              </a:solidFill>
              <a:latin typeface="Comfortaa"/>
              <a:ea typeface="Comfortaa"/>
              <a:cs typeface="Comfortaa"/>
              <a:sym typeface="Comfortaa"/>
            </a:endParaRPr>
          </a:p>
          <a:p>
            <a:pPr indent="0" lvl="0" marL="457200" rtl="0" algn="l">
              <a:spcBef>
                <a:spcPts val="600"/>
              </a:spcBef>
              <a:spcAft>
                <a:spcPts val="0"/>
              </a:spcAft>
              <a:buClr>
                <a:schemeClr val="dk1"/>
              </a:buClr>
              <a:buSzPts val="1100"/>
              <a:buFont typeface="Arial"/>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a:latin typeface="Comfortaa"/>
              <a:ea typeface="Comfortaa"/>
              <a:cs typeface="Comfortaa"/>
              <a:sym typeface="Comfortaa"/>
            </a:endParaRPr>
          </a:p>
        </p:txBody>
      </p:sp>
      <p:sp>
        <p:nvSpPr>
          <p:cNvPr id="260" name="Google Shape;260;p21"/>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ctrTitle"/>
          </p:nvPr>
        </p:nvSpPr>
        <p:spPr>
          <a:xfrm>
            <a:off x="176700" y="169725"/>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Non markovian agent: implementation details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
        <p:nvSpPr>
          <p:cNvPr id="268" name="Google Shape;268;p22"/>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9" name="Google Shape;269;p22"/>
          <p:cNvPicPr preferRelativeResize="0"/>
          <p:nvPr/>
        </p:nvPicPr>
        <p:blipFill>
          <a:blip r:embed="rId3">
            <a:alphaModFix/>
          </a:blip>
          <a:stretch>
            <a:fillRect/>
          </a:stretch>
        </p:blipFill>
        <p:spPr>
          <a:xfrm>
            <a:off x="812550" y="820350"/>
            <a:ext cx="7296800" cy="505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p:nvPr/>
        </p:nvSpPr>
        <p:spPr>
          <a:xfrm>
            <a:off x="2288850" y="648050"/>
            <a:ext cx="5300400" cy="14700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txBox="1"/>
          <p:nvPr>
            <p:ph idx="4294967295" type="ctrTitle"/>
          </p:nvPr>
        </p:nvSpPr>
        <p:spPr>
          <a:xfrm>
            <a:off x="176700" y="169725"/>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Network Description:  implementation details</a:t>
            </a:r>
            <a:endParaRPr>
              <a:latin typeface="Comfortaa"/>
              <a:ea typeface="Comfortaa"/>
              <a:cs typeface="Comfortaa"/>
              <a:sym typeface="Comfortaa"/>
            </a:endParaRPr>
          </a:p>
        </p:txBody>
      </p:sp>
      <p:sp>
        <p:nvSpPr>
          <p:cNvPr id="278" name="Google Shape;278;p23"/>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9" name="Google Shape;279;p23"/>
          <p:cNvSpPr/>
          <p:nvPr/>
        </p:nvSpPr>
        <p:spPr>
          <a:xfrm>
            <a:off x="267275" y="1325300"/>
            <a:ext cx="1399800" cy="806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latin typeface="Comfortaa"/>
                <a:ea typeface="Comfortaa"/>
                <a:cs typeface="Comfortaa"/>
                <a:sym typeface="Comfortaa"/>
              </a:rPr>
              <a:t>Custom              Network</a:t>
            </a:r>
            <a:endParaRPr b="1" sz="2000">
              <a:latin typeface="Comfortaa"/>
              <a:ea typeface="Comfortaa"/>
              <a:cs typeface="Comfortaa"/>
              <a:sym typeface="Comfortaa"/>
            </a:endParaRPr>
          </a:p>
        </p:txBody>
      </p:sp>
      <p:cxnSp>
        <p:nvCxnSpPr>
          <p:cNvPr id="280" name="Google Shape;280;p23"/>
          <p:cNvCxnSpPr/>
          <p:nvPr/>
        </p:nvCxnSpPr>
        <p:spPr>
          <a:xfrm>
            <a:off x="967775" y="2132000"/>
            <a:ext cx="407400" cy="1213200"/>
          </a:xfrm>
          <a:prstGeom prst="straightConnector1">
            <a:avLst/>
          </a:prstGeom>
          <a:noFill/>
          <a:ln cap="flat" cmpd="sng" w="38100">
            <a:solidFill>
              <a:schemeClr val="dk2"/>
            </a:solidFill>
            <a:prstDash val="solid"/>
            <a:round/>
            <a:headEnd len="med" w="med" type="none"/>
            <a:tailEnd len="med" w="med" type="triangle"/>
          </a:ln>
        </p:spPr>
      </p:cxnSp>
      <p:sp>
        <p:nvSpPr>
          <p:cNvPr id="281" name="Google Shape;281;p23"/>
          <p:cNvSpPr/>
          <p:nvPr/>
        </p:nvSpPr>
        <p:spPr>
          <a:xfrm>
            <a:off x="2419638" y="713825"/>
            <a:ext cx="1399800" cy="611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latin typeface="Comfortaa"/>
                <a:ea typeface="Comfortaa"/>
                <a:cs typeface="Comfortaa"/>
                <a:sym typeface="Comfortaa"/>
              </a:rPr>
              <a:t>Retrieve </a:t>
            </a:r>
            <a:endParaRPr b="1" sz="1700">
              <a:latin typeface="Comfortaa"/>
              <a:ea typeface="Comfortaa"/>
              <a:cs typeface="Comfortaa"/>
              <a:sym typeface="Comfortaa"/>
            </a:endParaRPr>
          </a:p>
        </p:txBody>
      </p:sp>
      <p:sp>
        <p:nvSpPr>
          <p:cNvPr id="282" name="Google Shape;282;p23"/>
          <p:cNvSpPr/>
          <p:nvPr/>
        </p:nvSpPr>
        <p:spPr>
          <a:xfrm>
            <a:off x="2469588" y="1422950"/>
            <a:ext cx="1510200" cy="611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latin typeface="Comfortaa"/>
                <a:ea typeface="Comfortaa"/>
                <a:cs typeface="Comfortaa"/>
                <a:sym typeface="Comfortaa"/>
              </a:rPr>
              <a:t>Register </a:t>
            </a:r>
            <a:endParaRPr b="1" sz="1800">
              <a:latin typeface="Comfortaa"/>
              <a:ea typeface="Comfortaa"/>
              <a:cs typeface="Comfortaa"/>
              <a:sym typeface="Comfortaa"/>
            </a:endParaRPr>
          </a:p>
        </p:txBody>
      </p:sp>
      <p:sp>
        <p:nvSpPr>
          <p:cNvPr id="283" name="Google Shape;283;p23"/>
          <p:cNvSpPr/>
          <p:nvPr/>
        </p:nvSpPr>
        <p:spPr>
          <a:xfrm>
            <a:off x="4068325" y="713825"/>
            <a:ext cx="1903500" cy="934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latin typeface="Comfortaa"/>
                <a:ea typeface="Comfortaa"/>
                <a:cs typeface="Comfortaa"/>
                <a:sym typeface="Comfortaa"/>
              </a:rPr>
              <a:t>Linear normalization</a:t>
            </a:r>
            <a:endParaRPr b="1" sz="1700">
              <a:latin typeface="Comfortaa"/>
              <a:ea typeface="Comfortaa"/>
              <a:cs typeface="Comfortaa"/>
              <a:sym typeface="Comfortaa"/>
            </a:endParaRPr>
          </a:p>
          <a:p>
            <a:pPr indent="0" lvl="0" marL="0" rtl="0" algn="l">
              <a:spcBef>
                <a:spcPts val="0"/>
              </a:spcBef>
              <a:spcAft>
                <a:spcPts val="0"/>
              </a:spcAft>
              <a:buNone/>
            </a:pPr>
            <a:r>
              <a:t/>
            </a:r>
            <a:endParaRPr b="1" sz="1700">
              <a:latin typeface="Comfortaa"/>
              <a:ea typeface="Comfortaa"/>
              <a:cs typeface="Comfortaa"/>
              <a:sym typeface="Comfortaa"/>
            </a:endParaRPr>
          </a:p>
        </p:txBody>
      </p:sp>
      <p:sp>
        <p:nvSpPr>
          <p:cNvPr id="284" name="Google Shape;284;p23"/>
          <p:cNvSpPr/>
          <p:nvPr/>
        </p:nvSpPr>
        <p:spPr>
          <a:xfrm>
            <a:off x="6220700" y="818663"/>
            <a:ext cx="1189500" cy="724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latin typeface="Comfortaa"/>
                <a:ea typeface="Comfortaa"/>
                <a:cs typeface="Comfortaa"/>
                <a:sym typeface="Comfortaa"/>
              </a:rPr>
              <a:t>Dense</a:t>
            </a:r>
            <a:r>
              <a:rPr b="1" lang="en-US" sz="1700">
                <a:latin typeface="Comfortaa"/>
                <a:ea typeface="Comfortaa"/>
                <a:cs typeface="Comfortaa"/>
                <a:sym typeface="Comfortaa"/>
              </a:rPr>
              <a:t> </a:t>
            </a:r>
            <a:endParaRPr b="1" sz="1700">
              <a:latin typeface="Comfortaa"/>
              <a:ea typeface="Comfortaa"/>
              <a:cs typeface="Comfortaa"/>
              <a:sym typeface="Comfortaa"/>
            </a:endParaRPr>
          </a:p>
        </p:txBody>
      </p:sp>
      <p:cxnSp>
        <p:nvCxnSpPr>
          <p:cNvPr id="285" name="Google Shape;285;p23"/>
          <p:cNvCxnSpPr/>
          <p:nvPr/>
        </p:nvCxnSpPr>
        <p:spPr>
          <a:xfrm>
            <a:off x="1667075" y="1639725"/>
            <a:ext cx="577500" cy="8400"/>
          </a:xfrm>
          <a:prstGeom prst="straightConnector1">
            <a:avLst/>
          </a:prstGeom>
          <a:noFill/>
          <a:ln cap="flat" cmpd="sng" w="38100">
            <a:solidFill>
              <a:schemeClr val="dk2"/>
            </a:solidFill>
            <a:prstDash val="solid"/>
            <a:round/>
            <a:headEnd len="med" w="med" type="none"/>
            <a:tailEnd len="med" w="med" type="triangle"/>
          </a:ln>
        </p:spPr>
      </p:cxnSp>
      <p:pic>
        <p:nvPicPr>
          <p:cNvPr id="286" name="Google Shape;286;p23"/>
          <p:cNvPicPr preferRelativeResize="0"/>
          <p:nvPr/>
        </p:nvPicPr>
        <p:blipFill>
          <a:blip r:embed="rId3">
            <a:alphaModFix/>
          </a:blip>
          <a:stretch>
            <a:fillRect/>
          </a:stretch>
        </p:blipFill>
        <p:spPr>
          <a:xfrm>
            <a:off x="1803875" y="2135750"/>
            <a:ext cx="5980451" cy="390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ctrTitle"/>
          </p:nvPr>
        </p:nvSpPr>
        <p:spPr>
          <a:xfrm>
            <a:off x="-1507075" y="103350"/>
            <a:ext cx="9963900" cy="5247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    			   Reward shaping : implementation details</a:t>
            </a:r>
            <a:endParaRPr>
              <a:latin typeface="Comfortaa"/>
              <a:ea typeface="Comfortaa"/>
              <a:cs typeface="Comfortaa"/>
              <a:sym typeface="Comfortaa"/>
            </a:endParaRPr>
          </a:p>
        </p:txBody>
      </p:sp>
      <p:sp>
        <p:nvSpPr>
          <p:cNvPr id="294" name="Google Shape;294;p24"/>
          <p:cNvSpPr txBox="1"/>
          <p:nvPr>
            <p:ph idx="1" type="subTitle"/>
          </p:nvPr>
        </p:nvSpPr>
        <p:spPr>
          <a:xfrm>
            <a:off x="184225" y="763500"/>
            <a:ext cx="8959800" cy="5084700"/>
          </a:xfrm>
          <a:prstGeom prst="rect">
            <a:avLst/>
          </a:prstGeom>
        </p:spPr>
        <p:txBody>
          <a:bodyPr anchorCtr="0" anchor="t" bIns="46800" lIns="90000" spcFirstLastPara="1" rIns="90000" wrap="square" tIns="46800">
            <a:noAutofit/>
          </a:bodyPr>
          <a:lstStyle/>
          <a:p>
            <a:pPr indent="0" lvl="0" marL="0" rtl="0" algn="l">
              <a:spcBef>
                <a:spcPts val="600"/>
              </a:spcBef>
              <a:spcAft>
                <a:spcPts val="0"/>
              </a:spcAft>
              <a:buNone/>
            </a:pPr>
            <a:r>
              <a:rPr lang="en-US" sz="2000">
                <a:latin typeface="Comfortaa"/>
                <a:ea typeface="Comfortaa"/>
                <a:cs typeface="Comfortaa"/>
                <a:sym typeface="Comfortaa"/>
              </a:rPr>
              <a:t>This method is useful to incorporate domain knowledge in the RL agents. In reward shaping, the domain knowledge is represented as a supplementary reward that allows the RL agent to learn more efficiently.</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p:txBody>
      </p:sp>
      <p:pic>
        <p:nvPicPr>
          <p:cNvPr id="295" name="Google Shape;295;p24"/>
          <p:cNvPicPr preferRelativeResize="0"/>
          <p:nvPr/>
        </p:nvPicPr>
        <p:blipFill>
          <a:blip r:embed="rId3">
            <a:alphaModFix/>
          </a:blip>
          <a:stretch>
            <a:fillRect/>
          </a:stretch>
        </p:blipFill>
        <p:spPr>
          <a:xfrm>
            <a:off x="1399888" y="2112125"/>
            <a:ext cx="6528475" cy="3287125"/>
          </a:xfrm>
          <a:prstGeom prst="rect">
            <a:avLst/>
          </a:prstGeom>
          <a:noFill/>
          <a:ln>
            <a:noFill/>
          </a:ln>
        </p:spPr>
      </p:pic>
      <p:sp>
        <p:nvSpPr>
          <p:cNvPr id="296" name="Google Shape;296;p24"/>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7" name="Google Shape;297;p24"/>
          <p:cNvSpPr txBox="1"/>
          <p:nvPr/>
        </p:nvSpPr>
        <p:spPr>
          <a:xfrm>
            <a:off x="543400" y="5433200"/>
            <a:ext cx="78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7"/>
          <p:cNvSpPr txBox="1"/>
          <p:nvPr>
            <p:ph idx="10" type="dt"/>
          </p:nvPr>
        </p:nvSpPr>
        <p:spPr>
          <a:xfrm>
            <a:off x="4343400" y="6146800"/>
            <a:ext cx="1903412" cy="4556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i="0" lang="en-US" sz="2400" u="none" cap="none" strike="noStrike">
                <a:solidFill>
                  <a:srgbClr val="822433"/>
                </a:solidFill>
                <a:latin typeface="Arial"/>
                <a:ea typeface="Arial"/>
                <a:cs typeface="Arial"/>
                <a:sym typeface="Arial"/>
              </a:rPr>
              <a:t>04/02/2021</a:t>
            </a:r>
            <a:endParaRPr/>
          </a:p>
        </p:txBody>
      </p:sp>
      <p:sp>
        <p:nvSpPr>
          <p:cNvPr id="63" name="Google Shape;63;p7"/>
          <p:cNvSpPr txBox="1"/>
          <p:nvPr>
            <p:ph idx="11" type="ftr"/>
          </p:nvPr>
        </p:nvSpPr>
        <p:spPr>
          <a:xfrm>
            <a:off x="1219200" y="6146800"/>
            <a:ext cx="2894012" cy="4556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i="0" lang="en-US" sz="2400" u="none" cap="none" strike="noStrike">
                <a:solidFill>
                  <a:srgbClr val="822433"/>
                </a:solidFill>
                <a:latin typeface="Arial"/>
                <a:ea typeface="Arial"/>
                <a:cs typeface="Arial"/>
                <a:sym typeface="Arial"/>
              </a:rPr>
              <a:t>Titolo Presentazione</a:t>
            </a:r>
            <a:endParaRPr/>
          </a:p>
        </p:txBody>
      </p:sp>
      <p:sp>
        <p:nvSpPr>
          <p:cNvPr id="64" name="Google Shape;64;p7"/>
          <p:cNvSpPr txBox="1"/>
          <p:nvPr>
            <p:ph idx="12" type="sldNum"/>
          </p:nvPr>
        </p:nvSpPr>
        <p:spPr>
          <a:xfrm>
            <a:off x="6553200" y="6146800"/>
            <a:ext cx="1903412" cy="4556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1" i="0" lang="en-US" sz="2400" u="none" cap="none" strike="noStrike">
                <a:solidFill>
                  <a:srgbClr val="822433"/>
                </a:solidFill>
                <a:latin typeface="Arial"/>
                <a:ea typeface="Arial"/>
                <a:cs typeface="Arial"/>
                <a:sym typeface="Arial"/>
              </a:rPr>
              <a:t>‹#›</a:t>
            </a:fld>
            <a:endParaRPr/>
          </a:p>
        </p:txBody>
      </p:sp>
      <p:sp>
        <p:nvSpPr>
          <p:cNvPr id="65" name="Google Shape;65;p7"/>
          <p:cNvSpPr txBox="1"/>
          <p:nvPr>
            <p:ph idx="4294967295" type="title"/>
          </p:nvPr>
        </p:nvSpPr>
        <p:spPr>
          <a:xfrm>
            <a:off x="306925" y="409575"/>
            <a:ext cx="8259300" cy="504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ED1C24"/>
              </a:buClr>
              <a:buSzPts val="2200"/>
              <a:buFont typeface="Ubuntu"/>
              <a:buNone/>
            </a:pPr>
            <a:r>
              <a:rPr lang="en-US">
                <a:latin typeface="Comfortaa"/>
                <a:ea typeface="Comfortaa"/>
                <a:cs typeface="Comfortaa"/>
                <a:sym typeface="Comfortaa"/>
              </a:rPr>
              <a:t>Introduction</a:t>
            </a:r>
            <a:endParaRPr>
              <a:latin typeface="Comfortaa"/>
              <a:ea typeface="Comfortaa"/>
              <a:cs typeface="Comfortaa"/>
              <a:sym typeface="Comfortaa"/>
            </a:endParaRPr>
          </a:p>
        </p:txBody>
      </p:sp>
      <p:sp>
        <p:nvSpPr>
          <p:cNvPr id="66" name="Google Shape;66;p7"/>
          <p:cNvSpPr/>
          <p:nvPr/>
        </p:nvSpPr>
        <p:spPr>
          <a:xfrm>
            <a:off x="1954212" y="630237"/>
            <a:ext cx="18415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822433"/>
              </a:solidFill>
              <a:latin typeface="Arial"/>
              <a:ea typeface="Arial"/>
              <a:cs typeface="Arial"/>
              <a:sym typeface="Arial"/>
            </a:endParaRPr>
          </a:p>
        </p:txBody>
      </p:sp>
      <p:sp>
        <p:nvSpPr>
          <p:cNvPr id="67" name="Google Shape;67;p7"/>
          <p:cNvSpPr txBox="1"/>
          <p:nvPr/>
        </p:nvSpPr>
        <p:spPr>
          <a:xfrm>
            <a:off x="127975" y="1142238"/>
            <a:ext cx="8617200" cy="5151300"/>
          </a:xfrm>
          <a:prstGeom prst="rect">
            <a:avLst/>
          </a:prstGeom>
          <a:noFill/>
          <a:ln>
            <a:noFill/>
          </a:ln>
        </p:spPr>
        <p:txBody>
          <a:bodyPr anchorCtr="0" anchor="t" bIns="0" lIns="0" spcFirstLastPara="1" rIns="0" wrap="square" tIns="0">
            <a:noAutofit/>
          </a:bodyPr>
          <a:lstStyle/>
          <a:p>
            <a:pPr indent="-355600" lvl="0" marL="457200" marR="0" rtl="0" algn="just">
              <a:lnSpc>
                <a:spcPct val="100000"/>
              </a:lnSpc>
              <a:spcBef>
                <a:spcPts val="0"/>
              </a:spcBef>
              <a:spcAft>
                <a:spcPts val="0"/>
              </a:spcAft>
              <a:buSzPts val="2000"/>
              <a:buFont typeface="Comfortaa"/>
              <a:buChar char="●"/>
            </a:pPr>
            <a:r>
              <a:rPr lang="en-US" sz="2000">
                <a:latin typeface="Comfortaa"/>
                <a:ea typeface="Comfortaa"/>
                <a:cs typeface="Comfortaa"/>
                <a:sym typeface="Comfortaa"/>
              </a:rPr>
              <a:t>Goal: develop a non-Markovian agent that solves a </a:t>
            </a:r>
            <a:r>
              <a:rPr b="1" lang="en-US" sz="2000">
                <a:latin typeface="Comfortaa"/>
                <a:ea typeface="Comfortaa"/>
                <a:cs typeface="Comfortaa"/>
                <a:sym typeface="Comfortaa"/>
              </a:rPr>
              <a:t>navigation task with non-Markovian rewards</a:t>
            </a:r>
            <a:r>
              <a:rPr lang="en-US" sz="2000">
                <a:latin typeface="Comfortaa"/>
                <a:ea typeface="Comfortaa"/>
                <a:cs typeface="Comfortaa"/>
                <a:sym typeface="Comfortaa"/>
              </a:rPr>
              <a:t>:</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800"/>
              <a:buFont typeface="Ubuntu"/>
              <a:buNone/>
            </a:pPr>
            <a:r>
              <a:t/>
            </a:r>
            <a:endParaRPr sz="2000">
              <a:latin typeface="Comfortaa"/>
              <a:ea typeface="Comfortaa"/>
              <a:cs typeface="Comfortaa"/>
              <a:sym typeface="Comfortaa"/>
            </a:endParaRPr>
          </a:p>
          <a:p>
            <a:pPr indent="0" lvl="0" marL="0" rtl="0" algn="just">
              <a:spcBef>
                <a:spcPts val="0"/>
              </a:spcBef>
              <a:spcAft>
                <a:spcPts val="0"/>
              </a:spcAft>
              <a:buClr>
                <a:schemeClr val="dk1"/>
              </a:buClr>
              <a:buSzPts val="1800"/>
              <a:buFont typeface="Ubuntu"/>
              <a:buNone/>
            </a:pPr>
            <a:r>
              <a:t/>
            </a:r>
            <a:endParaRPr sz="2000">
              <a:solidFill>
                <a:schemeClr val="dk1"/>
              </a:solidFill>
              <a:latin typeface="Comfortaa"/>
              <a:ea typeface="Comfortaa"/>
              <a:cs typeface="Comfortaa"/>
              <a:sym typeface="Comfortaa"/>
            </a:endParaRPr>
          </a:p>
          <a:p>
            <a:pPr indent="0" lvl="0" marL="0" rtl="0" algn="just">
              <a:spcBef>
                <a:spcPts val="0"/>
              </a:spcBef>
              <a:spcAft>
                <a:spcPts val="0"/>
              </a:spcAft>
              <a:buClr>
                <a:schemeClr val="dk1"/>
              </a:buClr>
              <a:buSzPts val="1800"/>
              <a:buFont typeface="Ubuntu"/>
              <a:buNone/>
            </a:pPr>
            <a:r>
              <a:t/>
            </a:r>
            <a:endParaRPr sz="2000">
              <a:solidFill>
                <a:schemeClr val="dk1"/>
              </a:solidFill>
              <a:latin typeface="Comfortaa"/>
              <a:ea typeface="Comfortaa"/>
              <a:cs typeface="Comfortaa"/>
              <a:sym typeface="Comfortaa"/>
            </a:endParaRPr>
          </a:p>
          <a:p>
            <a:pPr indent="0" lvl="0" marL="0" rtl="0" algn="just">
              <a:spcBef>
                <a:spcPts val="0"/>
              </a:spcBef>
              <a:spcAft>
                <a:spcPts val="0"/>
              </a:spcAft>
              <a:buClr>
                <a:schemeClr val="dk1"/>
              </a:buClr>
              <a:buSzPts val="1800"/>
              <a:buFont typeface="Ubuntu"/>
              <a:buNone/>
            </a:pPr>
            <a:r>
              <a:t/>
            </a:r>
            <a:endParaRPr sz="2000">
              <a:solidFill>
                <a:schemeClr val="dk1"/>
              </a:solidFill>
              <a:latin typeface="Comfortaa"/>
              <a:ea typeface="Comfortaa"/>
              <a:cs typeface="Comfortaa"/>
              <a:sym typeface="Comfortaa"/>
            </a:endParaRPr>
          </a:p>
          <a:p>
            <a:pPr indent="-355600" lvl="0" marL="457200" rtl="0" algn="just">
              <a:spcBef>
                <a:spcPts val="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Combination of </a:t>
            </a:r>
            <a:r>
              <a:rPr lang="en-US" sz="2000">
                <a:solidFill>
                  <a:schemeClr val="dk1"/>
                </a:solidFill>
                <a:latin typeface="Comfortaa"/>
                <a:ea typeface="Comfortaa"/>
                <a:cs typeface="Comfortaa"/>
                <a:sym typeface="Comfortaa"/>
              </a:rPr>
              <a:t>RL agent with an automaton: PPO + DFA.</a:t>
            </a:r>
            <a:endParaRPr sz="2000">
              <a:latin typeface="Comfortaa"/>
              <a:ea typeface="Comfortaa"/>
              <a:cs typeface="Comfortaa"/>
              <a:sym typeface="Comfortaa"/>
            </a:endParaRPr>
          </a:p>
        </p:txBody>
      </p:sp>
      <p:sp>
        <p:nvSpPr>
          <p:cNvPr id="68" name="Google Shape;68;p7"/>
          <p:cNvSpPr txBox="1"/>
          <p:nvPr/>
        </p:nvSpPr>
        <p:spPr>
          <a:xfrm>
            <a:off x="403275" y="1489988"/>
            <a:ext cx="3932100" cy="7314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Ubuntu"/>
              <a:buNone/>
            </a:pPr>
            <a:r>
              <a:t/>
            </a:r>
            <a:endParaRPr>
              <a:latin typeface="Comfortaa"/>
              <a:ea typeface="Comfortaa"/>
              <a:cs typeface="Comfortaa"/>
              <a:sym typeface="Comfortaa"/>
            </a:endParaRPr>
          </a:p>
        </p:txBody>
      </p:sp>
      <p:sp>
        <p:nvSpPr>
          <p:cNvPr id="69" name="Google Shape;69;p7"/>
          <p:cNvSpPr/>
          <p:nvPr/>
        </p:nvSpPr>
        <p:spPr>
          <a:xfrm>
            <a:off x="671825" y="2787939"/>
            <a:ext cx="2052600" cy="14037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800"/>
              <a:buFont typeface="Ubuntu"/>
              <a:buNone/>
            </a:pPr>
            <a:r>
              <a:rPr lang="en-US" sz="1600">
                <a:solidFill>
                  <a:schemeClr val="dk1"/>
                </a:solidFill>
                <a:latin typeface="Comfortaa"/>
                <a:ea typeface="Comfortaa"/>
                <a:cs typeface="Comfortaa"/>
                <a:sym typeface="Comfortaa"/>
              </a:rPr>
              <a:t>non-Markovian agent</a:t>
            </a:r>
            <a:endParaRPr sz="1600">
              <a:latin typeface="Comfortaa"/>
              <a:ea typeface="Comfortaa"/>
              <a:cs typeface="Comfortaa"/>
              <a:sym typeface="Comfortaa"/>
            </a:endParaRPr>
          </a:p>
        </p:txBody>
      </p:sp>
      <p:cxnSp>
        <p:nvCxnSpPr>
          <p:cNvPr id="70" name="Google Shape;70;p7"/>
          <p:cNvCxnSpPr>
            <a:stCxn id="69" idx="3"/>
            <a:endCxn id="71" idx="1"/>
          </p:cNvCxnSpPr>
          <p:nvPr/>
        </p:nvCxnSpPr>
        <p:spPr>
          <a:xfrm flipH="1" rot="10800000">
            <a:off x="2724425" y="3488889"/>
            <a:ext cx="939000" cy="90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7"/>
          <p:cNvSpPr/>
          <p:nvPr/>
        </p:nvSpPr>
        <p:spPr>
          <a:xfrm>
            <a:off x="3663450" y="2787075"/>
            <a:ext cx="1903500" cy="14037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800"/>
              <a:buFont typeface="Ubuntu"/>
              <a:buNone/>
            </a:pPr>
            <a:r>
              <a:rPr lang="en-US" sz="1600">
                <a:solidFill>
                  <a:schemeClr val="dk1"/>
                </a:solidFill>
                <a:latin typeface="Comfortaa"/>
                <a:ea typeface="Comfortaa"/>
                <a:cs typeface="Comfortaa"/>
                <a:sym typeface="Comfortaa"/>
              </a:rPr>
              <a:t>Sapientino case environment</a:t>
            </a:r>
            <a:endParaRPr sz="1600">
              <a:latin typeface="Comfortaa"/>
              <a:ea typeface="Comfortaa"/>
              <a:cs typeface="Comfortaa"/>
              <a:sym typeface="Comfortaa"/>
            </a:endParaRPr>
          </a:p>
        </p:txBody>
      </p:sp>
      <p:cxnSp>
        <p:nvCxnSpPr>
          <p:cNvPr id="72" name="Google Shape;72;p7"/>
          <p:cNvCxnSpPr>
            <a:stCxn id="71" idx="3"/>
          </p:cNvCxnSpPr>
          <p:nvPr/>
        </p:nvCxnSpPr>
        <p:spPr>
          <a:xfrm>
            <a:off x="5566950" y="3488925"/>
            <a:ext cx="792600" cy="135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7"/>
          <p:cNvSpPr/>
          <p:nvPr/>
        </p:nvSpPr>
        <p:spPr>
          <a:xfrm>
            <a:off x="6359550" y="2828751"/>
            <a:ext cx="2052600" cy="14037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US" sz="1600">
                <a:solidFill>
                  <a:schemeClr val="dk1"/>
                </a:solidFill>
                <a:latin typeface="Comfortaa"/>
                <a:ea typeface="Comfortaa"/>
                <a:cs typeface="Comfortaa"/>
                <a:sym typeface="Comfortaa"/>
              </a:rPr>
              <a:t>sequence of actions that a standard RL agent could not solve.</a:t>
            </a:r>
            <a:endParaRPr sz="1600">
              <a:latin typeface="Comfortaa"/>
              <a:ea typeface="Comfortaa"/>
              <a:cs typeface="Comfortaa"/>
              <a:sym typeface="Comfortaa"/>
            </a:endParaRPr>
          </a:p>
        </p:txBody>
      </p:sp>
      <p:sp>
        <p:nvSpPr>
          <p:cNvPr id="74" name="Google Shape;74;p7"/>
          <p:cNvSpPr txBox="1"/>
          <p:nvPr/>
        </p:nvSpPr>
        <p:spPr>
          <a:xfrm>
            <a:off x="5648500" y="3090450"/>
            <a:ext cx="7323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goal</a:t>
            </a:r>
            <a:endParaRPr sz="1600"/>
          </a:p>
          <a:p>
            <a:pPr indent="0" lvl="0" marL="0" rtl="0" algn="l">
              <a:spcBef>
                <a:spcPts val="0"/>
              </a:spcBef>
              <a:spcAft>
                <a:spcPts val="0"/>
              </a:spcAft>
              <a:buNone/>
            </a:pPr>
            <a:r>
              <a:t/>
            </a:r>
            <a:endParaRPr sz="1600"/>
          </a:p>
        </p:txBody>
      </p:sp>
      <p:sp>
        <p:nvSpPr>
          <p:cNvPr id="75" name="Google Shape;75;p7"/>
          <p:cNvSpPr txBox="1"/>
          <p:nvPr/>
        </p:nvSpPr>
        <p:spPr>
          <a:xfrm>
            <a:off x="2802925" y="3071325"/>
            <a:ext cx="732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solves</a:t>
            </a:r>
            <a:endParaRPr sz="1600"/>
          </a:p>
        </p:txBody>
      </p:sp>
      <p:sp>
        <p:nvSpPr>
          <p:cNvPr id="76" name="Google Shape;76;p7"/>
          <p:cNvSpPr txBox="1"/>
          <p:nvPr/>
        </p:nvSpPr>
        <p:spPr>
          <a:xfrm>
            <a:off x="1626275" y="6293550"/>
            <a:ext cx="59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ctrTitle"/>
          </p:nvPr>
        </p:nvSpPr>
        <p:spPr>
          <a:xfrm>
            <a:off x="-1879875" y="257100"/>
            <a:ext cx="9144000" cy="508500"/>
          </a:xfrm>
          <a:prstGeom prst="rect">
            <a:avLst/>
          </a:prstGeom>
        </p:spPr>
        <p:txBody>
          <a:bodyPr anchorCtr="0" anchor="t" bIns="46800" lIns="90000" spcFirstLastPara="1" rIns="90000" wrap="square" tIns="46800">
            <a:noAutofit/>
          </a:bodyPr>
          <a:lstStyle/>
          <a:p>
            <a:pPr indent="0" lvl="0" marL="0" rtl="0" algn="ctr">
              <a:spcBef>
                <a:spcPts val="0"/>
              </a:spcBef>
              <a:spcAft>
                <a:spcPts val="0"/>
              </a:spcAft>
              <a:buNone/>
            </a:pPr>
            <a:r>
              <a:rPr lang="en-US">
                <a:latin typeface="Comfortaa"/>
                <a:ea typeface="Comfortaa"/>
                <a:cs typeface="Comfortaa"/>
                <a:sym typeface="Comfortaa"/>
              </a:rPr>
              <a:t>Experiments with two colors </a:t>
            </a:r>
            <a:endParaRPr>
              <a:latin typeface="Comfortaa"/>
              <a:ea typeface="Comfortaa"/>
              <a:cs typeface="Comfortaa"/>
              <a:sym typeface="Comfortaa"/>
            </a:endParaRPr>
          </a:p>
        </p:txBody>
      </p:sp>
      <p:sp>
        <p:nvSpPr>
          <p:cNvPr id="305" name="Google Shape;305;p25"/>
          <p:cNvSpPr txBox="1"/>
          <p:nvPr>
            <p:ph idx="1" type="subTitle"/>
          </p:nvPr>
        </p:nvSpPr>
        <p:spPr>
          <a:xfrm>
            <a:off x="119450" y="888875"/>
            <a:ext cx="8747700" cy="1752600"/>
          </a:xfrm>
          <a:prstGeom prst="rect">
            <a:avLst/>
          </a:prstGeom>
        </p:spPr>
        <p:txBody>
          <a:bodyPr anchorCtr="0" anchor="t" bIns="46800" lIns="90000" spcFirstLastPara="1" rIns="90000" wrap="square" tIns="46800">
            <a:noAutofit/>
          </a:bodyPr>
          <a:lstStyle/>
          <a:p>
            <a:pPr indent="-355600" lvl="0" marL="457200" rtl="0" algn="l">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G</a:t>
            </a:r>
            <a:r>
              <a:rPr lang="en-US" sz="2000">
                <a:solidFill>
                  <a:schemeClr val="dk1"/>
                </a:solidFill>
                <a:highlight>
                  <a:schemeClr val="lt1"/>
                </a:highlight>
                <a:latin typeface="Comfortaa"/>
                <a:ea typeface="Comfortaa"/>
                <a:cs typeface="Comfortaa"/>
                <a:sym typeface="Comfortaa"/>
              </a:rPr>
              <a:t>ym-Sapientino 4x9  map for the experiment {</a:t>
            </a:r>
            <a:r>
              <a:rPr i="1" lang="en-US" sz="2000">
                <a:solidFill>
                  <a:schemeClr val="dk1"/>
                </a:solidFill>
                <a:highlight>
                  <a:schemeClr val="lt1"/>
                </a:highlight>
                <a:latin typeface="Comfortaa"/>
                <a:ea typeface="Comfortaa"/>
                <a:cs typeface="Comfortaa"/>
                <a:sym typeface="Comfortaa"/>
              </a:rPr>
              <a:t>blu</a:t>
            </a:r>
            <a:r>
              <a:rPr i="1" lang="en-US" sz="2000">
                <a:solidFill>
                  <a:schemeClr val="dk1"/>
                </a:solidFill>
                <a:highlight>
                  <a:schemeClr val="lt1"/>
                </a:highlight>
                <a:latin typeface="Comfortaa"/>
                <a:ea typeface="Comfortaa"/>
                <a:cs typeface="Comfortaa"/>
                <a:sym typeface="Comfortaa"/>
              </a:rPr>
              <a:t>e</a:t>
            </a:r>
            <a:r>
              <a:rPr lang="en-US" sz="2000">
                <a:solidFill>
                  <a:schemeClr val="dk1"/>
                </a:solidFill>
                <a:highlight>
                  <a:schemeClr val="lt1"/>
                </a:highlight>
                <a:latin typeface="Comfortaa"/>
                <a:ea typeface="Comfortaa"/>
                <a:cs typeface="Comfortaa"/>
                <a:sym typeface="Comfortaa"/>
              </a:rPr>
              <a:t> ,</a:t>
            </a:r>
            <a:r>
              <a:rPr i="1" lang="en-US" sz="2000">
                <a:solidFill>
                  <a:schemeClr val="dk1"/>
                </a:solidFill>
                <a:highlight>
                  <a:schemeClr val="lt1"/>
                </a:highlight>
                <a:latin typeface="Comfortaa"/>
                <a:ea typeface="Comfortaa"/>
                <a:cs typeface="Comfortaa"/>
                <a:sym typeface="Comfortaa"/>
              </a:rPr>
              <a:t>green</a:t>
            </a:r>
            <a:r>
              <a:rPr lang="en-US" sz="2000">
                <a:solidFill>
                  <a:schemeClr val="dk1"/>
                </a:solidFill>
                <a:highlight>
                  <a:schemeClr val="lt1"/>
                </a:highlight>
                <a:latin typeface="Comfortaa"/>
                <a:ea typeface="Comfortaa"/>
                <a:cs typeface="Comfortaa"/>
                <a:sym typeface="Comfortaa"/>
              </a:rPr>
              <a:t>}, initial position</a:t>
            </a:r>
            <a:r>
              <a:rPr b="1" lang="en-US" sz="2000">
                <a:solidFill>
                  <a:schemeClr val="dk1"/>
                </a:solidFill>
                <a:highlight>
                  <a:schemeClr val="lt1"/>
                </a:highlight>
                <a:latin typeface="Comfortaa"/>
                <a:ea typeface="Comfortaa"/>
                <a:cs typeface="Comfortaa"/>
                <a:sym typeface="Comfortaa"/>
              </a:rPr>
              <a:t> [2,4]</a:t>
            </a:r>
            <a:r>
              <a:rPr lang="en-US" sz="2000">
                <a:solidFill>
                  <a:schemeClr val="dk1"/>
                </a:solidFill>
                <a:highlight>
                  <a:schemeClr val="lt1"/>
                </a:highlight>
                <a:latin typeface="Comfortaa"/>
                <a:ea typeface="Comfortaa"/>
                <a:cs typeface="Comfortaa"/>
                <a:sym typeface="Comfortaa"/>
              </a:rPr>
              <a:t> </a:t>
            </a:r>
            <a:r>
              <a:rPr lang="en-US" sz="2000">
                <a:solidFill>
                  <a:schemeClr val="dk1"/>
                </a:solidFill>
                <a:highlight>
                  <a:schemeClr val="lt1"/>
                </a:highlight>
                <a:latin typeface="Comfortaa"/>
                <a:ea typeface="Comfortaa"/>
                <a:cs typeface="Comfortaa"/>
                <a:sym typeface="Comfortaa"/>
              </a:rPr>
              <a:t>:</a:t>
            </a:r>
            <a:endParaRPr sz="2000">
              <a:solidFill>
                <a:schemeClr val="dk1"/>
              </a:solidFill>
              <a:highlight>
                <a:schemeClr val="lt1"/>
              </a:highlight>
              <a:latin typeface="Comfortaa"/>
              <a:ea typeface="Comfortaa"/>
              <a:cs typeface="Comfortaa"/>
              <a:sym typeface="Comfortaa"/>
            </a:endParaRPr>
          </a:p>
        </p:txBody>
      </p:sp>
      <p:pic>
        <p:nvPicPr>
          <p:cNvPr id="306" name="Google Shape;306;p25"/>
          <p:cNvPicPr preferRelativeResize="0"/>
          <p:nvPr/>
        </p:nvPicPr>
        <p:blipFill>
          <a:blip r:embed="rId3">
            <a:alphaModFix/>
          </a:blip>
          <a:stretch>
            <a:fillRect/>
          </a:stretch>
        </p:blipFill>
        <p:spPr>
          <a:xfrm>
            <a:off x="685800" y="1690850"/>
            <a:ext cx="7772400" cy="3530703"/>
          </a:xfrm>
          <a:prstGeom prst="rect">
            <a:avLst/>
          </a:prstGeom>
          <a:noFill/>
          <a:ln>
            <a:noFill/>
          </a:ln>
        </p:spPr>
      </p:pic>
      <p:sp>
        <p:nvSpPr>
          <p:cNvPr id="307" name="Google Shape;307;p25"/>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idx="4294967295" type="ctrTitle"/>
          </p:nvPr>
        </p:nvSpPr>
        <p:spPr>
          <a:xfrm>
            <a:off x="645300" y="186025"/>
            <a:ext cx="7853400" cy="8139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Trial 1		-Plots-</a:t>
            </a:r>
            <a:endParaRPr>
              <a:latin typeface="Comfortaa"/>
              <a:ea typeface="Comfortaa"/>
              <a:cs typeface="Comfortaa"/>
              <a:sym typeface="Comfortaa"/>
            </a:endParaRPr>
          </a:p>
        </p:txBody>
      </p:sp>
      <p:sp>
        <p:nvSpPr>
          <p:cNvPr id="315" name="Google Shape;315;p26"/>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6" name="Google Shape;316;p26"/>
          <p:cNvPicPr preferRelativeResize="0"/>
          <p:nvPr/>
        </p:nvPicPr>
        <p:blipFill>
          <a:blip r:embed="rId3">
            <a:alphaModFix/>
          </a:blip>
          <a:stretch>
            <a:fillRect/>
          </a:stretch>
        </p:blipFill>
        <p:spPr>
          <a:xfrm>
            <a:off x="394925" y="999926"/>
            <a:ext cx="4084950" cy="3004350"/>
          </a:xfrm>
          <a:prstGeom prst="rect">
            <a:avLst/>
          </a:prstGeom>
          <a:noFill/>
          <a:ln>
            <a:noFill/>
          </a:ln>
        </p:spPr>
      </p:pic>
      <p:pic>
        <p:nvPicPr>
          <p:cNvPr id="317" name="Google Shape;317;p26"/>
          <p:cNvPicPr preferRelativeResize="0"/>
          <p:nvPr/>
        </p:nvPicPr>
        <p:blipFill>
          <a:blip r:embed="rId4">
            <a:alphaModFix/>
          </a:blip>
          <a:stretch>
            <a:fillRect/>
          </a:stretch>
        </p:blipFill>
        <p:spPr>
          <a:xfrm>
            <a:off x="4785127" y="2534075"/>
            <a:ext cx="3961026" cy="291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idx="4294967295" type="ctrTitle"/>
          </p:nvPr>
        </p:nvSpPr>
        <p:spPr>
          <a:xfrm>
            <a:off x="645300" y="186025"/>
            <a:ext cx="7853400" cy="8139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Trial 2	-Plots-</a:t>
            </a:r>
            <a:endParaRPr>
              <a:latin typeface="Comfortaa"/>
              <a:ea typeface="Comfortaa"/>
              <a:cs typeface="Comfortaa"/>
              <a:sym typeface="Comfortaa"/>
            </a:endParaRPr>
          </a:p>
        </p:txBody>
      </p:sp>
      <p:sp>
        <p:nvSpPr>
          <p:cNvPr id="325" name="Google Shape;325;p27"/>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pic>
        <p:nvPicPr>
          <p:cNvPr id="326" name="Google Shape;326;p27"/>
          <p:cNvPicPr preferRelativeResize="0"/>
          <p:nvPr/>
        </p:nvPicPr>
        <p:blipFill>
          <a:blip r:embed="rId3">
            <a:alphaModFix/>
          </a:blip>
          <a:stretch>
            <a:fillRect/>
          </a:stretch>
        </p:blipFill>
        <p:spPr>
          <a:xfrm>
            <a:off x="502250" y="846275"/>
            <a:ext cx="3725326" cy="2739850"/>
          </a:xfrm>
          <a:prstGeom prst="rect">
            <a:avLst/>
          </a:prstGeom>
          <a:noFill/>
          <a:ln>
            <a:noFill/>
          </a:ln>
        </p:spPr>
      </p:pic>
      <p:pic>
        <p:nvPicPr>
          <p:cNvPr id="327" name="Google Shape;327;p27"/>
          <p:cNvPicPr preferRelativeResize="0"/>
          <p:nvPr/>
        </p:nvPicPr>
        <p:blipFill>
          <a:blip r:embed="rId4">
            <a:alphaModFix/>
          </a:blip>
          <a:stretch>
            <a:fillRect/>
          </a:stretch>
        </p:blipFill>
        <p:spPr>
          <a:xfrm>
            <a:off x="4688350" y="2993984"/>
            <a:ext cx="4007524" cy="29473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idx="4294967295" type="ctrTitle"/>
          </p:nvPr>
        </p:nvSpPr>
        <p:spPr>
          <a:xfrm>
            <a:off x="895550" y="273650"/>
            <a:ext cx="7853400" cy="8139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Trial 1 vs Trial 2  -Comparison-</a:t>
            </a:r>
            <a:endParaRPr>
              <a:latin typeface="Comfortaa"/>
              <a:ea typeface="Comfortaa"/>
              <a:cs typeface="Comfortaa"/>
              <a:sym typeface="Comfortaa"/>
            </a:endParaRPr>
          </a:p>
        </p:txBody>
      </p:sp>
      <p:sp>
        <p:nvSpPr>
          <p:cNvPr id="335" name="Google Shape;335;p28"/>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pic>
        <p:nvPicPr>
          <p:cNvPr id="336" name="Google Shape;336;p28"/>
          <p:cNvPicPr preferRelativeResize="0"/>
          <p:nvPr/>
        </p:nvPicPr>
        <p:blipFill>
          <a:blip r:embed="rId3">
            <a:alphaModFix/>
          </a:blip>
          <a:stretch>
            <a:fillRect/>
          </a:stretch>
        </p:blipFill>
        <p:spPr>
          <a:xfrm>
            <a:off x="0" y="1587910"/>
            <a:ext cx="9144001" cy="19399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ctrTitle"/>
          </p:nvPr>
        </p:nvSpPr>
        <p:spPr>
          <a:xfrm>
            <a:off x="-352100" y="257100"/>
            <a:ext cx="9144000" cy="928200"/>
          </a:xfrm>
          <a:prstGeom prst="rect">
            <a:avLst/>
          </a:prstGeom>
        </p:spPr>
        <p:txBody>
          <a:bodyPr anchorCtr="0" anchor="t" bIns="46800" lIns="90000" spcFirstLastPara="1" rIns="90000" wrap="square" tIns="46800">
            <a:noAutofit/>
          </a:bodyPr>
          <a:lstStyle/>
          <a:p>
            <a:pPr indent="0" lvl="0" marL="0" rtl="0" algn="ctr">
              <a:spcBef>
                <a:spcPts val="0"/>
              </a:spcBef>
              <a:spcAft>
                <a:spcPts val="0"/>
              </a:spcAft>
              <a:buNone/>
            </a:pPr>
            <a:r>
              <a:rPr lang="en-US">
                <a:latin typeface="Comfortaa"/>
                <a:ea typeface="Comfortaa"/>
                <a:cs typeface="Comfortaa"/>
                <a:sym typeface="Comfortaa"/>
              </a:rPr>
              <a:t> First experiment</a:t>
            </a:r>
            <a:r>
              <a:rPr lang="en-US">
                <a:latin typeface="Comfortaa"/>
                <a:ea typeface="Comfortaa"/>
                <a:cs typeface="Comfortaa"/>
                <a:sym typeface="Comfortaa"/>
              </a:rPr>
              <a:t> with two colors with  a bigger map </a:t>
            </a:r>
            <a:endParaRPr>
              <a:latin typeface="Comfortaa"/>
              <a:ea typeface="Comfortaa"/>
              <a:cs typeface="Comfortaa"/>
              <a:sym typeface="Comfortaa"/>
            </a:endParaRPr>
          </a:p>
          <a:p>
            <a:pPr indent="0" lvl="0" marL="0" rtl="0" algn="ctr">
              <a:spcBef>
                <a:spcPts val="0"/>
              </a:spcBef>
              <a:spcAft>
                <a:spcPts val="0"/>
              </a:spcAft>
              <a:buNone/>
            </a:pPr>
            <a:r>
              <a:rPr lang="en-US">
                <a:latin typeface="Comfortaa"/>
                <a:ea typeface="Comfortaa"/>
                <a:cs typeface="Comfortaa"/>
                <a:sym typeface="Comfortaa"/>
              </a:rPr>
              <a:t>(slightly worse behaviour) </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344" name="Google Shape;344;p29"/>
          <p:cNvSpPr txBox="1"/>
          <p:nvPr>
            <p:ph idx="1" type="subTitle"/>
          </p:nvPr>
        </p:nvSpPr>
        <p:spPr>
          <a:xfrm>
            <a:off x="119450" y="888875"/>
            <a:ext cx="8747700" cy="1752600"/>
          </a:xfrm>
          <a:prstGeom prst="rect">
            <a:avLst/>
          </a:prstGeom>
        </p:spPr>
        <p:txBody>
          <a:bodyPr anchorCtr="0" anchor="t" bIns="46800" lIns="90000" spcFirstLastPara="1" rIns="90000" wrap="square" tIns="46800">
            <a:noAutofit/>
          </a:bodyPr>
          <a:lstStyle/>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355600" lvl="0" marL="457200" rtl="0" algn="l">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Gym-Sapientino 7x10  map for the first experiment {</a:t>
            </a:r>
            <a:r>
              <a:rPr i="1" lang="en-US" sz="2000">
                <a:solidFill>
                  <a:schemeClr val="dk1"/>
                </a:solidFill>
                <a:highlight>
                  <a:schemeClr val="lt1"/>
                </a:highlight>
                <a:latin typeface="Comfortaa"/>
                <a:ea typeface="Comfortaa"/>
                <a:cs typeface="Comfortaa"/>
                <a:sym typeface="Comfortaa"/>
              </a:rPr>
              <a:t>blue</a:t>
            </a:r>
            <a:r>
              <a:rPr lang="en-US" sz="2000">
                <a:solidFill>
                  <a:schemeClr val="dk1"/>
                </a:solidFill>
                <a:highlight>
                  <a:schemeClr val="lt1"/>
                </a:highlight>
                <a:latin typeface="Comfortaa"/>
                <a:ea typeface="Comfortaa"/>
                <a:cs typeface="Comfortaa"/>
                <a:sym typeface="Comfortaa"/>
              </a:rPr>
              <a:t>, </a:t>
            </a:r>
            <a:r>
              <a:rPr i="1" lang="en-US" sz="2000">
                <a:solidFill>
                  <a:schemeClr val="dk1"/>
                </a:solidFill>
                <a:highlight>
                  <a:schemeClr val="lt1"/>
                </a:highlight>
                <a:latin typeface="Comfortaa"/>
                <a:ea typeface="Comfortaa"/>
                <a:cs typeface="Comfortaa"/>
                <a:sym typeface="Comfortaa"/>
              </a:rPr>
              <a:t>green</a:t>
            </a:r>
            <a:r>
              <a:rPr lang="en-US" sz="2000">
                <a:solidFill>
                  <a:schemeClr val="dk1"/>
                </a:solidFill>
                <a:highlight>
                  <a:schemeClr val="lt1"/>
                </a:highlight>
                <a:latin typeface="Comfortaa"/>
                <a:ea typeface="Comfortaa"/>
                <a:cs typeface="Comfortaa"/>
                <a:sym typeface="Comfortaa"/>
              </a:rPr>
              <a:t>}, </a:t>
            </a:r>
            <a:r>
              <a:rPr lang="en-US" sz="2000">
                <a:solidFill>
                  <a:schemeClr val="dk1"/>
                </a:solidFill>
                <a:highlight>
                  <a:schemeClr val="lt1"/>
                </a:highlight>
                <a:latin typeface="Comfortaa"/>
                <a:ea typeface="Comfortaa"/>
                <a:cs typeface="Comfortaa"/>
                <a:sym typeface="Comfortaa"/>
              </a:rPr>
              <a:t>initial position </a:t>
            </a:r>
            <a:r>
              <a:rPr b="1" lang="en-US" sz="2000">
                <a:solidFill>
                  <a:schemeClr val="dk1"/>
                </a:solidFill>
                <a:highlight>
                  <a:schemeClr val="lt1"/>
                </a:highlight>
                <a:latin typeface="Comfortaa"/>
                <a:ea typeface="Comfortaa"/>
                <a:cs typeface="Comfortaa"/>
                <a:sym typeface="Comfortaa"/>
              </a:rPr>
              <a:t>[4,6] </a:t>
            </a:r>
            <a:r>
              <a:rPr lang="en-US" sz="2000">
                <a:solidFill>
                  <a:schemeClr val="dk1"/>
                </a:solidFill>
                <a:highlight>
                  <a:schemeClr val="lt1"/>
                </a:highlight>
                <a:latin typeface="Comfortaa"/>
                <a:ea typeface="Comfortaa"/>
                <a:cs typeface="Comfortaa"/>
                <a:sym typeface="Comfortaa"/>
              </a:rPr>
              <a:t>: </a:t>
            </a:r>
            <a:endParaRPr sz="2000">
              <a:solidFill>
                <a:schemeClr val="dk1"/>
              </a:solidFill>
              <a:highlight>
                <a:schemeClr val="lt1"/>
              </a:highlight>
              <a:latin typeface="Comfortaa"/>
              <a:ea typeface="Comfortaa"/>
              <a:cs typeface="Comfortaa"/>
              <a:sym typeface="Comfortaa"/>
            </a:endParaRPr>
          </a:p>
        </p:txBody>
      </p:sp>
      <p:sp>
        <p:nvSpPr>
          <p:cNvPr id="345" name="Google Shape;345;p29"/>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6" name="Google Shape;346;p29"/>
          <p:cNvPicPr preferRelativeResize="0"/>
          <p:nvPr/>
        </p:nvPicPr>
        <p:blipFill>
          <a:blip r:embed="rId3">
            <a:alphaModFix/>
          </a:blip>
          <a:stretch>
            <a:fillRect/>
          </a:stretch>
        </p:blipFill>
        <p:spPr>
          <a:xfrm>
            <a:off x="1587800" y="2014075"/>
            <a:ext cx="5631350" cy="3995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idx="4294967295" type="ctrTitle"/>
          </p:nvPr>
        </p:nvSpPr>
        <p:spPr>
          <a:xfrm>
            <a:off x="425375" y="273650"/>
            <a:ext cx="8323500" cy="8139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Plots and Table -First experiment-</a:t>
            </a:r>
            <a:endParaRPr>
              <a:latin typeface="Comfortaa"/>
              <a:ea typeface="Comfortaa"/>
              <a:cs typeface="Comfortaa"/>
              <a:sym typeface="Comfortaa"/>
            </a:endParaRPr>
          </a:p>
        </p:txBody>
      </p:sp>
      <p:sp>
        <p:nvSpPr>
          <p:cNvPr id="354" name="Google Shape;354;p30"/>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pic>
        <p:nvPicPr>
          <p:cNvPr id="355" name="Google Shape;355;p30"/>
          <p:cNvPicPr preferRelativeResize="0"/>
          <p:nvPr/>
        </p:nvPicPr>
        <p:blipFill>
          <a:blip r:embed="rId3">
            <a:alphaModFix/>
          </a:blip>
          <a:stretch>
            <a:fillRect/>
          </a:stretch>
        </p:blipFill>
        <p:spPr>
          <a:xfrm>
            <a:off x="5119500" y="1087554"/>
            <a:ext cx="3872100" cy="2847796"/>
          </a:xfrm>
          <a:prstGeom prst="rect">
            <a:avLst/>
          </a:prstGeom>
          <a:noFill/>
          <a:ln>
            <a:noFill/>
          </a:ln>
        </p:spPr>
      </p:pic>
      <p:pic>
        <p:nvPicPr>
          <p:cNvPr id="356" name="Google Shape;356;p30"/>
          <p:cNvPicPr preferRelativeResize="0"/>
          <p:nvPr/>
        </p:nvPicPr>
        <p:blipFill>
          <a:blip r:embed="rId4">
            <a:alphaModFix/>
          </a:blip>
          <a:stretch>
            <a:fillRect/>
          </a:stretch>
        </p:blipFill>
        <p:spPr>
          <a:xfrm>
            <a:off x="621249" y="1087550"/>
            <a:ext cx="3872100" cy="2847795"/>
          </a:xfrm>
          <a:prstGeom prst="rect">
            <a:avLst/>
          </a:prstGeom>
          <a:noFill/>
          <a:ln>
            <a:noFill/>
          </a:ln>
        </p:spPr>
      </p:pic>
      <p:pic>
        <p:nvPicPr>
          <p:cNvPr id="357" name="Google Shape;357;p30"/>
          <p:cNvPicPr preferRelativeResize="0"/>
          <p:nvPr/>
        </p:nvPicPr>
        <p:blipFill>
          <a:blip r:embed="rId5">
            <a:alphaModFix/>
          </a:blip>
          <a:stretch>
            <a:fillRect/>
          </a:stretch>
        </p:blipFill>
        <p:spPr>
          <a:xfrm>
            <a:off x="152400" y="4087745"/>
            <a:ext cx="8839199" cy="172498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type="ctrTitle"/>
          </p:nvPr>
        </p:nvSpPr>
        <p:spPr>
          <a:xfrm>
            <a:off x="-78700" y="273875"/>
            <a:ext cx="9144000" cy="928200"/>
          </a:xfrm>
          <a:prstGeom prst="rect">
            <a:avLst/>
          </a:prstGeom>
        </p:spPr>
        <p:txBody>
          <a:bodyPr anchorCtr="0" anchor="t" bIns="46800" lIns="90000" spcFirstLastPara="1" rIns="90000" wrap="square" tIns="46800">
            <a:noAutofit/>
          </a:bodyPr>
          <a:lstStyle/>
          <a:p>
            <a:pPr indent="0" lvl="0" marL="0" rtl="0" algn="ctr">
              <a:spcBef>
                <a:spcPts val="0"/>
              </a:spcBef>
              <a:spcAft>
                <a:spcPts val="0"/>
              </a:spcAft>
              <a:buNone/>
            </a:pPr>
            <a:r>
              <a:rPr lang="en-US">
                <a:latin typeface="Comfortaa"/>
                <a:ea typeface="Comfortaa"/>
                <a:cs typeface="Comfortaa"/>
                <a:sym typeface="Comfortaa"/>
              </a:rPr>
              <a:t> Second experiment with two colors with a bigger map </a:t>
            </a:r>
            <a:endParaRPr>
              <a:latin typeface="Comfortaa"/>
              <a:ea typeface="Comfortaa"/>
              <a:cs typeface="Comfortaa"/>
              <a:sym typeface="Comfortaa"/>
            </a:endParaRPr>
          </a:p>
          <a:p>
            <a:pPr indent="0" lvl="0" marL="0" rtl="0" algn="ctr">
              <a:spcBef>
                <a:spcPts val="0"/>
              </a:spcBef>
              <a:spcAft>
                <a:spcPts val="0"/>
              </a:spcAft>
              <a:buNone/>
            </a:pPr>
            <a:r>
              <a:rPr lang="en-US">
                <a:latin typeface="Comfortaa"/>
                <a:ea typeface="Comfortaa"/>
                <a:cs typeface="Comfortaa"/>
                <a:sym typeface="Comfortaa"/>
              </a:rPr>
              <a:t>(worse behaviour) </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365" name="Google Shape;365;p31"/>
          <p:cNvSpPr txBox="1"/>
          <p:nvPr>
            <p:ph idx="1" type="subTitle"/>
          </p:nvPr>
        </p:nvSpPr>
        <p:spPr>
          <a:xfrm>
            <a:off x="119450" y="888875"/>
            <a:ext cx="8747700" cy="1752600"/>
          </a:xfrm>
          <a:prstGeom prst="rect">
            <a:avLst/>
          </a:prstGeom>
        </p:spPr>
        <p:txBody>
          <a:bodyPr anchorCtr="0" anchor="t" bIns="46800" lIns="90000" spcFirstLastPara="1" rIns="90000" wrap="square" tIns="46800">
            <a:noAutofit/>
          </a:bodyPr>
          <a:lstStyle/>
          <a:p>
            <a:pPr indent="0" lvl="0" marL="457200" rtl="0" algn="l">
              <a:spcBef>
                <a:spcPts val="0"/>
              </a:spcBef>
              <a:spcAft>
                <a:spcPts val="0"/>
              </a:spcAft>
              <a:buNone/>
            </a:pPr>
            <a:r>
              <a:t/>
            </a:r>
            <a:endParaRPr sz="2000">
              <a:solidFill>
                <a:schemeClr val="dk1"/>
              </a:solidFill>
              <a:highlight>
                <a:schemeClr val="lt1"/>
              </a:highlight>
              <a:latin typeface="Comfortaa"/>
              <a:ea typeface="Comfortaa"/>
              <a:cs typeface="Comfortaa"/>
              <a:sym typeface="Comfortaa"/>
            </a:endParaRPr>
          </a:p>
          <a:p>
            <a:pPr indent="-355600" lvl="0" marL="457200" rtl="0" algn="l">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Gym-Sapientino 9x17   map for this experiment {</a:t>
            </a:r>
            <a:r>
              <a:rPr i="1" lang="en-US" sz="2000">
                <a:solidFill>
                  <a:schemeClr val="dk1"/>
                </a:solidFill>
                <a:highlight>
                  <a:schemeClr val="lt1"/>
                </a:highlight>
                <a:latin typeface="Comfortaa"/>
                <a:ea typeface="Comfortaa"/>
                <a:cs typeface="Comfortaa"/>
                <a:sym typeface="Comfortaa"/>
              </a:rPr>
              <a:t>blue</a:t>
            </a:r>
            <a:r>
              <a:rPr lang="en-US" sz="2000">
                <a:solidFill>
                  <a:schemeClr val="dk1"/>
                </a:solidFill>
                <a:highlight>
                  <a:schemeClr val="lt1"/>
                </a:highlight>
                <a:latin typeface="Comfortaa"/>
                <a:ea typeface="Comfortaa"/>
                <a:cs typeface="Comfortaa"/>
                <a:sym typeface="Comfortaa"/>
              </a:rPr>
              <a:t>, </a:t>
            </a:r>
            <a:r>
              <a:rPr i="1" lang="en-US" sz="2000">
                <a:solidFill>
                  <a:schemeClr val="dk1"/>
                </a:solidFill>
                <a:highlight>
                  <a:schemeClr val="lt1"/>
                </a:highlight>
                <a:latin typeface="Comfortaa"/>
                <a:ea typeface="Comfortaa"/>
                <a:cs typeface="Comfortaa"/>
                <a:sym typeface="Comfortaa"/>
              </a:rPr>
              <a:t>green</a:t>
            </a:r>
            <a:r>
              <a:rPr lang="en-US" sz="2000">
                <a:solidFill>
                  <a:schemeClr val="dk1"/>
                </a:solidFill>
                <a:highlight>
                  <a:schemeClr val="lt1"/>
                </a:highlight>
                <a:latin typeface="Comfortaa"/>
                <a:ea typeface="Comfortaa"/>
                <a:cs typeface="Comfortaa"/>
                <a:sym typeface="Comfortaa"/>
              </a:rPr>
              <a:t>}, initial position </a:t>
            </a:r>
            <a:r>
              <a:rPr b="1" lang="en-US" sz="2000">
                <a:solidFill>
                  <a:schemeClr val="dk1"/>
                </a:solidFill>
                <a:highlight>
                  <a:schemeClr val="lt1"/>
                </a:highlight>
                <a:latin typeface="Comfortaa"/>
                <a:ea typeface="Comfortaa"/>
                <a:cs typeface="Comfortaa"/>
                <a:sym typeface="Comfortaa"/>
              </a:rPr>
              <a:t>[4,8] :</a:t>
            </a:r>
            <a:endParaRPr b="1" sz="2000">
              <a:solidFill>
                <a:schemeClr val="dk1"/>
              </a:solidFill>
              <a:highlight>
                <a:schemeClr val="lt1"/>
              </a:highlight>
              <a:latin typeface="Comfortaa"/>
              <a:ea typeface="Comfortaa"/>
              <a:cs typeface="Comfortaa"/>
              <a:sym typeface="Comfortaa"/>
            </a:endParaRPr>
          </a:p>
        </p:txBody>
      </p:sp>
      <p:sp>
        <p:nvSpPr>
          <p:cNvPr id="366" name="Google Shape;366;p31"/>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7" name="Google Shape;367;p31"/>
          <p:cNvPicPr preferRelativeResize="0"/>
          <p:nvPr/>
        </p:nvPicPr>
        <p:blipFill>
          <a:blip r:embed="rId3">
            <a:alphaModFix/>
          </a:blip>
          <a:stretch>
            <a:fillRect/>
          </a:stretch>
        </p:blipFill>
        <p:spPr>
          <a:xfrm>
            <a:off x="901376" y="2100263"/>
            <a:ext cx="7183850" cy="4046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p:cNvSpPr txBox="1"/>
          <p:nvPr>
            <p:ph idx="4294967295" type="ctrTitle"/>
          </p:nvPr>
        </p:nvSpPr>
        <p:spPr>
          <a:xfrm>
            <a:off x="425375" y="273650"/>
            <a:ext cx="8323500" cy="8139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Plots and Table -Second experiment-</a:t>
            </a:r>
            <a:endParaRPr>
              <a:latin typeface="Comfortaa"/>
              <a:ea typeface="Comfortaa"/>
              <a:cs typeface="Comfortaa"/>
              <a:sym typeface="Comfortaa"/>
            </a:endParaRPr>
          </a:p>
        </p:txBody>
      </p:sp>
      <p:sp>
        <p:nvSpPr>
          <p:cNvPr id="375" name="Google Shape;375;p32"/>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pic>
        <p:nvPicPr>
          <p:cNvPr id="376" name="Google Shape;376;p32"/>
          <p:cNvPicPr preferRelativeResize="0"/>
          <p:nvPr/>
        </p:nvPicPr>
        <p:blipFill>
          <a:blip r:embed="rId3">
            <a:alphaModFix/>
          </a:blip>
          <a:stretch>
            <a:fillRect/>
          </a:stretch>
        </p:blipFill>
        <p:spPr>
          <a:xfrm>
            <a:off x="425375" y="1087550"/>
            <a:ext cx="3995465" cy="2938525"/>
          </a:xfrm>
          <a:prstGeom prst="rect">
            <a:avLst/>
          </a:prstGeom>
          <a:noFill/>
          <a:ln>
            <a:noFill/>
          </a:ln>
        </p:spPr>
      </p:pic>
      <p:pic>
        <p:nvPicPr>
          <p:cNvPr id="377" name="Google Shape;377;p32"/>
          <p:cNvPicPr preferRelativeResize="0"/>
          <p:nvPr/>
        </p:nvPicPr>
        <p:blipFill>
          <a:blip r:embed="rId4">
            <a:alphaModFix/>
          </a:blip>
          <a:stretch>
            <a:fillRect/>
          </a:stretch>
        </p:blipFill>
        <p:spPr>
          <a:xfrm>
            <a:off x="5005225" y="1087550"/>
            <a:ext cx="3995465" cy="2938525"/>
          </a:xfrm>
          <a:prstGeom prst="rect">
            <a:avLst/>
          </a:prstGeom>
          <a:noFill/>
          <a:ln>
            <a:noFill/>
          </a:ln>
        </p:spPr>
      </p:pic>
      <p:pic>
        <p:nvPicPr>
          <p:cNvPr id="378" name="Google Shape;378;p32"/>
          <p:cNvPicPr preferRelativeResize="0"/>
          <p:nvPr/>
        </p:nvPicPr>
        <p:blipFill>
          <a:blip r:embed="rId5">
            <a:alphaModFix/>
          </a:blip>
          <a:stretch>
            <a:fillRect/>
          </a:stretch>
        </p:blipFill>
        <p:spPr>
          <a:xfrm>
            <a:off x="304800" y="4261025"/>
            <a:ext cx="8839198" cy="16508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ctrTitle"/>
          </p:nvPr>
        </p:nvSpPr>
        <p:spPr>
          <a:xfrm>
            <a:off x="-1010850" y="257100"/>
            <a:ext cx="7772400" cy="508500"/>
          </a:xfrm>
          <a:prstGeom prst="rect">
            <a:avLst/>
          </a:prstGeom>
        </p:spPr>
        <p:txBody>
          <a:bodyPr anchorCtr="0" anchor="t" bIns="46800" lIns="90000" spcFirstLastPara="1" rIns="90000" wrap="square" tIns="46800">
            <a:noAutofit/>
          </a:bodyPr>
          <a:lstStyle/>
          <a:p>
            <a:pPr indent="0" lvl="0" marL="0" rtl="0" algn="ctr">
              <a:spcBef>
                <a:spcPts val="0"/>
              </a:spcBef>
              <a:spcAft>
                <a:spcPts val="0"/>
              </a:spcAft>
              <a:buNone/>
            </a:pPr>
            <a:r>
              <a:rPr lang="en-US">
                <a:latin typeface="Comfortaa"/>
                <a:ea typeface="Comfortaa"/>
                <a:cs typeface="Comfortaa"/>
                <a:sym typeface="Comfortaa"/>
              </a:rPr>
              <a:t>Experiments with three colors</a:t>
            </a:r>
            <a:endParaRPr>
              <a:latin typeface="Comfortaa"/>
              <a:ea typeface="Comfortaa"/>
              <a:cs typeface="Comfortaa"/>
              <a:sym typeface="Comfortaa"/>
            </a:endParaRPr>
          </a:p>
        </p:txBody>
      </p:sp>
      <p:sp>
        <p:nvSpPr>
          <p:cNvPr id="386" name="Google Shape;386;p33"/>
          <p:cNvSpPr txBox="1"/>
          <p:nvPr>
            <p:ph idx="1" type="subTitle"/>
          </p:nvPr>
        </p:nvSpPr>
        <p:spPr>
          <a:xfrm>
            <a:off x="198150" y="765600"/>
            <a:ext cx="8747700" cy="1752600"/>
          </a:xfrm>
          <a:prstGeom prst="rect">
            <a:avLst/>
          </a:prstGeom>
        </p:spPr>
        <p:txBody>
          <a:bodyPr anchorCtr="0" anchor="t" bIns="46800" lIns="90000" spcFirstLastPara="1" rIns="90000" wrap="square" tIns="46800">
            <a:noAutofit/>
          </a:bodyPr>
          <a:lstStyle/>
          <a:p>
            <a:pPr indent="-355600" lvl="0" marL="457200" rtl="0" algn="l">
              <a:spcBef>
                <a:spcPts val="0"/>
              </a:spcBef>
              <a:spcAft>
                <a:spcPts val="0"/>
              </a:spcAft>
              <a:buClr>
                <a:schemeClr val="dk1"/>
              </a:buClr>
              <a:buSzPts val="2000"/>
              <a:buFont typeface="Comfortaa"/>
              <a:buChar char="●"/>
            </a:pPr>
            <a:r>
              <a:rPr lang="en-US" sz="2000">
                <a:solidFill>
                  <a:schemeClr val="dk1"/>
                </a:solidFill>
                <a:highlight>
                  <a:schemeClr val="lt1"/>
                </a:highlight>
                <a:latin typeface="Comfortaa"/>
                <a:ea typeface="Comfortaa"/>
                <a:cs typeface="Comfortaa"/>
                <a:sym typeface="Comfortaa"/>
              </a:rPr>
              <a:t>G</a:t>
            </a:r>
            <a:r>
              <a:rPr lang="en-US" sz="2000">
                <a:solidFill>
                  <a:schemeClr val="dk1"/>
                </a:solidFill>
                <a:highlight>
                  <a:schemeClr val="lt1"/>
                </a:highlight>
                <a:latin typeface="Comfortaa"/>
                <a:ea typeface="Comfortaa"/>
                <a:cs typeface="Comfortaa"/>
                <a:sym typeface="Comfortaa"/>
              </a:rPr>
              <a:t>ym Sapientino 4x9  map for the experiment {</a:t>
            </a:r>
            <a:r>
              <a:rPr i="1" lang="en-US" sz="2000">
                <a:solidFill>
                  <a:schemeClr val="dk1"/>
                </a:solidFill>
                <a:highlight>
                  <a:schemeClr val="lt1"/>
                </a:highlight>
                <a:latin typeface="Comfortaa"/>
                <a:ea typeface="Comfortaa"/>
                <a:cs typeface="Comfortaa"/>
                <a:sym typeface="Comfortaa"/>
              </a:rPr>
              <a:t>blue</a:t>
            </a:r>
            <a:r>
              <a:rPr i="1" lang="en-US" sz="2000">
                <a:solidFill>
                  <a:schemeClr val="dk1"/>
                </a:solidFill>
                <a:highlight>
                  <a:schemeClr val="lt1"/>
                </a:highlight>
                <a:latin typeface="Comfortaa"/>
                <a:ea typeface="Comfortaa"/>
                <a:cs typeface="Comfortaa"/>
                <a:sym typeface="Comfortaa"/>
              </a:rPr>
              <a:t>, red, green</a:t>
            </a:r>
            <a:r>
              <a:rPr lang="en-US" sz="2000">
                <a:solidFill>
                  <a:schemeClr val="dk1"/>
                </a:solidFill>
                <a:highlight>
                  <a:schemeClr val="lt1"/>
                </a:highlight>
                <a:latin typeface="Comfortaa"/>
                <a:ea typeface="Comfortaa"/>
                <a:cs typeface="Comfortaa"/>
                <a:sym typeface="Comfortaa"/>
              </a:rPr>
              <a:t>}, initial position </a:t>
            </a:r>
            <a:r>
              <a:rPr b="1" lang="en-US" sz="2000">
                <a:solidFill>
                  <a:schemeClr val="dk1"/>
                </a:solidFill>
                <a:highlight>
                  <a:schemeClr val="lt1"/>
                </a:highlight>
                <a:latin typeface="Comfortaa"/>
                <a:ea typeface="Comfortaa"/>
                <a:cs typeface="Comfortaa"/>
                <a:sym typeface="Comfortaa"/>
              </a:rPr>
              <a:t>[4,4]</a:t>
            </a:r>
            <a:r>
              <a:rPr lang="en-US" sz="2000">
                <a:solidFill>
                  <a:schemeClr val="dk1"/>
                </a:solidFill>
                <a:highlight>
                  <a:schemeClr val="lt1"/>
                </a:highlight>
                <a:latin typeface="Comfortaa"/>
                <a:ea typeface="Comfortaa"/>
                <a:cs typeface="Comfortaa"/>
                <a:sym typeface="Comfortaa"/>
              </a:rPr>
              <a:t>:</a:t>
            </a:r>
            <a:endParaRPr sz="2000">
              <a:solidFill>
                <a:schemeClr val="dk1"/>
              </a:solidFill>
              <a:highlight>
                <a:schemeClr val="lt1"/>
              </a:highlight>
              <a:latin typeface="Comfortaa"/>
              <a:ea typeface="Comfortaa"/>
              <a:cs typeface="Comfortaa"/>
              <a:sym typeface="Comfortaa"/>
            </a:endParaRPr>
          </a:p>
        </p:txBody>
      </p:sp>
      <p:pic>
        <p:nvPicPr>
          <p:cNvPr id="387" name="Google Shape;387;p33"/>
          <p:cNvPicPr preferRelativeResize="0"/>
          <p:nvPr/>
        </p:nvPicPr>
        <p:blipFill>
          <a:blip r:embed="rId3">
            <a:alphaModFix/>
          </a:blip>
          <a:stretch>
            <a:fillRect/>
          </a:stretch>
        </p:blipFill>
        <p:spPr>
          <a:xfrm>
            <a:off x="522900" y="1610725"/>
            <a:ext cx="7772400" cy="3690946"/>
          </a:xfrm>
          <a:prstGeom prst="rect">
            <a:avLst/>
          </a:prstGeom>
          <a:noFill/>
          <a:ln>
            <a:noFill/>
          </a:ln>
        </p:spPr>
      </p:pic>
      <p:sp>
        <p:nvSpPr>
          <p:cNvPr id="388" name="Google Shape;388;p33"/>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4"/>
          <p:cNvSpPr txBox="1"/>
          <p:nvPr>
            <p:ph idx="4294967295" type="ctrTitle"/>
          </p:nvPr>
        </p:nvSpPr>
        <p:spPr>
          <a:xfrm>
            <a:off x="562050" y="210200"/>
            <a:ext cx="80199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Trials  (custom network vs auto network) 	 -Plots-</a:t>
            </a:r>
            <a:endParaRPr>
              <a:latin typeface="Comfortaa"/>
              <a:ea typeface="Comfortaa"/>
              <a:cs typeface="Comfortaa"/>
              <a:sym typeface="Comfortaa"/>
            </a:endParaRPr>
          </a:p>
        </p:txBody>
      </p:sp>
      <p:sp>
        <p:nvSpPr>
          <p:cNvPr id="396" name="Google Shape;396;p34"/>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97" name="Google Shape;397;p34"/>
          <p:cNvPicPr preferRelativeResize="0"/>
          <p:nvPr/>
        </p:nvPicPr>
        <p:blipFill>
          <a:blip r:embed="rId3">
            <a:alphaModFix/>
          </a:blip>
          <a:stretch>
            <a:fillRect/>
          </a:stretch>
        </p:blipFill>
        <p:spPr>
          <a:xfrm>
            <a:off x="296600" y="619413"/>
            <a:ext cx="4009950" cy="2949164"/>
          </a:xfrm>
          <a:prstGeom prst="rect">
            <a:avLst/>
          </a:prstGeom>
          <a:noFill/>
          <a:ln>
            <a:noFill/>
          </a:ln>
        </p:spPr>
      </p:pic>
      <p:pic>
        <p:nvPicPr>
          <p:cNvPr id="398" name="Google Shape;398;p34"/>
          <p:cNvPicPr preferRelativeResize="0"/>
          <p:nvPr/>
        </p:nvPicPr>
        <p:blipFill>
          <a:blip r:embed="rId4">
            <a:alphaModFix/>
          </a:blip>
          <a:stretch>
            <a:fillRect/>
          </a:stretch>
        </p:blipFill>
        <p:spPr>
          <a:xfrm>
            <a:off x="5070546" y="725700"/>
            <a:ext cx="3727354" cy="2741350"/>
          </a:xfrm>
          <a:prstGeom prst="rect">
            <a:avLst/>
          </a:prstGeom>
          <a:noFill/>
          <a:ln>
            <a:noFill/>
          </a:ln>
        </p:spPr>
      </p:pic>
      <p:pic>
        <p:nvPicPr>
          <p:cNvPr id="399" name="Google Shape;399;p34"/>
          <p:cNvPicPr preferRelativeResize="0"/>
          <p:nvPr/>
        </p:nvPicPr>
        <p:blipFill>
          <a:blip r:embed="rId5">
            <a:alphaModFix/>
          </a:blip>
          <a:stretch>
            <a:fillRect/>
          </a:stretch>
        </p:blipFill>
        <p:spPr>
          <a:xfrm>
            <a:off x="694700" y="3568575"/>
            <a:ext cx="3374883" cy="2482100"/>
          </a:xfrm>
          <a:prstGeom prst="rect">
            <a:avLst/>
          </a:prstGeom>
          <a:noFill/>
          <a:ln>
            <a:noFill/>
          </a:ln>
        </p:spPr>
      </p:pic>
      <p:pic>
        <p:nvPicPr>
          <p:cNvPr id="400" name="Google Shape;400;p34"/>
          <p:cNvPicPr preferRelativeResize="0"/>
          <p:nvPr/>
        </p:nvPicPr>
        <p:blipFill>
          <a:blip r:embed="rId6">
            <a:alphaModFix/>
          </a:blip>
          <a:stretch>
            <a:fillRect/>
          </a:stretch>
        </p:blipFill>
        <p:spPr>
          <a:xfrm>
            <a:off x="5338775" y="3517739"/>
            <a:ext cx="3374876" cy="24821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8"/>
          <p:cNvSpPr txBox="1"/>
          <p:nvPr>
            <p:ph type="ctrTitle"/>
          </p:nvPr>
        </p:nvSpPr>
        <p:spPr>
          <a:xfrm>
            <a:off x="-330775" y="240800"/>
            <a:ext cx="7772400" cy="1470000"/>
          </a:xfrm>
          <a:prstGeom prst="rect">
            <a:avLst/>
          </a:prstGeom>
        </p:spPr>
        <p:txBody>
          <a:bodyPr anchorCtr="0" anchor="t" bIns="46800" lIns="90000" spcFirstLastPara="1" rIns="90000" wrap="square" tIns="46800">
            <a:noAutofit/>
          </a:bodyPr>
          <a:lstStyle/>
          <a:p>
            <a:pPr indent="0" lvl="0" marL="0" rtl="0" algn="ctr">
              <a:spcBef>
                <a:spcPts val="0"/>
              </a:spcBef>
              <a:spcAft>
                <a:spcPts val="0"/>
              </a:spcAft>
              <a:buNone/>
            </a:pPr>
            <a:r>
              <a:rPr lang="en-US">
                <a:latin typeface="Comfortaa"/>
                <a:ea typeface="Comfortaa"/>
                <a:cs typeface="Comfortaa"/>
                <a:sym typeface="Comfortaa"/>
              </a:rPr>
              <a:t>Deterministic Finite Automata (DFA)</a:t>
            </a:r>
            <a:endParaRPr>
              <a:latin typeface="Comfortaa"/>
              <a:ea typeface="Comfortaa"/>
              <a:cs typeface="Comfortaa"/>
              <a:sym typeface="Comfortaa"/>
            </a:endParaRPr>
          </a:p>
        </p:txBody>
      </p:sp>
      <p:sp>
        <p:nvSpPr>
          <p:cNvPr id="84" name="Google Shape;84;p8"/>
          <p:cNvSpPr/>
          <p:nvPr/>
        </p:nvSpPr>
        <p:spPr>
          <a:xfrm>
            <a:off x="732150" y="1487625"/>
            <a:ext cx="1394400" cy="13056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600">
                <a:solidFill>
                  <a:schemeClr val="dk1"/>
                </a:solidFill>
                <a:latin typeface="Comfortaa"/>
                <a:ea typeface="Comfortaa"/>
                <a:cs typeface="Comfortaa"/>
                <a:sym typeface="Comfortaa"/>
              </a:rPr>
              <a:t>DFA</a:t>
            </a:r>
            <a:endParaRPr sz="1600">
              <a:latin typeface="Comfortaa"/>
              <a:ea typeface="Comfortaa"/>
              <a:cs typeface="Comfortaa"/>
              <a:sym typeface="Comfortaa"/>
            </a:endParaRPr>
          </a:p>
        </p:txBody>
      </p:sp>
      <p:sp>
        <p:nvSpPr>
          <p:cNvPr id="85" name="Google Shape;85;p8"/>
          <p:cNvSpPr/>
          <p:nvPr/>
        </p:nvSpPr>
        <p:spPr>
          <a:xfrm>
            <a:off x="3060650" y="1431751"/>
            <a:ext cx="2052600" cy="14037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US" sz="1600">
                <a:solidFill>
                  <a:schemeClr val="dk1"/>
                </a:solidFill>
                <a:latin typeface="Comfortaa"/>
                <a:ea typeface="Comfortaa"/>
                <a:cs typeface="Comfortaa"/>
                <a:sym typeface="Comfortaa"/>
              </a:rPr>
              <a:t>mathematical model </a:t>
            </a:r>
            <a:endParaRPr sz="1600">
              <a:latin typeface="Comfortaa"/>
              <a:ea typeface="Comfortaa"/>
              <a:cs typeface="Comfortaa"/>
              <a:sym typeface="Comfortaa"/>
            </a:endParaRPr>
          </a:p>
        </p:txBody>
      </p:sp>
      <p:sp>
        <p:nvSpPr>
          <p:cNvPr id="86" name="Google Shape;86;p8"/>
          <p:cNvSpPr/>
          <p:nvPr/>
        </p:nvSpPr>
        <p:spPr>
          <a:xfrm>
            <a:off x="6047350" y="1438576"/>
            <a:ext cx="2052600" cy="14037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US" sz="1600">
                <a:solidFill>
                  <a:schemeClr val="dk1"/>
                </a:solidFill>
                <a:latin typeface="Comfortaa"/>
                <a:ea typeface="Comfortaa"/>
                <a:cs typeface="Comfortaa"/>
                <a:sym typeface="Comfortaa"/>
              </a:rPr>
              <a:t>maps an input sequence to an output</a:t>
            </a:r>
            <a:endParaRPr sz="1600">
              <a:latin typeface="Comfortaa"/>
              <a:ea typeface="Comfortaa"/>
              <a:cs typeface="Comfortaa"/>
              <a:sym typeface="Comfortaa"/>
            </a:endParaRPr>
          </a:p>
        </p:txBody>
      </p:sp>
      <p:cxnSp>
        <p:nvCxnSpPr>
          <p:cNvPr id="87" name="Google Shape;87;p8"/>
          <p:cNvCxnSpPr>
            <a:stCxn id="84" idx="3"/>
            <a:endCxn id="85" idx="1"/>
          </p:cNvCxnSpPr>
          <p:nvPr/>
        </p:nvCxnSpPr>
        <p:spPr>
          <a:xfrm flipH="1" rot="10800000">
            <a:off x="2126550" y="2133525"/>
            <a:ext cx="934200" cy="69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8"/>
          <p:cNvCxnSpPr>
            <a:stCxn id="85" idx="3"/>
            <a:endCxn id="86" idx="1"/>
          </p:cNvCxnSpPr>
          <p:nvPr/>
        </p:nvCxnSpPr>
        <p:spPr>
          <a:xfrm>
            <a:off x="5113250" y="2133601"/>
            <a:ext cx="934200" cy="69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8"/>
          <p:cNvSpPr txBox="1"/>
          <p:nvPr/>
        </p:nvSpPr>
        <p:spPr>
          <a:xfrm>
            <a:off x="526450" y="3303275"/>
            <a:ext cx="850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Comfortaa"/>
              <a:ea typeface="Comfortaa"/>
              <a:cs typeface="Comfortaa"/>
              <a:sym typeface="Comfortaa"/>
            </a:endParaRPr>
          </a:p>
        </p:txBody>
      </p:sp>
      <p:pic>
        <p:nvPicPr>
          <p:cNvPr descr="\langle Q, \Sigma, \delta, q_o ,F \rangle" id="90" name="Google Shape;90;p8" title="MathEquation,#000000"/>
          <p:cNvPicPr preferRelativeResize="0"/>
          <p:nvPr/>
        </p:nvPicPr>
        <p:blipFill>
          <a:blip r:embed="rId3">
            <a:alphaModFix/>
          </a:blip>
          <a:stretch>
            <a:fillRect/>
          </a:stretch>
        </p:blipFill>
        <p:spPr>
          <a:xfrm>
            <a:off x="2171813" y="3303275"/>
            <a:ext cx="3830270" cy="746925"/>
          </a:xfrm>
          <a:prstGeom prst="rect">
            <a:avLst/>
          </a:prstGeom>
          <a:noFill/>
          <a:ln>
            <a:noFill/>
          </a:ln>
        </p:spPr>
      </p:pic>
      <p:sp>
        <p:nvSpPr>
          <p:cNvPr id="91" name="Google Shape;91;p8"/>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92" name="Google Shape;92;p8"/>
          <p:cNvCxnSpPr/>
          <p:nvPr/>
        </p:nvCxnSpPr>
        <p:spPr>
          <a:xfrm flipH="1">
            <a:off x="1261200" y="3944850"/>
            <a:ext cx="1375500" cy="614700"/>
          </a:xfrm>
          <a:prstGeom prst="straightConnector1">
            <a:avLst/>
          </a:prstGeom>
          <a:noFill/>
          <a:ln cap="flat" cmpd="sng" w="28575">
            <a:solidFill>
              <a:schemeClr val="dk2"/>
            </a:solidFill>
            <a:prstDash val="solid"/>
            <a:round/>
            <a:headEnd len="med" w="med" type="none"/>
            <a:tailEnd len="med" w="med" type="triangle"/>
          </a:ln>
        </p:spPr>
      </p:cxnSp>
      <p:cxnSp>
        <p:nvCxnSpPr>
          <p:cNvPr id="93" name="Google Shape;93;p8"/>
          <p:cNvCxnSpPr/>
          <p:nvPr/>
        </p:nvCxnSpPr>
        <p:spPr>
          <a:xfrm flipH="1">
            <a:off x="2892200" y="3916450"/>
            <a:ext cx="524100" cy="918600"/>
          </a:xfrm>
          <a:prstGeom prst="straightConnector1">
            <a:avLst/>
          </a:prstGeom>
          <a:noFill/>
          <a:ln cap="flat" cmpd="sng" w="28575">
            <a:solidFill>
              <a:schemeClr val="dk2"/>
            </a:solidFill>
            <a:prstDash val="solid"/>
            <a:round/>
            <a:headEnd len="med" w="med" type="none"/>
            <a:tailEnd len="med" w="med" type="triangle"/>
          </a:ln>
        </p:spPr>
      </p:cxnSp>
      <p:cxnSp>
        <p:nvCxnSpPr>
          <p:cNvPr id="94" name="Google Shape;94;p8"/>
          <p:cNvCxnSpPr/>
          <p:nvPr/>
        </p:nvCxnSpPr>
        <p:spPr>
          <a:xfrm>
            <a:off x="4001898" y="3930675"/>
            <a:ext cx="170100" cy="1180200"/>
          </a:xfrm>
          <a:prstGeom prst="straightConnector1">
            <a:avLst/>
          </a:prstGeom>
          <a:noFill/>
          <a:ln cap="flat" cmpd="sng" w="28575">
            <a:solidFill>
              <a:schemeClr val="dk2"/>
            </a:solidFill>
            <a:prstDash val="solid"/>
            <a:round/>
            <a:headEnd len="med" w="med" type="none"/>
            <a:tailEnd len="med" w="med" type="triangle"/>
          </a:ln>
        </p:spPr>
      </p:cxnSp>
      <p:cxnSp>
        <p:nvCxnSpPr>
          <p:cNvPr id="95" name="Google Shape;95;p8"/>
          <p:cNvCxnSpPr/>
          <p:nvPr/>
        </p:nvCxnSpPr>
        <p:spPr>
          <a:xfrm>
            <a:off x="4730100" y="4047825"/>
            <a:ext cx="604500" cy="945900"/>
          </a:xfrm>
          <a:prstGeom prst="straightConnector1">
            <a:avLst/>
          </a:prstGeom>
          <a:noFill/>
          <a:ln cap="flat" cmpd="sng" w="28575">
            <a:solidFill>
              <a:schemeClr val="dk2"/>
            </a:solidFill>
            <a:prstDash val="solid"/>
            <a:round/>
            <a:headEnd len="med" w="med" type="none"/>
            <a:tailEnd len="med" w="med" type="triangle"/>
          </a:ln>
        </p:spPr>
      </p:cxnSp>
      <p:cxnSp>
        <p:nvCxnSpPr>
          <p:cNvPr id="96" name="Google Shape;96;p8"/>
          <p:cNvCxnSpPr/>
          <p:nvPr/>
        </p:nvCxnSpPr>
        <p:spPr>
          <a:xfrm>
            <a:off x="5537200" y="3963150"/>
            <a:ext cx="1077300" cy="578100"/>
          </a:xfrm>
          <a:prstGeom prst="straightConnector1">
            <a:avLst/>
          </a:prstGeom>
          <a:noFill/>
          <a:ln cap="flat" cmpd="sng" w="28575">
            <a:solidFill>
              <a:schemeClr val="dk2"/>
            </a:solidFill>
            <a:prstDash val="solid"/>
            <a:round/>
            <a:headEnd len="med" w="med" type="none"/>
            <a:tailEnd len="med" w="med" type="triangle"/>
          </a:ln>
        </p:spPr>
      </p:cxnSp>
      <p:sp>
        <p:nvSpPr>
          <p:cNvPr id="97" name="Google Shape;97;p8"/>
          <p:cNvSpPr txBox="1"/>
          <p:nvPr/>
        </p:nvSpPr>
        <p:spPr>
          <a:xfrm>
            <a:off x="526450" y="4541250"/>
            <a:ext cx="137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states</a:t>
            </a:r>
            <a:endParaRPr/>
          </a:p>
        </p:txBody>
      </p:sp>
      <p:sp>
        <p:nvSpPr>
          <p:cNvPr id="98" name="Google Shape;98;p8"/>
          <p:cNvSpPr txBox="1"/>
          <p:nvPr/>
        </p:nvSpPr>
        <p:spPr>
          <a:xfrm>
            <a:off x="2171825" y="48578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symbols</a:t>
            </a:r>
            <a:endParaRPr/>
          </a:p>
        </p:txBody>
      </p:sp>
      <p:sp>
        <p:nvSpPr>
          <p:cNvPr id="99" name="Google Shape;99;p8"/>
          <p:cNvSpPr txBox="1"/>
          <p:nvPr/>
        </p:nvSpPr>
        <p:spPr>
          <a:xfrm>
            <a:off x="3443800" y="511212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transition </a:t>
            </a:r>
            <a:endParaRPr b="1" sz="2000">
              <a:solidFill>
                <a:schemeClr val="dk1"/>
              </a:solidFill>
              <a:latin typeface="Comfortaa"/>
              <a:ea typeface="Comfortaa"/>
              <a:cs typeface="Comfortaa"/>
              <a:sym typeface="Comfortaa"/>
            </a:endParaRPr>
          </a:p>
          <a:p>
            <a:pPr indent="0" lvl="0" marL="0" rtl="0" algn="l">
              <a:spcBef>
                <a:spcPts val="0"/>
              </a:spcBef>
              <a:spcAft>
                <a:spcPts val="0"/>
              </a:spcAft>
              <a:buNone/>
            </a:pPr>
            <a:r>
              <a:rPr b="1" lang="en-US" sz="2000">
                <a:solidFill>
                  <a:schemeClr val="dk1"/>
                </a:solidFill>
                <a:latin typeface="Comfortaa"/>
                <a:ea typeface="Comfortaa"/>
                <a:cs typeface="Comfortaa"/>
                <a:sym typeface="Comfortaa"/>
              </a:rPr>
              <a:t>function</a:t>
            </a:r>
            <a:endParaRPr/>
          </a:p>
        </p:txBody>
      </p:sp>
      <p:sp>
        <p:nvSpPr>
          <p:cNvPr id="100" name="Google Shape;100;p8"/>
          <p:cNvSpPr txBox="1"/>
          <p:nvPr/>
        </p:nvSpPr>
        <p:spPr>
          <a:xfrm>
            <a:off x="416300" y="4770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8"/>
          <p:cNvSpPr txBox="1"/>
          <p:nvPr/>
        </p:nvSpPr>
        <p:spPr>
          <a:xfrm>
            <a:off x="6620900" y="4248238"/>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Comfortaa"/>
                <a:ea typeface="Comfortaa"/>
                <a:cs typeface="Comfortaa"/>
                <a:sym typeface="Comfortaa"/>
              </a:rPr>
              <a:t>final states</a:t>
            </a:r>
            <a:endParaRPr/>
          </a:p>
        </p:txBody>
      </p:sp>
      <p:sp>
        <p:nvSpPr>
          <p:cNvPr id="102" name="Google Shape;102;p8"/>
          <p:cNvSpPr txBox="1"/>
          <p:nvPr/>
        </p:nvSpPr>
        <p:spPr>
          <a:xfrm>
            <a:off x="5334600" y="48522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initial state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idx="4294967295" type="ctrTitle"/>
          </p:nvPr>
        </p:nvSpPr>
        <p:spPr>
          <a:xfrm>
            <a:off x="562050" y="210200"/>
            <a:ext cx="80199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Three colors: convergence</a:t>
            </a:r>
            <a:endParaRPr>
              <a:latin typeface="Comfortaa"/>
              <a:ea typeface="Comfortaa"/>
              <a:cs typeface="Comfortaa"/>
              <a:sym typeface="Comfortaa"/>
            </a:endParaRPr>
          </a:p>
        </p:txBody>
      </p:sp>
      <p:sp>
        <p:nvSpPr>
          <p:cNvPr id="408" name="Google Shape;408;p35"/>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9" name="Google Shape;409;p35" title="three_colors.mp4">
            <a:hlinkClick r:id="rId3"/>
          </p:cNvPr>
          <p:cNvPicPr preferRelativeResize="0"/>
          <p:nvPr/>
        </p:nvPicPr>
        <p:blipFill>
          <a:blip r:embed="rId4">
            <a:alphaModFix/>
          </a:blip>
          <a:stretch>
            <a:fillRect/>
          </a:stretch>
        </p:blipFill>
        <p:spPr>
          <a:xfrm>
            <a:off x="872625" y="1215050"/>
            <a:ext cx="7398755" cy="416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idx="4294967295" type="ctrTitle"/>
          </p:nvPr>
        </p:nvSpPr>
        <p:spPr>
          <a:xfrm>
            <a:off x="895550" y="273650"/>
            <a:ext cx="7853400" cy="8139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Trial 1 vs Trial 2  -Comparison-</a:t>
            </a:r>
            <a:endParaRPr>
              <a:latin typeface="Comfortaa"/>
              <a:ea typeface="Comfortaa"/>
              <a:cs typeface="Comfortaa"/>
              <a:sym typeface="Comfortaa"/>
            </a:endParaRPr>
          </a:p>
        </p:txBody>
      </p:sp>
      <p:sp>
        <p:nvSpPr>
          <p:cNvPr id="417" name="Google Shape;417;p36"/>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pic>
        <p:nvPicPr>
          <p:cNvPr id="418" name="Google Shape;418;p36"/>
          <p:cNvPicPr preferRelativeResize="0"/>
          <p:nvPr/>
        </p:nvPicPr>
        <p:blipFill>
          <a:blip r:embed="rId3">
            <a:alphaModFix/>
          </a:blip>
          <a:stretch>
            <a:fillRect/>
          </a:stretch>
        </p:blipFill>
        <p:spPr>
          <a:xfrm>
            <a:off x="18076" y="1792500"/>
            <a:ext cx="9107844" cy="1994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ctrTitle"/>
          </p:nvPr>
        </p:nvSpPr>
        <p:spPr>
          <a:xfrm>
            <a:off x="381000" y="132300"/>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Conclusion</a:t>
            </a:r>
            <a:endParaRPr>
              <a:latin typeface="Comfortaa"/>
              <a:ea typeface="Comfortaa"/>
              <a:cs typeface="Comfortaa"/>
              <a:sym typeface="Comfortaa"/>
            </a:endParaRPr>
          </a:p>
        </p:txBody>
      </p:sp>
      <p:sp>
        <p:nvSpPr>
          <p:cNvPr id="426" name="Google Shape;426;p37"/>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7" name="Google Shape;427;p37"/>
          <p:cNvSpPr txBox="1"/>
          <p:nvPr>
            <p:ph idx="1" type="subTitle"/>
          </p:nvPr>
        </p:nvSpPr>
        <p:spPr>
          <a:xfrm>
            <a:off x="227525" y="889000"/>
            <a:ext cx="8628900" cy="5156400"/>
          </a:xfrm>
          <a:prstGeom prst="rect">
            <a:avLst/>
          </a:prstGeom>
        </p:spPr>
        <p:txBody>
          <a:bodyPr anchorCtr="0" anchor="t" bIns="46800" lIns="90000" spcFirstLastPara="1" rIns="90000" wrap="square" tIns="46800">
            <a:noAutofit/>
          </a:bodyPr>
          <a:lstStyle/>
          <a:p>
            <a:pPr indent="0" lvl="0" marL="457200" rtl="0" algn="l">
              <a:spcBef>
                <a:spcPts val="600"/>
              </a:spcBef>
              <a:spcAft>
                <a:spcPts val="0"/>
              </a:spcAft>
              <a:buNone/>
            </a:pPr>
            <a:r>
              <a:t/>
            </a:r>
            <a:endParaRPr/>
          </a:p>
          <a:p>
            <a:pPr indent="-317500" lvl="0" marL="457200" rtl="0" algn="l">
              <a:spcBef>
                <a:spcPts val="600"/>
              </a:spcBef>
              <a:spcAft>
                <a:spcPts val="0"/>
              </a:spcAft>
              <a:buSzPts val="1400"/>
              <a:buFont typeface="Comfortaa"/>
              <a:buChar char="●"/>
            </a:pPr>
            <a:r>
              <a:rPr lang="en-US">
                <a:latin typeface="Comfortaa"/>
                <a:ea typeface="Comfortaa"/>
                <a:cs typeface="Comfortaa"/>
                <a:sym typeface="Comfortaa"/>
              </a:rPr>
              <a:t>Problems with larger maps: the agent does not frequently sample the goal.</a:t>
            </a:r>
            <a:endParaRPr>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292100" lvl="1" marL="914400" rtl="0" algn="l">
              <a:spcBef>
                <a:spcPts val="600"/>
              </a:spcBef>
              <a:spcAft>
                <a:spcPts val="0"/>
              </a:spcAft>
              <a:buSzPts val="1000"/>
              <a:buFont typeface="Comfortaa"/>
              <a:buChar char="○"/>
            </a:pPr>
            <a:r>
              <a:rPr lang="en-US">
                <a:solidFill>
                  <a:schemeClr val="dk1"/>
                </a:solidFill>
                <a:latin typeface="Comfortaa"/>
                <a:ea typeface="Comfortaa"/>
                <a:cs typeface="Comfortaa"/>
                <a:sym typeface="Comfortaa"/>
              </a:rPr>
              <a:t>Solution:  </a:t>
            </a:r>
            <a:r>
              <a:rPr lang="en-US">
                <a:solidFill>
                  <a:schemeClr val="dk1"/>
                </a:solidFill>
                <a:latin typeface="Comfortaa"/>
                <a:ea typeface="Comfortaa"/>
                <a:cs typeface="Comfortaa"/>
                <a:sym typeface="Comfortaa"/>
              </a:rPr>
              <a:t>Adding exploration, the agent can probe better the action space.</a:t>
            </a:r>
            <a:endParaRPr sz="1600">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317500" lvl="0" marL="457200" rtl="0" algn="l">
              <a:spcBef>
                <a:spcPts val="600"/>
              </a:spcBef>
              <a:spcAft>
                <a:spcPts val="0"/>
              </a:spcAft>
              <a:buSzPts val="1400"/>
              <a:buFont typeface="Comfortaa"/>
              <a:buChar char="●"/>
            </a:pPr>
            <a:r>
              <a:rPr lang="en-US">
                <a:latin typeface="Comfortaa"/>
                <a:ea typeface="Comfortaa"/>
                <a:cs typeface="Comfortaa"/>
                <a:sym typeface="Comfortaa"/>
              </a:rPr>
              <a:t>Sparse rewards        suboptimal convergence     negative reward action selection.</a:t>
            </a:r>
            <a:endParaRPr>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317500" lvl="1" marL="914400" rtl="0" algn="l">
              <a:spcBef>
                <a:spcPts val="500"/>
              </a:spcBef>
              <a:spcAft>
                <a:spcPts val="0"/>
              </a:spcAft>
              <a:buSzPts val="1400"/>
              <a:buFont typeface="Comfortaa"/>
              <a:buChar char="○"/>
            </a:pPr>
            <a:r>
              <a:rPr lang="en-US">
                <a:latin typeface="Comfortaa"/>
                <a:ea typeface="Comfortaa"/>
                <a:cs typeface="Comfortaa"/>
                <a:sym typeface="Comfortaa"/>
              </a:rPr>
              <a:t>Solution: Reward shaping.</a:t>
            </a:r>
            <a:endParaRPr>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0" lvl="0" marL="457200" rtl="0" algn="l">
              <a:spcBef>
                <a:spcPts val="600"/>
              </a:spcBef>
              <a:spcAft>
                <a:spcPts val="0"/>
              </a:spcAft>
              <a:buNone/>
            </a:pPr>
            <a:r>
              <a:t/>
            </a:r>
            <a:endParaRPr>
              <a:latin typeface="Comfortaa"/>
              <a:ea typeface="Comfortaa"/>
              <a:cs typeface="Comfortaa"/>
              <a:sym typeface="Comfortaa"/>
            </a:endParaRPr>
          </a:p>
          <a:p>
            <a:pPr indent="0" lvl="0" marL="0" rtl="0" algn="l">
              <a:spcBef>
                <a:spcPts val="600"/>
              </a:spcBef>
              <a:spcAft>
                <a:spcPts val="0"/>
              </a:spcAft>
              <a:buNone/>
            </a:pPr>
            <a:r>
              <a:t/>
            </a:r>
            <a:endParaRPr>
              <a:latin typeface="Comfortaa"/>
              <a:ea typeface="Comfortaa"/>
              <a:cs typeface="Comfortaa"/>
              <a:sym typeface="Comfortaa"/>
            </a:endParaRPr>
          </a:p>
        </p:txBody>
      </p:sp>
      <p:cxnSp>
        <p:nvCxnSpPr>
          <p:cNvPr id="428" name="Google Shape;428;p37"/>
          <p:cNvCxnSpPr/>
          <p:nvPr/>
        </p:nvCxnSpPr>
        <p:spPr>
          <a:xfrm>
            <a:off x="3310375" y="4397700"/>
            <a:ext cx="526200" cy="17100"/>
          </a:xfrm>
          <a:prstGeom prst="straightConnector1">
            <a:avLst/>
          </a:prstGeom>
          <a:noFill/>
          <a:ln cap="flat" cmpd="sng" w="38100">
            <a:solidFill>
              <a:schemeClr val="dk2"/>
            </a:solidFill>
            <a:prstDash val="solid"/>
            <a:round/>
            <a:headEnd len="med" w="med" type="none"/>
            <a:tailEnd len="med" w="med" type="triangle"/>
          </a:ln>
        </p:spPr>
      </p:cxnSp>
      <p:cxnSp>
        <p:nvCxnSpPr>
          <p:cNvPr id="429" name="Google Shape;429;p37"/>
          <p:cNvCxnSpPr/>
          <p:nvPr/>
        </p:nvCxnSpPr>
        <p:spPr>
          <a:xfrm>
            <a:off x="7930500" y="4397700"/>
            <a:ext cx="5742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ctrTitle"/>
          </p:nvPr>
        </p:nvSpPr>
        <p:spPr>
          <a:xfrm>
            <a:off x="571775" y="305975"/>
            <a:ext cx="7772400" cy="492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R</a:t>
            </a:r>
            <a:r>
              <a:rPr lang="en-US">
                <a:latin typeface="Comfortaa"/>
                <a:ea typeface="Comfortaa"/>
                <a:cs typeface="Comfortaa"/>
                <a:sym typeface="Comfortaa"/>
              </a:rPr>
              <a:t>eferences:</a:t>
            </a:r>
            <a:endParaRPr>
              <a:latin typeface="Comfortaa"/>
              <a:ea typeface="Comfortaa"/>
              <a:cs typeface="Comfortaa"/>
              <a:sym typeface="Comfortaa"/>
            </a:endParaRPr>
          </a:p>
        </p:txBody>
      </p:sp>
      <p:pic>
        <p:nvPicPr>
          <p:cNvPr id="437" name="Google Shape;437;p38"/>
          <p:cNvPicPr preferRelativeResize="0"/>
          <p:nvPr/>
        </p:nvPicPr>
        <p:blipFill>
          <a:blip r:embed="rId3">
            <a:alphaModFix/>
          </a:blip>
          <a:stretch>
            <a:fillRect/>
          </a:stretch>
        </p:blipFill>
        <p:spPr>
          <a:xfrm>
            <a:off x="419375" y="1064500"/>
            <a:ext cx="7924800" cy="3362325"/>
          </a:xfrm>
          <a:prstGeom prst="rect">
            <a:avLst/>
          </a:prstGeom>
          <a:noFill/>
          <a:ln>
            <a:noFill/>
          </a:ln>
        </p:spPr>
      </p:pic>
      <p:sp>
        <p:nvSpPr>
          <p:cNvPr id="438" name="Google Shape;438;p38"/>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idx="4294967295" type="ctrTitle"/>
          </p:nvPr>
        </p:nvSpPr>
        <p:spPr>
          <a:xfrm>
            <a:off x="407400" y="389850"/>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RL general setting</a:t>
            </a:r>
            <a:endParaRPr>
              <a:latin typeface="Comfortaa"/>
              <a:ea typeface="Comfortaa"/>
              <a:cs typeface="Comfortaa"/>
              <a:sym typeface="Comfortaa"/>
            </a:endParaRPr>
          </a:p>
        </p:txBody>
      </p:sp>
      <p:sp>
        <p:nvSpPr>
          <p:cNvPr id="110" name="Google Shape;110;p9"/>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1" name="Google Shape;111;p9"/>
          <p:cNvPicPr preferRelativeResize="0"/>
          <p:nvPr/>
        </p:nvPicPr>
        <p:blipFill>
          <a:blip r:embed="rId3">
            <a:alphaModFix/>
          </a:blip>
          <a:stretch>
            <a:fillRect/>
          </a:stretch>
        </p:blipFill>
        <p:spPr>
          <a:xfrm>
            <a:off x="597225" y="1710925"/>
            <a:ext cx="7949550" cy="331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idx="4294967295" type="ctrTitle"/>
          </p:nvPr>
        </p:nvSpPr>
        <p:spPr>
          <a:xfrm>
            <a:off x="805200" y="270200"/>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Markov Decision Processes (MDPs)</a:t>
            </a:r>
            <a:endParaRPr>
              <a:latin typeface="Comfortaa"/>
              <a:ea typeface="Comfortaa"/>
              <a:cs typeface="Comfortaa"/>
              <a:sym typeface="Comfortaa"/>
            </a:endParaRPr>
          </a:p>
        </p:txBody>
      </p:sp>
      <p:pic>
        <p:nvPicPr>
          <p:cNvPr id="119" name="Google Shape;119;p10"/>
          <p:cNvPicPr preferRelativeResize="0"/>
          <p:nvPr/>
        </p:nvPicPr>
        <p:blipFill>
          <a:blip r:embed="rId3">
            <a:alphaModFix/>
          </a:blip>
          <a:stretch>
            <a:fillRect/>
          </a:stretch>
        </p:blipFill>
        <p:spPr>
          <a:xfrm>
            <a:off x="833350" y="850325"/>
            <a:ext cx="7497150" cy="2788425"/>
          </a:xfrm>
          <a:prstGeom prst="rect">
            <a:avLst/>
          </a:prstGeom>
          <a:noFill/>
          <a:ln>
            <a:noFill/>
          </a:ln>
        </p:spPr>
      </p:pic>
      <p:pic>
        <p:nvPicPr>
          <p:cNvPr descr="\langle S,A,T,R,\gamma \rangle" id="120" name="Google Shape;120;p10" title="MathEquation,#000000"/>
          <p:cNvPicPr preferRelativeResize="0"/>
          <p:nvPr/>
        </p:nvPicPr>
        <p:blipFill>
          <a:blip r:embed="rId4">
            <a:alphaModFix/>
          </a:blip>
          <a:stretch>
            <a:fillRect/>
          </a:stretch>
        </p:blipFill>
        <p:spPr>
          <a:xfrm>
            <a:off x="2975425" y="3819375"/>
            <a:ext cx="3175150" cy="639000"/>
          </a:xfrm>
          <a:prstGeom prst="rect">
            <a:avLst/>
          </a:prstGeom>
          <a:noFill/>
          <a:ln>
            <a:noFill/>
          </a:ln>
        </p:spPr>
      </p:pic>
      <p:sp>
        <p:nvSpPr>
          <p:cNvPr id="121" name="Google Shape;121;p10"/>
          <p:cNvSpPr txBox="1"/>
          <p:nvPr/>
        </p:nvSpPr>
        <p:spPr>
          <a:xfrm>
            <a:off x="1027100" y="4704700"/>
            <a:ext cx="137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omfortaa"/>
                <a:ea typeface="Comfortaa"/>
                <a:cs typeface="Comfortaa"/>
                <a:sym typeface="Comfortaa"/>
              </a:rPr>
              <a:t>states</a:t>
            </a:r>
            <a:endParaRPr b="1" sz="2000">
              <a:latin typeface="Comfortaa"/>
              <a:ea typeface="Comfortaa"/>
              <a:cs typeface="Comfortaa"/>
              <a:sym typeface="Comfortaa"/>
            </a:endParaRPr>
          </a:p>
        </p:txBody>
      </p:sp>
      <p:sp>
        <p:nvSpPr>
          <p:cNvPr id="122" name="Google Shape;122;p10"/>
          <p:cNvSpPr txBox="1"/>
          <p:nvPr/>
        </p:nvSpPr>
        <p:spPr>
          <a:xfrm>
            <a:off x="1182075" y="5303700"/>
            <a:ext cx="20343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en-US" sz="2000">
                <a:solidFill>
                  <a:schemeClr val="dk1"/>
                </a:solidFill>
                <a:latin typeface="Comfortaa"/>
                <a:ea typeface="Comfortaa"/>
                <a:cs typeface="Comfortaa"/>
                <a:sym typeface="Comfortaa"/>
              </a:rPr>
              <a:t>actions</a:t>
            </a:r>
            <a:endParaRPr b="1"/>
          </a:p>
        </p:txBody>
      </p:sp>
      <p:sp>
        <p:nvSpPr>
          <p:cNvPr id="123" name="Google Shape;123;p10"/>
          <p:cNvSpPr txBox="1"/>
          <p:nvPr/>
        </p:nvSpPr>
        <p:spPr>
          <a:xfrm>
            <a:off x="3268125" y="53037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transition function</a:t>
            </a:r>
            <a:endParaRPr b="1"/>
          </a:p>
        </p:txBody>
      </p:sp>
      <p:sp>
        <p:nvSpPr>
          <p:cNvPr id="124" name="Google Shape;124;p10"/>
          <p:cNvSpPr txBox="1"/>
          <p:nvPr/>
        </p:nvSpPr>
        <p:spPr>
          <a:xfrm>
            <a:off x="6319875" y="53037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reward function</a:t>
            </a:r>
            <a:endParaRPr b="1"/>
          </a:p>
        </p:txBody>
      </p:sp>
      <p:sp>
        <p:nvSpPr>
          <p:cNvPr id="125" name="Google Shape;125;p10"/>
          <p:cNvSpPr txBox="1"/>
          <p:nvPr/>
        </p:nvSpPr>
        <p:spPr>
          <a:xfrm>
            <a:off x="6877675" y="4646475"/>
            <a:ext cx="259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omfortaa"/>
                <a:ea typeface="Comfortaa"/>
                <a:cs typeface="Comfortaa"/>
                <a:sym typeface="Comfortaa"/>
              </a:rPr>
              <a:t>discount factor</a:t>
            </a:r>
            <a:endParaRPr b="1"/>
          </a:p>
        </p:txBody>
      </p:sp>
      <p:cxnSp>
        <p:nvCxnSpPr>
          <p:cNvPr id="126" name="Google Shape;126;p10"/>
          <p:cNvCxnSpPr/>
          <p:nvPr/>
        </p:nvCxnSpPr>
        <p:spPr>
          <a:xfrm flipH="1">
            <a:off x="1944375" y="4365275"/>
            <a:ext cx="1375500" cy="614700"/>
          </a:xfrm>
          <a:prstGeom prst="straightConnector1">
            <a:avLst/>
          </a:prstGeom>
          <a:noFill/>
          <a:ln cap="flat" cmpd="sng" w="28575">
            <a:solidFill>
              <a:schemeClr val="dk2"/>
            </a:solidFill>
            <a:prstDash val="solid"/>
            <a:round/>
            <a:headEnd len="med" w="med" type="none"/>
            <a:tailEnd len="med" w="med" type="triangle"/>
          </a:ln>
        </p:spPr>
      </p:cxnSp>
      <p:cxnSp>
        <p:nvCxnSpPr>
          <p:cNvPr id="127" name="Google Shape;127;p10"/>
          <p:cNvCxnSpPr/>
          <p:nvPr/>
        </p:nvCxnSpPr>
        <p:spPr>
          <a:xfrm flipH="1">
            <a:off x="2847975" y="4476400"/>
            <a:ext cx="1007400" cy="949200"/>
          </a:xfrm>
          <a:prstGeom prst="straightConnector1">
            <a:avLst/>
          </a:prstGeom>
          <a:noFill/>
          <a:ln cap="flat" cmpd="sng" w="28575">
            <a:solidFill>
              <a:schemeClr val="dk2"/>
            </a:solidFill>
            <a:prstDash val="solid"/>
            <a:round/>
            <a:headEnd len="med" w="med" type="none"/>
            <a:tailEnd len="med" w="med" type="triangle"/>
          </a:ln>
        </p:spPr>
      </p:cxnSp>
      <p:cxnSp>
        <p:nvCxnSpPr>
          <p:cNvPr id="128" name="Google Shape;128;p10"/>
          <p:cNvCxnSpPr>
            <a:stCxn id="120" idx="2"/>
          </p:cNvCxnSpPr>
          <p:nvPr/>
        </p:nvCxnSpPr>
        <p:spPr>
          <a:xfrm flipH="1">
            <a:off x="4339800" y="4458375"/>
            <a:ext cx="223200" cy="909300"/>
          </a:xfrm>
          <a:prstGeom prst="straightConnector1">
            <a:avLst/>
          </a:prstGeom>
          <a:noFill/>
          <a:ln cap="flat" cmpd="sng" w="28575">
            <a:solidFill>
              <a:schemeClr val="dk2"/>
            </a:solidFill>
            <a:prstDash val="solid"/>
            <a:round/>
            <a:headEnd len="med" w="med" type="none"/>
            <a:tailEnd len="med" w="med" type="triangle"/>
          </a:ln>
        </p:spPr>
      </p:cxnSp>
      <p:cxnSp>
        <p:nvCxnSpPr>
          <p:cNvPr id="129" name="Google Shape;129;p10"/>
          <p:cNvCxnSpPr>
            <a:endCxn id="124" idx="1"/>
          </p:cNvCxnSpPr>
          <p:nvPr/>
        </p:nvCxnSpPr>
        <p:spPr>
          <a:xfrm>
            <a:off x="5608575" y="4457100"/>
            <a:ext cx="711300" cy="1092900"/>
          </a:xfrm>
          <a:prstGeom prst="straightConnector1">
            <a:avLst/>
          </a:prstGeom>
          <a:noFill/>
          <a:ln cap="flat" cmpd="sng" w="28575">
            <a:solidFill>
              <a:schemeClr val="dk2"/>
            </a:solidFill>
            <a:prstDash val="solid"/>
            <a:round/>
            <a:headEnd len="med" w="med" type="none"/>
            <a:tailEnd len="med" w="med" type="triangle"/>
          </a:ln>
        </p:spPr>
      </p:cxnSp>
      <p:cxnSp>
        <p:nvCxnSpPr>
          <p:cNvPr id="130" name="Google Shape;130;p10"/>
          <p:cNvCxnSpPr/>
          <p:nvPr/>
        </p:nvCxnSpPr>
        <p:spPr>
          <a:xfrm>
            <a:off x="5986375" y="4495775"/>
            <a:ext cx="891300" cy="484200"/>
          </a:xfrm>
          <a:prstGeom prst="straightConnector1">
            <a:avLst/>
          </a:prstGeom>
          <a:noFill/>
          <a:ln cap="flat" cmpd="sng" w="28575">
            <a:solidFill>
              <a:schemeClr val="dk2"/>
            </a:solidFill>
            <a:prstDash val="solid"/>
            <a:round/>
            <a:headEnd len="med" w="med" type="none"/>
            <a:tailEnd len="med" w="med" type="triangle"/>
          </a:ln>
        </p:spPr>
      </p:cxnSp>
      <p:pic>
        <p:nvPicPr>
          <p:cNvPr descr="R:(S\times A) \longrightarrow \mathbb{R}" id="131" name="Google Shape;131;p10" title="MathEquation,#000000"/>
          <p:cNvPicPr preferRelativeResize="0"/>
          <p:nvPr/>
        </p:nvPicPr>
        <p:blipFill>
          <a:blip r:embed="rId5">
            <a:alphaModFix/>
          </a:blip>
          <a:stretch>
            <a:fillRect/>
          </a:stretch>
        </p:blipFill>
        <p:spPr>
          <a:xfrm>
            <a:off x="6538025" y="5751150"/>
            <a:ext cx="1931960" cy="294625"/>
          </a:xfrm>
          <a:prstGeom prst="rect">
            <a:avLst/>
          </a:prstGeom>
          <a:noFill/>
          <a:ln>
            <a:noFill/>
          </a:ln>
        </p:spPr>
      </p:pic>
      <p:sp>
        <p:nvSpPr>
          <p:cNvPr id="132" name="Google Shape;132;p10"/>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idx="4294967295" type="ctrTitle"/>
          </p:nvPr>
        </p:nvSpPr>
        <p:spPr>
          <a:xfrm>
            <a:off x="536700" y="193450"/>
            <a:ext cx="77724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Properties of MDPs</a:t>
            </a:r>
            <a:endParaRPr>
              <a:latin typeface="Comfortaa"/>
              <a:ea typeface="Comfortaa"/>
              <a:cs typeface="Comfortaa"/>
              <a:sym typeface="Comfortaa"/>
            </a:endParaRPr>
          </a:p>
        </p:txBody>
      </p:sp>
      <p:pic>
        <p:nvPicPr>
          <p:cNvPr descr="s_{t+1}  \perp  s_0, . . . , s_{t-1} | s_t \quad \forall t \\&#10;&#10;r_{t+1} \perp  s_0, . . . , s_{t-1}| s_t \quad \forall t" id="140" name="Google Shape;140;p11" title="MathEquation,#000000"/>
          <p:cNvPicPr preferRelativeResize="0"/>
          <p:nvPr/>
        </p:nvPicPr>
        <p:blipFill>
          <a:blip r:embed="rId3">
            <a:alphaModFix/>
          </a:blip>
          <a:stretch>
            <a:fillRect/>
          </a:stretch>
        </p:blipFill>
        <p:spPr>
          <a:xfrm>
            <a:off x="643175" y="1295876"/>
            <a:ext cx="7321450" cy="1766300"/>
          </a:xfrm>
          <a:prstGeom prst="rect">
            <a:avLst/>
          </a:prstGeom>
          <a:noFill/>
          <a:ln>
            <a:noFill/>
          </a:ln>
        </p:spPr>
      </p:pic>
      <p:sp>
        <p:nvSpPr>
          <p:cNvPr id="141" name="Google Shape;141;p11"/>
          <p:cNvSpPr txBox="1"/>
          <p:nvPr/>
        </p:nvSpPr>
        <p:spPr>
          <a:xfrm>
            <a:off x="536700" y="3287100"/>
            <a:ext cx="8433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Comfortaa"/>
              <a:ea typeface="Comfortaa"/>
              <a:cs typeface="Comfortaa"/>
              <a:sym typeface="Comfortaa"/>
            </a:endParaRPr>
          </a:p>
          <a:p>
            <a:pPr indent="-355600" lvl="0" marL="457200" rtl="0" algn="l">
              <a:spcBef>
                <a:spcPts val="0"/>
              </a:spcBef>
              <a:spcAft>
                <a:spcPts val="0"/>
              </a:spcAft>
              <a:buSzPts val="2000"/>
              <a:buFont typeface="Comfortaa"/>
              <a:buChar char="●"/>
            </a:pPr>
            <a:r>
              <a:rPr lang="en-US" sz="2000">
                <a:latin typeface="Comfortaa"/>
                <a:ea typeface="Comfortaa"/>
                <a:cs typeface="Comfortaa"/>
                <a:sym typeface="Comfortaa"/>
              </a:rPr>
              <a:t>A policy is a solution for a MDP which assigns an action to each state. Moreover each MDP has an optimal policy able to maximizes the expected rewards for every starting state </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p:txBody>
      </p:sp>
      <p:pic>
        <p:nvPicPr>
          <p:cNvPr descr="s \in S" id="142" name="Google Shape;142;p11" title="MathEquation,#000000"/>
          <p:cNvPicPr preferRelativeResize="0"/>
          <p:nvPr/>
        </p:nvPicPr>
        <p:blipFill>
          <a:blip r:embed="rId4">
            <a:alphaModFix/>
          </a:blip>
          <a:stretch>
            <a:fillRect/>
          </a:stretch>
        </p:blipFill>
        <p:spPr>
          <a:xfrm>
            <a:off x="1065948" y="4595175"/>
            <a:ext cx="855676" cy="330500"/>
          </a:xfrm>
          <a:prstGeom prst="rect">
            <a:avLst/>
          </a:prstGeom>
          <a:noFill/>
          <a:ln>
            <a:noFill/>
          </a:ln>
        </p:spPr>
      </p:pic>
      <p:sp>
        <p:nvSpPr>
          <p:cNvPr id="143" name="Google Shape;143;p11"/>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ctrTitle"/>
          </p:nvPr>
        </p:nvSpPr>
        <p:spPr>
          <a:xfrm>
            <a:off x="317725" y="96275"/>
            <a:ext cx="79740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Non Markovian Rewards Decision Processes</a:t>
            </a:r>
            <a:endParaRPr>
              <a:latin typeface="Comfortaa"/>
              <a:ea typeface="Comfortaa"/>
              <a:cs typeface="Comfortaa"/>
              <a:sym typeface="Comfortaa"/>
            </a:endParaRPr>
          </a:p>
          <a:p>
            <a:pPr indent="0" lvl="0" marL="0" rtl="0" algn="l">
              <a:spcBef>
                <a:spcPts val="0"/>
              </a:spcBef>
              <a:spcAft>
                <a:spcPts val="0"/>
              </a:spcAft>
              <a:buNone/>
            </a:pPr>
            <a:r>
              <a:rPr lang="en-US">
                <a:latin typeface="Comfortaa"/>
                <a:ea typeface="Comfortaa"/>
                <a:cs typeface="Comfortaa"/>
                <a:sym typeface="Comfortaa"/>
              </a:rPr>
              <a:t>(NMRDPs)</a:t>
            </a:r>
            <a:endParaRPr>
              <a:latin typeface="Comfortaa"/>
              <a:ea typeface="Comfortaa"/>
              <a:cs typeface="Comfortaa"/>
              <a:sym typeface="Comfortaa"/>
            </a:endParaRPr>
          </a:p>
        </p:txBody>
      </p:sp>
      <p:sp>
        <p:nvSpPr>
          <p:cNvPr id="151" name="Google Shape;151;p12"/>
          <p:cNvSpPr txBox="1"/>
          <p:nvPr>
            <p:ph idx="1" type="subTitle"/>
          </p:nvPr>
        </p:nvSpPr>
        <p:spPr>
          <a:xfrm>
            <a:off x="317725" y="1425850"/>
            <a:ext cx="8417100" cy="4721100"/>
          </a:xfrm>
          <a:prstGeom prst="rect">
            <a:avLst/>
          </a:prstGeom>
        </p:spPr>
        <p:txBody>
          <a:bodyPr anchorCtr="0" anchor="t" bIns="46800" lIns="90000" spcFirstLastPara="1" rIns="90000" wrap="square" tIns="46800">
            <a:noAutofit/>
          </a:bodyPr>
          <a:lstStyle/>
          <a:p>
            <a:pPr indent="-355600" lvl="0" marL="457200" rtl="0" algn="l">
              <a:spcBef>
                <a:spcPts val="600"/>
              </a:spcBef>
              <a:spcAft>
                <a:spcPts val="0"/>
              </a:spcAft>
              <a:buClr>
                <a:schemeClr val="dk1"/>
              </a:buClr>
              <a:buSzPts val="2000"/>
              <a:buFont typeface="Comfortaa"/>
              <a:buChar char="●"/>
            </a:pPr>
            <a:r>
              <a:rPr lang="en-US" sz="2000">
                <a:solidFill>
                  <a:schemeClr val="dk1"/>
                </a:solidFill>
                <a:latin typeface="Comfortaa"/>
                <a:ea typeface="Comfortaa"/>
                <a:cs typeface="Comfortaa"/>
                <a:sym typeface="Comfortaa"/>
              </a:rPr>
              <a:t>The reward are the real valued function over finite state-action sequences (according to a specific history):</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b="1" sz="2000">
              <a:solidFill>
                <a:schemeClr val="dk1"/>
              </a:solidFill>
              <a:latin typeface="Comfortaa"/>
              <a:ea typeface="Comfortaa"/>
              <a:cs typeface="Comfortaa"/>
              <a:sym typeface="Comfortaa"/>
            </a:endParaRPr>
          </a:p>
          <a:p>
            <a:pPr indent="-355600" lvl="0" marL="457200" rtl="0" algn="l">
              <a:spcBef>
                <a:spcPts val="600"/>
              </a:spcBef>
              <a:spcAft>
                <a:spcPts val="0"/>
              </a:spcAft>
              <a:buClr>
                <a:schemeClr val="dk1"/>
              </a:buClr>
              <a:buSzPts val="2000"/>
              <a:buFont typeface="Comfortaa"/>
              <a:buChar char="●"/>
            </a:pPr>
            <a:r>
              <a:rPr b="1" lang="en-US" sz="2000">
                <a:solidFill>
                  <a:schemeClr val="dk1"/>
                </a:solidFill>
                <a:latin typeface="Comfortaa"/>
                <a:ea typeface="Comfortaa"/>
                <a:cs typeface="Comfortaa"/>
                <a:sym typeface="Comfortaa"/>
              </a:rPr>
              <a:t>Temporal Rewards Specification (given 		      )</a:t>
            </a:r>
            <a:endParaRPr b="1"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355600" lvl="0" marL="457200" rtl="0" algn="l">
              <a:spcBef>
                <a:spcPts val="600"/>
              </a:spcBef>
              <a:spcAft>
                <a:spcPts val="0"/>
              </a:spcAft>
              <a:buSzPts val="2000"/>
              <a:buFont typeface="Comfortaa"/>
              <a:buChar char="●"/>
            </a:pPr>
            <a:r>
              <a:rPr b="1" lang="en-US" sz="2000">
                <a:latin typeface="Comfortaa"/>
                <a:ea typeface="Comfortaa"/>
                <a:cs typeface="Comfortaa"/>
                <a:sym typeface="Comfortaa"/>
              </a:rPr>
              <a:t>Rewarding with automata  </a:t>
            </a:r>
            <a:endParaRPr b="1"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p:txBody>
      </p:sp>
      <p:sp>
        <p:nvSpPr>
          <p:cNvPr id="152" name="Google Shape;152;p12"/>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3" name="Google Shape;153;p12"/>
          <p:cNvPicPr preferRelativeResize="0"/>
          <p:nvPr/>
        </p:nvPicPr>
        <p:blipFill>
          <a:blip r:embed="rId3">
            <a:alphaModFix/>
          </a:blip>
          <a:stretch>
            <a:fillRect/>
          </a:stretch>
        </p:blipFill>
        <p:spPr>
          <a:xfrm>
            <a:off x="3121250" y="3868275"/>
            <a:ext cx="2901500" cy="967175"/>
          </a:xfrm>
          <a:prstGeom prst="rect">
            <a:avLst/>
          </a:prstGeom>
          <a:noFill/>
          <a:ln>
            <a:noFill/>
          </a:ln>
        </p:spPr>
      </p:pic>
      <p:pic>
        <p:nvPicPr>
          <p:cNvPr descr="S'= S \times Q_{\phi(1)}\times .... \times Q_{\phi(m)}" id="154" name="Google Shape;154;p12" title="MathEquation,#000000"/>
          <p:cNvPicPr preferRelativeResize="0"/>
          <p:nvPr/>
        </p:nvPicPr>
        <p:blipFill>
          <a:blip r:embed="rId4">
            <a:alphaModFix/>
          </a:blip>
          <a:stretch>
            <a:fillRect/>
          </a:stretch>
        </p:blipFill>
        <p:spPr>
          <a:xfrm>
            <a:off x="2036400" y="5205764"/>
            <a:ext cx="5248182" cy="570713"/>
          </a:xfrm>
          <a:prstGeom prst="rect">
            <a:avLst/>
          </a:prstGeom>
          <a:noFill/>
          <a:ln>
            <a:noFill/>
          </a:ln>
        </p:spPr>
      </p:pic>
      <p:pic>
        <p:nvPicPr>
          <p:cNvPr descr="\{(\phi_i,r_i)\}_{i=1}^m" id="155" name="Google Shape;155;p12" title="MathEquation,#000000"/>
          <p:cNvPicPr preferRelativeResize="0"/>
          <p:nvPr/>
        </p:nvPicPr>
        <p:blipFill>
          <a:blip r:embed="rId5">
            <a:alphaModFix/>
          </a:blip>
          <a:stretch>
            <a:fillRect/>
          </a:stretch>
        </p:blipFill>
        <p:spPr>
          <a:xfrm>
            <a:off x="5946300" y="3270725"/>
            <a:ext cx="1305474" cy="316575"/>
          </a:xfrm>
          <a:prstGeom prst="rect">
            <a:avLst/>
          </a:prstGeom>
          <a:noFill/>
          <a:ln>
            <a:noFill/>
          </a:ln>
        </p:spPr>
      </p:pic>
      <p:pic>
        <p:nvPicPr>
          <p:cNvPr descr="\phi" id="156" name="Google Shape;156;p12" title="MathEquation,#000000"/>
          <p:cNvPicPr preferRelativeResize="0"/>
          <p:nvPr/>
        </p:nvPicPr>
        <p:blipFill>
          <a:blip r:embed="rId6">
            <a:alphaModFix/>
          </a:blip>
          <a:stretch>
            <a:fillRect/>
          </a:stretch>
        </p:blipFill>
        <p:spPr>
          <a:xfrm flipH="1" rot="10800000">
            <a:off x="4456625" y="4866188"/>
            <a:ext cx="139300" cy="308850"/>
          </a:xfrm>
          <a:prstGeom prst="rect">
            <a:avLst/>
          </a:prstGeom>
          <a:noFill/>
          <a:ln>
            <a:noFill/>
          </a:ln>
        </p:spPr>
      </p:pic>
      <p:cxnSp>
        <p:nvCxnSpPr>
          <p:cNvPr id="157" name="Google Shape;157;p12"/>
          <p:cNvCxnSpPr/>
          <p:nvPr/>
        </p:nvCxnSpPr>
        <p:spPr>
          <a:xfrm flipH="1" rot="10800000">
            <a:off x="4781275" y="5012950"/>
            <a:ext cx="644700" cy="15300"/>
          </a:xfrm>
          <a:prstGeom prst="straightConnector1">
            <a:avLst/>
          </a:prstGeom>
          <a:noFill/>
          <a:ln cap="flat" cmpd="sng" w="19050">
            <a:solidFill>
              <a:schemeClr val="dk2"/>
            </a:solidFill>
            <a:prstDash val="solid"/>
            <a:round/>
            <a:headEnd len="med" w="med" type="none"/>
            <a:tailEnd len="med" w="med" type="triangle"/>
          </a:ln>
        </p:spPr>
      </p:cxnSp>
      <p:pic>
        <p:nvPicPr>
          <p:cNvPr descr="A_\phi" id="158" name="Google Shape;158;p12" title="MathEquation,#000000"/>
          <p:cNvPicPr preferRelativeResize="0"/>
          <p:nvPr/>
        </p:nvPicPr>
        <p:blipFill>
          <a:blip r:embed="rId7">
            <a:alphaModFix/>
          </a:blip>
          <a:stretch>
            <a:fillRect/>
          </a:stretch>
        </p:blipFill>
        <p:spPr>
          <a:xfrm>
            <a:off x="5611325" y="4870050"/>
            <a:ext cx="334984" cy="301076"/>
          </a:xfrm>
          <a:prstGeom prst="rect">
            <a:avLst/>
          </a:prstGeom>
          <a:noFill/>
          <a:ln>
            <a:noFill/>
          </a:ln>
        </p:spPr>
      </p:pic>
      <p:pic>
        <p:nvPicPr>
          <p:cNvPr descr="\bar{R}: \langle s_1,a_1,....a_{t-1},s_t\rangle \longrightarrow \mathbb{R}" id="159" name="Google Shape;159;p12" title="MathEquation,#000000"/>
          <p:cNvPicPr preferRelativeResize="0"/>
          <p:nvPr/>
        </p:nvPicPr>
        <p:blipFill>
          <a:blip r:embed="rId8">
            <a:alphaModFix/>
          </a:blip>
          <a:stretch>
            <a:fillRect/>
          </a:stretch>
        </p:blipFill>
        <p:spPr>
          <a:xfrm>
            <a:off x="2438375" y="2490929"/>
            <a:ext cx="5248176" cy="5116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ctrTitle"/>
          </p:nvPr>
        </p:nvSpPr>
        <p:spPr>
          <a:xfrm>
            <a:off x="317725" y="96275"/>
            <a:ext cx="79740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Proximal Policy Optimization (PPO)</a:t>
            </a:r>
            <a:endParaRPr>
              <a:latin typeface="Comfortaa"/>
              <a:ea typeface="Comfortaa"/>
              <a:cs typeface="Comfortaa"/>
              <a:sym typeface="Comfortaa"/>
            </a:endParaRPr>
          </a:p>
        </p:txBody>
      </p:sp>
      <p:sp>
        <p:nvSpPr>
          <p:cNvPr id="167" name="Google Shape;167;p13"/>
          <p:cNvSpPr txBox="1"/>
          <p:nvPr>
            <p:ph idx="1" type="subTitle"/>
          </p:nvPr>
        </p:nvSpPr>
        <p:spPr>
          <a:xfrm>
            <a:off x="564075" y="986025"/>
            <a:ext cx="7974000" cy="4474500"/>
          </a:xfrm>
          <a:prstGeom prst="rect">
            <a:avLst/>
          </a:prstGeom>
        </p:spPr>
        <p:txBody>
          <a:bodyPr anchorCtr="0" anchor="t" bIns="46800" lIns="90000" spcFirstLastPara="1" rIns="90000" wrap="square" tIns="46800">
            <a:noAutofit/>
          </a:bodyPr>
          <a:lstStyle/>
          <a:p>
            <a:pPr indent="-355600" lvl="0" marL="457200" rtl="0" algn="l">
              <a:spcBef>
                <a:spcPts val="600"/>
              </a:spcBef>
              <a:spcAft>
                <a:spcPts val="0"/>
              </a:spcAft>
              <a:buSzPts val="2000"/>
              <a:buFont typeface="Comfortaa"/>
              <a:buChar char="●"/>
            </a:pPr>
            <a:r>
              <a:rPr lang="en-US" sz="2000">
                <a:solidFill>
                  <a:schemeClr val="dk1"/>
                </a:solidFill>
                <a:latin typeface="Comfortaa"/>
                <a:ea typeface="Comfortaa"/>
                <a:cs typeface="Comfortaa"/>
                <a:sym typeface="Comfortaa"/>
              </a:rPr>
              <a:t>A policy gradient algorithm for Deep RL.</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2000">
              <a:solidFill>
                <a:schemeClr val="dk1"/>
              </a:solidFill>
              <a:latin typeface="Comfortaa"/>
              <a:ea typeface="Comfortaa"/>
              <a:cs typeface="Comfortaa"/>
              <a:sym typeface="Comfortaa"/>
            </a:endParaRPr>
          </a:p>
          <a:p>
            <a:pPr indent="-355600" lvl="0" marL="457200" rtl="0" algn="l">
              <a:spcBef>
                <a:spcPts val="600"/>
              </a:spcBef>
              <a:spcAft>
                <a:spcPts val="0"/>
              </a:spcAft>
              <a:buClr>
                <a:schemeClr val="dk1"/>
              </a:buClr>
              <a:buSzPts val="2000"/>
              <a:buFont typeface="Comfortaa"/>
              <a:buChar char="●"/>
            </a:pPr>
            <a:r>
              <a:rPr b="1" lang="en-US" sz="2000">
                <a:solidFill>
                  <a:schemeClr val="dk1"/>
                </a:solidFill>
                <a:latin typeface="Comfortaa"/>
                <a:ea typeface="Comfortaa"/>
                <a:cs typeface="Comfortaa"/>
                <a:sym typeface="Comfortaa"/>
              </a:rPr>
              <a:t>Advantage </a:t>
            </a:r>
            <a:r>
              <a:rPr lang="en-US" sz="2000">
                <a:solidFill>
                  <a:schemeClr val="dk1"/>
                </a:solidFill>
                <a:latin typeface="Comfortaa"/>
                <a:ea typeface="Comfortaa"/>
                <a:cs typeface="Comfortaa"/>
                <a:sym typeface="Comfortaa"/>
              </a:rPr>
              <a:t>is a measure of how remunerative a certain action was in a determined time instant.</a:t>
            </a:r>
            <a:r>
              <a:rPr b="1" lang="en-US" sz="2000">
                <a:solidFill>
                  <a:schemeClr val="dk1"/>
                </a:solidFill>
                <a:latin typeface="Comfortaa"/>
                <a:ea typeface="Comfortaa"/>
                <a:cs typeface="Comfortaa"/>
                <a:sym typeface="Comfortaa"/>
              </a:rPr>
              <a:t> </a:t>
            </a:r>
            <a:endParaRPr b="1" sz="2000">
              <a:solidFill>
                <a:schemeClr val="dk1"/>
              </a:solidFill>
              <a:latin typeface="Comfortaa"/>
              <a:ea typeface="Comfortaa"/>
              <a:cs typeface="Comfortaa"/>
              <a:sym typeface="Comfortaa"/>
            </a:endParaRPr>
          </a:p>
          <a:p>
            <a:pPr indent="0" lvl="0" marL="914400" rtl="0" algn="l">
              <a:spcBef>
                <a:spcPts val="600"/>
              </a:spcBef>
              <a:spcAft>
                <a:spcPts val="0"/>
              </a:spcAft>
              <a:buNone/>
            </a:pPr>
            <a:r>
              <a:t/>
            </a:r>
            <a:endParaRPr>
              <a:solidFill>
                <a:schemeClr val="dk1"/>
              </a:solidFill>
              <a:latin typeface="Comfortaa"/>
              <a:ea typeface="Comfortaa"/>
              <a:cs typeface="Comfortaa"/>
              <a:sym typeface="Comfortaa"/>
            </a:endParaRPr>
          </a:p>
          <a:p>
            <a:pPr indent="-355600" lvl="1" marL="914400" rtl="0" algn="l">
              <a:spcBef>
                <a:spcPts val="500"/>
              </a:spcBef>
              <a:spcAft>
                <a:spcPts val="0"/>
              </a:spcAft>
              <a:buClr>
                <a:schemeClr val="dk1"/>
              </a:buClr>
              <a:buSzPts val="2000"/>
              <a:buFont typeface="Comfortaa"/>
              <a:buChar char="○"/>
            </a:pPr>
            <a:r>
              <a:rPr lang="en-US">
                <a:solidFill>
                  <a:schemeClr val="dk1"/>
                </a:solidFill>
                <a:latin typeface="Comfortaa"/>
                <a:ea typeface="Comfortaa"/>
                <a:cs typeface="Comfortaa"/>
                <a:sym typeface="Comfortaa"/>
              </a:rPr>
              <a:t>Difference between the action value in a state and the average value of that state</a:t>
            </a:r>
            <a:endParaRPr sz="2000">
              <a:solidFill>
                <a:schemeClr val="dk1"/>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p:txBody>
      </p:sp>
      <p:sp>
        <p:nvSpPr>
          <p:cNvPr id="168" name="Google Shape;168;p13"/>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9" name="Google Shape;169;p13"/>
          <p:cNvPicPr preferRelativeResize="0"/>
          <p:nvPr/>
        </p:nvPicPr>
        <p:blipFill>
          <a:blip r:embed="rId3">
            <a:alphaModFix/>
          </a:blip>
          <a:stretch>
            <a:fillRect/>
          </a:stretch>
        </p:blipFill>
        <p:spPr>
          <a:xfrm>
            <a:off x="2372675" y="4825025"/>
            <a:ext cx="4544575" cy="1095975"/>
          </a:xfrm>
          <a:prstGeom prst="rect">
            <a:avLst/>
          </a:prstGeom>
          <a:noFill/>
          <a:ln>
            <a:noFill/>
          </a:ln>
        </p:spPr>
      </p:pic>
      <p:pic>
        <p:nvPicPr>
          <p:cNvPr id="170" name="Google Shape;170;p13"/>
          <p:cNvPicPr preferRelativeResize="0"/>
          <p:nvPr/>
        </p:nvPicPr>
        <p:blipFill>
          <a:blip r:embed="rId4">
            <a:alphaModFix/>
          </a:blip>
          <a:stretch>
            <a:fillRect/>
          </a:stretch>
        </p:blipFill>
        <p:spPr>
          <a:xfrm>
            <a:off x="2372675" y="1696300"/>
            <a:ext cx="4160924" cy="99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ctrTitle"/>
          </p:nvPr>
        </p:nvSpPr>
        <p:spPr>
          <a:xfrm>
            <a:off x="317725" y="96275"/>
            <a:ext cx="7974000" cy="14700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rPr lang="en-US">
                <a:latin typeface="Comfortaa"/>
                <a:ea typeface="Comfortaa"/>
                <a:cs typeface="Comfortaa"/>
                <a:sym typeface="Comfortaa"/>
              </a:rPr>
              <a:t>Proximal Policy Optimization (PPO)</a:t>
            </a:r>
            <a:endParaRPr>
              <a:latin typeface="Comfortaa"/>
              <a:ea typeface="Comfortaa"/>
              <a:cs typeface="Comfortaa"/>
              <a:sym typeface="Comfortaa"/>
            </a:endParaRPr>
          </a:p>
        </p:txBody>
      </p:sp>
      <p:sp>
        <p:nvSpPr>
          <p:cNvPr id="178" name="Google Shape;178;p14"/>
          <p:cNvSpPr txBox="1"/>
          <p:nvPr>
            <p:ph idx="1" type="subTitle"/>
          </p:nvPr>
        </p:nvSpPr>
        <p:spPr>
          <a:xfrm>
            <a:off x="564075" y="986025"/>
            <a:ext cx="7974000" cy="4474500"/>
          </a:xfrm>
          <a:prstGeom prst="rect">
            <a:avLst/>
          </a:prstGeom>
        </p:spPr>
        <p:txBody>
          <a:bodyPr anchorCtr="0" anchor="t" bIns="46800" lIns="90000" spcFirstLastPara="1" rIns="90000" wrap="square" tIns="46800">
            <a:noAutofit/>
          </a:bodyPr>
          <a:lstStyle/>
          <a:p>
            <a:pPr indent="-355600" lvl="0" marL="457200" rtl="0" algn="l">
              <a:spcBef>
                <a:spcPts val="600"/>
              </a:spcBef>
              <a:spcAft>
                <a:spcPts val="0"/>
              </a:spcAft>
              <a:buSzPts val="2000"/>
              <a:buFont typeface="Comfortaa"/>
              <a:buChar char="●"/>
            </a:pPr>
            <a:r>
              <a:rPr lang="en-US" sz="2000">
                <a:solidFill>
                  <a:schemeClr val="dk1"/>
                </a:solidFill>
                <a:latin typeface="Comfortaa"/>
                <a:ea typeface="Comfortaa"/>
                <a:cs typeface="Comfortaa"/>
                <a:sym typeface="Comfortaa"/>
              </a:rPr>
              <a:t>Problem:  “too big” policy updates often lead to unstable behaviour </a:t>
            </a:r>
            <a:endParaRPr sz="2000">
              <a:solidFill>
                <a:schemeClr val="dk1"/>
              </a:solidFill>
              <a:latin typeface="Comfortaa"/>
              <a:ea typeface="Comfortaa"/>
              <a:cs typeface="Comfortaa"/>
              <a:sym typeface="Comfortaa"/>
            </a:endParaRPr>
          </a:p>
          <a:p>
            <a:pPr indent="0" lvl="0" marL="457200" rtl="0" algn="l">
              <a:spcBef>
                <a:spcPts val="600"/>
              </a:spcBef>
              <a:spcAft>
                <a:spcPts val="0"/>
              </a:spcAft>
              <a:buNone/>
            </a:pPr>
            <a:r>
              <a:t/>
            </a:r>
            <a:endParaRPr sz="2000">
              <a:solidFill>
                <a:schemeClr val="dk1"/>
              </a:solidFill>
              <a:latin typeface="Comfortaa"/>
              <a:ea typeface="Comfortaa"/>
              <a:cs typeface="Comfortaa"/>
              <a:sym typeface="Comfortaa"/>
            </a:endParaRPr>
          </a:p>
          <a:p>
            <a:pPr indent="-355600" lvl="1" marL="914400" rtl="0" algn="l">
              <a:spcBef>
                <a:spcPts val="500"/>
              </a:spcBef>
              <a:spcAft>
                <a:spcPts val="0"/>
              </a:spcAft>
              <a:buClr>
                <a:schemeClr val="dk1"/>
              </a:buClr>
              <a:buSzPts val="2000"/>
              <a:buFont typeface="Comfortaa"/>
              <a:buChar char="○"/>
            </a:pPr>
            <a:r>
              <a:rPr lang="en-US">
                <a:solidFill>
                  <a:schemeClr val="dk1"/>
                </a:solidFill>
                <a:latin typeface="Comfortaa"/>
                <a:ea typeface="Comfortaa"/>
                <a:cs typeface="Comfortaa"/>
                <a:sym typeface="Comfortaa"/>
              </a:rPr>
              <a:t>Solution: policy gradient objective is replaced with </a:t>
            </a:r>
            <a:r>
              <a:rPr b="1" lang="en-US">
                <a:solidFill>
                  <a:schemeClr val="dk1"/>
                </a:solidFill>
                <a:latin typeface="Comfortaa"/>
                <a:ea typeface="Comfortaa"/>
                <a:cs typeface="Comfortaa"/>
                <a:sym typeface="Comfortaa"/>
              </a:rPr>
              <a:t>clipped surrogate loss</a:t>
            </a:r>
            <a:r>
              <a:rPr lang="en-US">
                <a:solidFill>
                  <a:schemeClr val="dk1"/>
                </a:solidFill>
                <a:latin typeface="Comfortaa"/>
                <a:ea typeface="Comfortaa"/>
                <a:cs typeface="Comfortaa"/>
                <a:sym typeface="Comfortaa"/>
              </a:rPr>
              <a:t>.</a:t>
            </a:r>
            <a:endParaRPr>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solidFill>
                <a:schemeClr val="dk1"/>
              </a:solidFill>
              <a:latin typeface="Comfortaa"/>
              <a:ea typeface="Comfortaa"/>
              <a:cs typeface="Comfortaa"/>
              <a:sym typeface="Comfortaa"/>
            </a:endParaRPr>
          </a:p>
          <a:p>
            <a:pPr indent="0" lvl="0" marL="0" rtl="0" algn="l">
              <a:spcBef>
                <a:spcPts val="600"/>
              </a:spcBef>
              <a:spcAft>
                <a:spcPts val="0"/>
              </a:spcAft>
              <a:buNone/>
            </a:pPr>
            <a:r>
              <a:t/>
            </a:r>
            <a:endParaRPr sz="2000">
              <a:latin typeface="Comfortaa"/>
              <a:ea typeface="Comfortaa"/>
              <a:cs typeface="Comfortaa"/>
              <a:sym typeface="Comfortaa"/>
            </a:endParaRPr>
          </a:p>
        </p:txBody>
      </p:sp>
      <p:sp>
        <p:nvSpPr>
          <p:cNvPr id="179" name="Google Shape;179;p14"/>
          <p:cNvSpPr txBox="1"/>
          <p:nvPr>
            <p:ph idx="12" type="sldNum"/>
          </p:nvPr>
        </p:nvSpPr>
        <p:spPr>
          <a:xfrm>
            <a:off x="6553200" y="6146800"/>
            <a:ext cx="1903500" cy="455700"/>
          </a:xfrm>
          <a:prstGeom prst="rect">
            <a:avLst/>
          </a:prstGeom>
        </p:spPr>
        <p:txBody>
          <a:bodyPr anchorCtr="0" anchor="t"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0" name="Google Shape;180;p14"/>
          <p:cNvPicPr preferRelativeResize="0"/>
          <p:nvPr/>
        </p:nvPicPr>
        <p:blipFill>
          <a:blip r:embed="rId3">
            <a:alphaModFix/>
          </a:blip>
          <a:stretch>
            <a:fillRect/>
          </a:stretch>
        </p:blipFill>
        <p:spPr>
          <a:xfrm>
            <a:off x="2660475" y="2897027"/>
            <a:ext cx="3438000" cy="1063925"/>
          </a:xfrm>
          <a:prstGeom prst="rect">
            <a:avLst/>
          </a:prstGeom>
          <a:noFill/>
          <a:ln>
            <a:noFill/>
          </a:ln>
        </p:spPr>
      </p:pic>
      <p:pic>
        <p:nvPicPr>
          <p:cNvPr id="181" name="Google Shape;181;p14"/>
          <p:cNvPicPr preferRelativeResize="0"/>
          <p:nvPr/>
        </p:nvPicPr>
        <p:blipFill>
          <a:blip r:embed="rId4">
            <a:alphaModFix/>
          </a:blip>
          <a:stretch>
            <a:fillRect/>
          </a:stretch>
        </p:blipFill>
        <p:spPr>
          <a:xfrm>
            <a:off x="327850" y="4257800"/>
            <a:ext cx="8488297" cy="106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