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1" r:id="rId3"/>
  </p:sldIdLst>
  <p:sldSz cx="12192000" cy="6858000"/>
  <p:notesSz cx="6858000" cy="9144000"/>
  <p:embeddedFontLst>
    <p:embeddedFont>
      <p:font typeface="Questrial" pitchFamily="2" charset="77"/>
      <p:regular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S/M1XEiu6hsFo0l6tnYOPuAIs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107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">
  <p:cSld name="Log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b812db5b56_1_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gb812db5b56_1_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2F7C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D4F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476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gb812db5b56_1_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" name="Google Shape;22;gb812db5b56_1_1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b812db5b56_1_1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gb812db5b56_1_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ntent">
  <p:cSld name="1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b812db5b56_1_29"/>
          <p:cNvSpPr txBox="1">
            <a:spLocks noGrp="1"/>
          </p:cNvSpPr>
          <p:nvPr>
            <p:ph type="body" idx="1"/>
          </p:nvPr>
        </p:nvSpPr>
        <p:spPr>
          <a:xfrm>
            <a:off x="209846" y="1447800"/>
            <a:ext cx="117723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gb812db5b56_1_29"/>
          <p:cNvSpPr txBox="1">
            <a:spLocks noGrp="1"/>
          </p:cNvSpPr>
          <p:nvPr>
            <p:ph type="title"/>
          </p:nvPr>
        </p:nvSpPr>
        <p:spPr>
          <a:xfrm>
            <a:off x="203200" y="228600"/>
            <a:ext cx="68073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empt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b812db5b56_1_32"/>
          <p:cNvSpPr txBox="1">
            <a:spLocks noGrp="1"/>
          </p:cNvSpPr>
          <p:nvPr>
            <p:ph type="title"/>
          </p:nvPr>
        </p:nvSpPr>
        <p:spPr>
          <a:xfrm>
            <a:off x="203200" y="228600"/>
            <a:ext cx="6731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">
  <p:cSld name="2 conten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b812db5b56_1_34"/>
          <p:cNvSpPr txBox="1">
            <a:spLocks noGrp="1"/>
          </p:cNvSpPr>
          <p:nvPr>
            <p:ph type="body" idx="1"/>
          </p:nvPr>
        </p:nvSpPr>
        <p:spPr>
          <a:xfrm>
            <a:off x="203200" y="1295400"/>
            <a:ext cx="56895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100"/>
              <a:buChar char="•"/>
              <a:defRPr sz="1100"/>
            </a:lvl3pPr>
            <a:lvl4pPr marL="1828800" lvl="3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000"/>
              <a:buChar char="•"/>
              <a:defRPr sz="10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gb812db5b56_1_34"/>
          <p:cNvSpPr txBox="1">
            <a:spLocks noGrp="1"/>
          </p:cNvSpPr>
          <p:nvPr>
            <p:ph type="body" idx="2"/>
          </p:nvPr>
        </p:nvSpPr>
        <p:spPr>
          <a:xfrm>
            <a:off x="6299200" y="1295400"/>
            <a:ext cx="56649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100"/>
              <a:buChar char="•"/>
              <a:defRPr sz="1100"/>
            </a:lvl3pPr>
            <a:lvl4pPr marL="1828800" lvl="3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000"/>
              <a:buChar char="•"/>
              <a:defRPr sz="10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7" name="Google Shape;37;gb812db5b56_1_34"/>
          <p:cNvCxnSpPr/>
          <p:nvPr/>
        </p:nvCxnSpPr>
        <p:spPr>
          <a:xfrm>
            <a:off x="6096000" y="1295400"/>
            <a:ext cx="0" cy="5334000"/>
          </a:xfrm>
          <a:prstGeom prst="straightConnector1">
            <a:avLst/>
          </a:prstGeom>
          <a:noFill/>
          <a:ln w="9525" cap="flat" cmpd="sng">
            <a:solidFill>
              <a:srgbClr val="33A6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gb812db5b56_1_34"/>
          <p:cNvSpPr txBox="1">
            <a:spLocks noGrp="1"/>
          </p:cNvSpPr>
          <p:nvPr>
            <p:ph type="title"/>
          </p:nvPr>
        </p:nvSpPr>
        <p:spPr>
          <a:xfrm>
            <a:off x="203199" y="228600"/>
            <a:ext cx="70359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gb812db5b56_1_5"/>
          <p:cNvCxnSpPr/>
          <p:nvPr/>
        </p:nvCxnSpPr>
        <p:spPr>
          <a:xfrm>
            <a:off x="203200" y="1219200"/>
            <a:ext cx="11785500" cy="0"/>
          </a:xfrm>
          <a:prstGeom prst="straightConnector1">
            <a:avLst/>
          </a:prstGeom>
          <a:noFill/>
          <a:ln w="57150" cap="flat" cmpd="sng">
            <a:solidFill>
              <a:srgbClr val="33A6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7;gb812db5b56_1_5"/>
          <p:cNvSpPr txBox="1">
            <a:spLocks noGrp="1"/>
          </p:cNvSpPr>
          <p:nvPr>
            <p:ph type="title"/>
          </p:nvPr>
        </p:nvSpPr>
        <p:spPr>
          <a:xfrm>
            <a:off x="203200" y="228600"/>
            <a:ext cx="65025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b812db5b56_1_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2F7C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4D4F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7476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" name="Google Shape;9;gb812db5b56_1_5" descr="2021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96198" y="214290"/>
            <a:ext cx="3929090" cy="84842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Carattere, design&#10;&#10;Descrizione generata automaticamente">
            <a:extLst>
              <a:ext uri="{FF2B5EF4-FFF2-40B4-BE49-F238E27FC236}">
                <a16:creationId xmlns:a16="http://schemas.microsoft.com/office/drawing/2014/main" id="{CE5810B0-5427-DD7C-C0DE-3C82D3EB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-109728"/>
            <a:ext cx="4272249" cy="1297401"/>
          </a:xfrm>
          <a:prstGeom prst="rect">
            <a:avLst/>
          </a:prstGeom>
        </p:spPr>
      </p:pic>
      <p:sp>
        <p:nvSpPr>
          <p:cNvPr id="3" name="Google Shape;55;p3">
            <a:extLst>
              <a:ext uri="{FF2B5EF4-FFF2-40B4-BE49-F238E27FC236}">
                <a16:creationId xmlns:a16="http://schemas.microsoft.com/office/drawing/2014/main" id="{1499AC02-A9F5-D01A-4004-6AC381DC00CE}"/>
              </a:ext>
            </a:extLst>
          </p:cNvPr>
          <p:cNvSpPr txBox="1"/>
          <p:nvPr/>
        </p:nvSpPr>
        <p:spPr>
          <a:xfrm>
            <a:off x="163232" y="329283"/>
            <a:ext cx="11089449" cy="72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it-IT" sz="3600" dirty="0">
                <a:solidFill>
                  <a:schemeClr val="accent1"/>
                </a:solidFill>
              </a:rPr>
              <a:t>CH01: NISC QUIZ</a:t>
            </a:r>
            <a:endParaRPr sz="360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6;p3">
            <a:extLst>
              <a:ext uri="{FF2B5EF4-FFF2-40B4-BE49-F238E27FC236}">
                <a16:creationId xmlns:a16="http://schemas.microsoft.com/office/drawing/2014/main" id="{BDBB1B20-CF7F-8DC0-D10F-55ADBA38EE36}"/>
              </a:ext>
            </a:extLst>
          </p:cNvPr>
          <p:cNvSpPr txBox="1"/>
          <p:nvPr/>
        </p:nvSpPr>
        <p:spPr>
          <a:xfrm>
            <a:off x="299750" y="1540430"/>
            <a:ext cx="11716037" cy="307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1600" dirty="0">
                <a:effectLst/>
                <a:latin typeface="Helvetica Neue" panose="02000503000000020004" pitchFamily="2" charset="0"/>
              </a:rPr>
              <a:t>Si aprono le iscrizioni al quiz più embedded che ci sia!!!! Partecipa anche tu al NISC quiz, l’unico gioco nel quale dovrai tu stesso costruire la plancia di gioco e rispondere alle seguenti domande in 10 secondi ciascuna: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9A9DC"/>
              </a:buClr>
              <a:buSzPts val="1600"/>
              <a:buFont typeface="Arial"/>
              <a:buAutoNum type="arabicPeriod"/>
            </a:pPr>
            <a:r>
              <a:rPr lang="it-IT" sz="1600" b="0" i="0" u="none" strike="noStrike" cap="none" dirty="0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“Per abilitare le periferiche seriali si modifica il file di configurazione </a:t>
            </a:r>
            <a:r>
              <a:rPr lang="it-IT" sz="1600" b="0" i="0" u="none" strike="noStrike" cap="none" dirty="0" err="1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halconf</a:t>
            </a:r>
            <a:r>
              <a:rPr lang="it-IT" sz="1600" b="0" i="0" u="none" strike="noStrike" cap="none" dirty="0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: Vero o Falso?”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9A9DC"/>
              </a:buClr>
              <a:buSzPts val="1600"/>
              <a:buFont typeface="Arial"/>
              <a:buAutoNum type="arabicPeriod"/>
            </a:pPr>
            <a:r>
              <a:rPr lang="it-IT" sz="1600" dirty="0">
                <a:effectLst/>
                <a:latin typeface="Helvetica Neue" panose="02000503000000020004" pitchFamily="2" charset="0"/>
              </a:rPr>
              <a:t>“Con il GPIO è possibile pilotare un motore brushless: Vero o Falso?”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9A9DC"/>
              </a:buClr>
              <a:buSzPts val="1600"/>
              <a:buFont typeface="Arial"/>
              <a:buAutoNum type="arabicPeriod"/>
            </a:pPr>
            <a:r>
              <a:rPr lang="it-IT" sz="1600" dirty="0">
                <a:effectLst/>
                <a:latin typeface="Helvetica Neue" panose="02000503000000020004" pitchFamily="2" charset="0"/>
              </a:rPr>
              <a:t>“La frequenza del clock della nucleo G4 è di 120MHz: Vero o Falso?”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9A9DC"/>
              </a:buClr>
              <a:buSzPts val="1600"/>
              <a:buFont typeface="Arial"/>
              <a:buAutoNum type="arabicPeriod"/>
            </a:pPr>
            <a:r>
              <a:rPr lang="it-IT" sz="1600" dirty="0">
                <a:effectLst/>
                <a:latin typeface="Helvetica Neue" panose="02000503000000020004" pitchFamily="2" charset="0"/>
              </a:rPr>
              <a:t>“Un trigger di Schmitt è presente a bordo della nucleo G4: Vero o Falso?”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9A9DC"/>
              </a:buClr>
              <a:buSzPts val="1600"/>
              <a:buFont typeface="Arial"/>
              <a:buAutoNum type="arabicPeriod"/>
            </a:pPr>
            <a:r>
              <a:rPr lang="it-IT" sz="1600" dirty="0">
                <a:effectLst/>
                <a:latin typeface="Helvetica Neue" panose="02000503000000020004" pitchFamily="2" charset="0"/>
              </a:rPr>
              <a:t>“Questo quiz è molto divertente: Vero o Falso? ;)”</a:t>
            </a:r>
          </a:p>
          <a:p>
            <a:endParaRPr lang="it-IT" sz="1600" dirty="0">
              <a:effectLst/>
              <a:latin typeface="Helvetica Neue" panose="02000503000000020004" pitchFamily="2" charset="0"/>
            </a:endParaRPr>
          </a:p>
          <a:p>
            <a:r>
              <a:rPr lang="it-IT" sz="1600" dirty="0">
                <a:effectLst/>
                <a:latin typeface="Helvetica Neue" panose="02000503000000020004" pitchFamily="2" charset="0"/>
              </a:rPr>
              <a:t>Buon divertimento!!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Carattere, design&#10;&#10;Descrizione generata automaticamente">
            <a:extLst>
              <a:ext uri="{FF2B5EF4-FFF2-40B4-BE49-F238E27FC236}">
                <a16:creationId xmlns:a16="http://schemas.microsoft.com/office/drawing/2014/main" id="{CE5810B0-5427-DD7C-C0DE-3C82D3EB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-109728"/>
            <a:ext cx="4272249" cy="1297401"/>
          </a:xfrm>
          <a:prstGeom prst="rect">
            <a:avLst/>
          </a:prstGeom>
        </p:spPr>
      </p:pic>
      <p:sp>
        <p:nvSpPr>
          <p:cNvPr id="3" name="Google Shape;55;p3">
            <a:extLst>
              <a:ext uri="{FF2B5EF4-FFF2-40B4-BE49-F238E27FC236}">
                <a16:creationId xmlns:a16="http://schemas.microsoft.com/office/drawing/2014/main" id="{E928484D-2FE2-2216-1FDB-287CC162C6B2}"/>
              </a:ext>
            </a:extLst>
          </p:cNvPr>
          <p:cNvSpPr txBox="1"/>
          <p:nvPr/>
        </p:nvSpPr>
        <p:spPr>
          <a:xfrm>
            <a:off x="163232" y="329283"/>
            <a:ext cx="11089449" cy="72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it-IT" sz="3600" dirty="0">
                <a:solidFill>
                  <a:schemeClr val="accent1"/>
                </a:solidFill>
              </a:rPr>
              <a:t>GUIDA</a:t>
            </a:r>
            <a:endParaRPr sz="360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4;p3">
            <a:extLst>
              <a:ext uri="{FF2B5EF4-FFF2-40B4-BE49-F238E27FC236}">
                <a16:creationId xmlns:a16="http://schemas.microsoft.com/office/drawing/2014/main" id="{6040C7D9-2CE6-3DF4-C3D7-0A053E6EF916}"/>
              </a:ext>
            </a:extLst>
          </p:cNvPr>
          <p:cNvSpPr txBox="1"/>
          <p:nvPr/>
        </p:nvSpPr>
        <p:spPr>
          <a:xfrm>
            <a:off x="286308" y="1489884"/>
            <a:ext cx="957810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9A9DC"/>
              </a:buClr>
              <a:buSzPts val="1600"/>
              <a:buFont typeface="Arial"/>
              <a:buAutoNum type="arabicPeriod"/>
            </a:pPr>
            <a:r>
              <a:rPr lang="it-IT" sz="1600" b="0" i="0" u="none" strike="noStrike" cap="none" dirty="0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Utilizza la porta seriale per stampare a video le domande ed il countdown.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9A9DC"/>
              </a:buClr>
              <a:buSzPts val="1600"/>
              <a:buFont typeface="Arial"/>
              <a:buAutoNum type="arabicPeriod"/>
            </a:pPr>
            <a:r>
              <a:rPr lang="it-IT" sz="1600" b="0" i="0" u="none" strike="noStrike" cap="none" dirty="0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Collega alla board due pulsanti per poter selezionare vero o falso.</a:t>
            </a:r>
          </a:p>
          <a:p>
            <a:pPr marL="342900" indent="-342900">
              <a:spcBef>
                <a:spcPts val="1200"/>
              </a:spcBef>
              <a:buClr>
                <a:srgbClr val="39A9DC"/>
              </a:buClr>
              <a:buSzPts val="1600"/>
              <a:buFont typeface="Arial"/>
              <a:buAutoNum type="arabicPeriod"/>
            </a:pPr>
            <a:r>
              <a:rPr lang="it-IT" sz="1600" dirty="0"/>
              <a:t>Ricorda che il timer può essere anche hardware. ;)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9A9DC"/>
              </a:buClr>
              <a:buSzPts val="1600"/>
              <a:buFont typeface="Arial"/>
              <a:buAutoNum type="arabicPeriod"/>
            </a:pPr>
            <a:r>
              <a:rPr lang="it-IT" sz="1600" dirty="0">
                <a:solidFill>
                  <a:srgbClr val="002052"/>
                </a:solidFill>
              </a:rPr>
              <a:t>Conta tutte le risposte giuste o sbagliate e mostrale a schermo.</a:t>
            </a:r>
            <a:endParaRPr lang="it-IT" dirty="0"/>
          </a:p>
          <a:p>
            <a:pPr marL="342900" marR="0" lvl="0" indent="-241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9A9DC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205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773424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175</Words>
  <Application>Microsoft Macintosh PowerPoint</Application>
  <PresentationFormat>Widescreen</PresentationFormat>
  <Paragraphs>14</Paragraphs>
  <Slides>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Questrial</vt:lpstr>
      <vt:lpstr>Helvetica Neue</vt:lpstr>
      <vt:lpstr>blank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DOMENICO REGA</dc:creator>
  <cp:lastModifiedBy>SALVATORE BRAMANTE</cp:lastModifiedBy>
  <cp:revision>3</cp:revision>
  <dcterms:created xsi:type="dcterms:W3CDTF">2020-08-17T07:25:49Z</dcterms:created>
  <dcterms:modified xsi:type="dcterms:W3CDTF">2023-07-19T17:03:20Z</dcterms:modified>
</cp:coreProperties>
</file>