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Questrial" pitchFamily="2" charset="0"/>
      <p:regular r:id="rId36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wVGh9fqnlVM0UHjo475b7o1G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it-IT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it-IT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it-IT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smtClean="0">
                <a:solidFill>
                  <a:schemeClr val="dk1"/>
                </a:solidFill>
                <a:ea typeface="Calibri"/>
                <a:sym typeface="Calibri"/>
              </a:rPr>
              <a:pPr algn="r">
                <a:buClr>
                  <a:srgbClr val="000000"/>
                </a:buClr>
                <a:buSzPts val="1200"/>
                <a:buFont typeface="Arial"/>
                <a:buNone/>
              </a:pPr>
              <a:t>‹N›</a:t>
            </a:fld>
            <a:endParaRPr lang="it-IT" sz="1200" dirty="0">
              <a:solidFill>
                <a:schemeClr val="dk1"/>
              </a:solidFill>
              <a:ea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91ceb0c7f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Google Shape;152;ge91ceb0c7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1ceb0c7f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Google Shape;201;ge91ceb0c7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Google Shape;22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91ceb0c7f_5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Google Shape;236;ge91ceb0c7f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91ceb0c7f_5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oogle Shape;243;ge91ceb0c7f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91ceb0c7f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Google Shape;250;ge91ceb0c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91ceb0c7f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ge91ceb0c7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91ceb0c7f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Google Shape;273;ge91ceb0c7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91ceb0c7f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Google Shape;280;ge91ceb0c7f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Google Shape;2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Google Shape;11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 preserve="1">
  <p:cSld name="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5846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58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>
              <a:defRPr sz="1200" spc="5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D729AA-1FC4-0AD5-CE0F-3ACB07798115}"/>
              </a:ext>
            </a:extLst>
          </p:cNvPr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322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15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16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preserve="1">
  <p:cSld name="Vuot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 preserve="1">
  <p:cSld name="Titolo e contenu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6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 preserve="1">
  <p:cSld name="Immagine con didascali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67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ubtitle_QrCode" preserve="1">
  <p:cSld name="Title_Subtitle_QrCo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sz="2600" b="0" i="0">
                <a:solidFill>
                  <a:srgbClr val="C3C4C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Google Shape;28;p21"/>
          <p:cNvSpPr>
            <a:spLocks noGrp="1"/>
          </p:cNvSpPr>
          <p:nvPr>
            <p:ph type="pic" idx="2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5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ntent" preserve="1">
  <p:cSld name="1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1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preserve="1">
  <p:cSld name="empt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1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" preserve="1">
  <p:cSld name="2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Google Shape;37;p24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w="9525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940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title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6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522572" y="2323626"/>
            <a:ext cx="3154320" cy="3154321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21935515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6"/>
          <p:cNvCxnSpPr/>
          <p:nvPr/>
        </p:nvCxnSpPr>
        <p:spPr>
          <a:xfrm>
            <a:off x="203200" y="1219200"/>
            <a:ext cx="11785600" cy="0"/>
          </a:xfrm>
          <a:prstGeom prst="straightConnector1">
            <a:avLst/>
          </a:prstGeom>
          <a:noFill/>
          <a:ln w="5715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83B65D-DBB0-4672-988F-A4E1F162F2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91" y="0"/>
            <a:ext cx="3909848" cy="11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861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ibios.sourceforge.net/docs3/hal/group___p_w_m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atasheetspdf.com/pdf/791970/TowerPro/SG90/1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Each PWM driver can use almost 4 channels, and each channel is associated to a pin of the board.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Each channel can works with a different duty cycle, but PWM period </a:t>
            </a:r>
            <a:r>
              <a:rPr lang="it-IT" sz="2000" b="1" dirty="0"/>
              <a:t>will be the same for all channels</a:t>
            </a:r>
            <a:r>
              <a:rPr lang="it-IT" sz="20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On the right is shown one of the possible configuration of PWM.</a:t>
            </a:r>
            <a:endParaRPr dirty="0"/>
          </a:p>
        </p:txBody>
      </p:sp>
      <p:pic>
        <p:nvPicPr>
          <p:cNvPr id="139" name="Google Shape;139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tretch/>
        </p:blipFill>
        <p:spPr>
          <a:xfrm>
            <a:off x="6299200" y="1937349"/>
            <a:ext cx="5664200" cy="405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Channel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PWM </a:t>
            </a:r>
            <a:r>
              <a:rPr lang="it-IT" sz="2000" dirty="0" err="1"/>
              <a:t>unity</a:t>
            </a:r>
            <a:r>
              <a:rPr lang="it-IT" sz="2000" dirty="0"/>
              <a:t> works </a:t>
            </a:r>
            <a:r>
              <a:rPr lang="it-IT" sz="2000" dirty="0" err="1"/>
              <a:t>as</a:t>
            </a:r>
            <a:r>
              <a:rPr lang="it-IT" sz="2000" dirty="0"/>
              <a:t> a state machine, with the following </a:t>
            </a:r>
            <a:r>
              <a:rPr lang="it-IT" sz="2000" dirty="0" err="1"/>
              <a:t>transition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 err="1"/>
              <a:t>pwmInit</a:t>
            </a:r>
            <a:r>
              <a:rPr lang="it-IT" sz="2000" dirty="0"/>
              <a:t>( 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 err="1"/>
              <a:t>pwmStart</a:t>
            </a:r>
            <a:r>
              <a:rPr lang="it-IT" sz="2000" dirty="0"/>
              <a:t>( ) / </a:t>
            </a:r>
            <a:r>
              <a:rPr lang="it-IT" sz="2000" dirty="0" err="1"/>
              <a:t>pwmStop</a:t>
            </a:r>
            <a:r>
              <a:rPr lang="it-IT" sz="2000" dirty="0"/>
              <a:t>( 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 err="1"/>
              <a:t>pwmEnableChannel</a:t>
            </a:r>
            <a:r>
              <a:rPr lang="it-IT" sz="2000" dirty="0"/>
              <a:t> ( ) / </a:t>
            </a:r>
            <a:r>
              <a:rPr lang="it-IT" sz="2000" dirty="0" err="1"/>
              <a:t>pwmDisableChannel</a:t>
            </a:r>
            <a:r>
              <a:rPr lang="it-IT" sz="2000" dirty="0"/>
              <a:t> ( )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 err="1"/>
              <a:t>pwmEnablePeriodicNotification</a:t>
            </a:r>
            <a:r>
              <a:rPr lang="it-IT" sz="2000" dirty="0"/>
              <a:t> ( ) / </a:t>
            </a:r>
            <a:r>
              <a:rPr lang="it-IT" sz="2000" dirty="0" err="1"/>
              <a:t>pwmDisablePeriodicNotification</a:t>
            </a:r>
            <a:r>
              <a:rPr lang="it-IT" sz="2000" dirty="0"/>
              <a:t> ( )</a:t>
            </a:r>
            <a:endParaRPr sz="2000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 err="1"/>
              <a:t>pwmEnableChannelNotification</a:t>
            </a:r>
            <a:r>
              <a:rPr lang="it-IT" sz="2000" dirty="0"/>
              <a:t> ( ) / </a:t>
            </a:r>
            <a:r>
              <a:rPr lang="it-IT" sz="2000" dirty="0" err="1"/>
              <a:t>pwmDisableChannelNotification</a:t>
            </a:r>
            <a:r>
              <a:rPr lang="it-IT" sz="2000" dirty="0"/>
              <a:t>( )</a:t>
            </a:r>
            <a:endParaRPr sz="2000" dirty="0"/>
          </a:p>
        </p:txBody>
      </p:sp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State Machine</a:t>
            </a:r>
            <a:endParaRPr/>
          </a:p>
        </p:txBody>
      </p:sp>
      <p:pic>
        <p:nvPicPr>
          <p:cNvPr id="148" name="Google Shape;148;p11" descr="Immagine che contiene disegnando, specchio&#10;&#10;Descrizione generata automaticamente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182" y="4323798"/>
            <a:ext cx="45529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1ceb0c7f_3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enable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channel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must be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defined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(in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ticks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obviously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must be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tinier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PWM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period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macro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PWM_PERCENTAGE_TO_WIDTH(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pwmp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percentage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Be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careful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percentage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must be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defined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with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from 0 to 10000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10000 </a:t>
            </a:r>
            <a:r>
              <a:rPr lang="it-IT" sz="2000" b="1" dirty="0" err="1">
                <a:latin typeface="Arial"/>
                <a:ea typeface="Arial"/>
                <a:cs typeface="Arial"/>
                <a:sym typeface="Arial"/>
              </a:rPr>
              <a:t>means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 100%.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For a complete list of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see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PWM Driver API</a:t>
            </a:r>
            <a:endParaRPr sz="2000" dirty="0"/>
          </a:p>
        </p:txBody>
      </p:sp>
      <p:sp>
        <p:nvSpPr>
          <p:cNvPr id="155" name="Google Shape;155;ge91ceb0c7f_3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State Machine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To configure a PWM driver is necessary to initialize a structure </a:t>
            </a:r>
            <a:r>
              <a:rPr lang="it-IT" sz="2000" i="1" dirty="0"/>
              <a:t>PWMConfig</a:t>
            </a:r>
            <a:r>
              <a:rPr lang="it-IT" sz="2000" dirty="0"/>
              <a:t> with the following parameters: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b="1" dirty="0"/>
              <a:t>frequency</a:t>
            </a:r>
            <a:r>
              <a:rPr lang="it-IT" sz="2000" dirty="0"/>
              <a:t> defines the frequency of TIMER. </a:t>
            </a:r>
            <a:endParaRPr sz="2000" b="0"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b="1" dirty="0"/>
              <a:t>period</a:t>
            </a:r>
            <a:r>
              <a:rPr lang="it-IT" sz="2000" dirty="0"/>
              <a:t> defines PWM period</a:t>
            </a:r>
            <a:r>
              <a:rPr lang="it-IT" sz="2000" dirty="0">
                <a:solidFill>
                  <a:schemeClr val="lt2"/>
                </a:solidFill>
              </a:rPr>
              <a:t>.</a:t>
            </a:r>
            <a:r>
              <a:rPr lang="it-IT" sz="2000" dirty="0">
                <a:solidFill>
                  <a:srgbClr val="FF4BB2"/>
                </a:solidFill>
              </a:rPr>
              <a:t> </a:t>
            </a:r>
            <a:r>
              <a:rPr lang="it-IT" sz="2000" dirty="0">
                <a:solidFill>
                  <a:schemeClr val="accent2"/>
                </a:solidFill>
              </a:rPr>
              <a:t>IT IS EXPRESSED AS TICK, NOT IN SECOND</a:t>
            </a:r>
            <a:r>
              <a:rPr lang="it-IT" sz="2000" dirty="0"/>
              <a:t>;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b="1" dirty="0"/>
              <a:t>callback</a:t>
            </a:r>
            <a:r>
              <a:rPr lang="it-IT" sz="2000" dirty="0"/>
              <a:t> defines a function that is called at the start of each period of PWM signal;</a:t>
            </a:r>
            <a:endParaRPr sz="2000"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b="1" dirty="0"/>
              <a:t>channels</a:t>
            </a:r>
            <a:r>
              <a:rPr lang="it-IT" sz="2000" dirty="0"/>
              <a:t> is the vector used to configure the mode and callback of the channels.</a:t>
            </a:r>
            <a:endParaRPr dirty="0"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How to configure it</a:t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9350" y="1357222"/>
            <a:ext cx="5962650" cy="35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The </a:t>
            </a:r>
            <a:r>
              <a:rPr lang="it-IT" sz="2000" dirty="0" err="1"/>
              <a:t>vector</a:t>
            </a:r>
            <a:r>
              <a:rPr lang="it-IT" sz="2000" dirty="0"/>
              <a:t> to </a:t>
            </a:r>
            <a:r>
              <a:rPr lang="it-IT" sz="2000" dirty="0" err="1"/>
              <a:t>configure</a:t>
            </a:r>
            <a:r>
              <a:rPr lang="it-IT" sz="2000" dirty="0"/>
              <a:t> the </a:t>
            </a:r>
            <a:r>
              <a:rPr lang="it-IT" sz="2000" dirty="0" err="1"/>
              <a:t>channels</a:t>
            </a:r>
            <a:r>
              <a:rPr lang="it-IT" sz="2000" dirty="0"/>
              <a:t> of PWM must </a:t>
            </a:r>
            <a:r>
              <a:rPr lang="it-IT" sz="2000" dirty="0" err="1"/>
              <a:t>contains</a:t>
            </a:r>
            <a:r>
              <a:rPr lang="it-IT" sz="2000" dirty="0"/>
              <a:t> </a:t>
            </a:r>
            <a:r>
              <a:rPr lang="it-IT" sz="2000" dirty="0" err="1"/>
              <a:t>structs</a:t>
            </a:r>
            <a:r>
              <a:rPr lang="it-IT" sz="2000" dirty="0"/>
              <a:t> with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b="1" dirty="0"/>
              <a:t>mode</a:t>
            </a:r>
            <a:r>
              <a:rPr lang="it-IT" sz="2000" dirty="0"/>
              <a:t> </a:t>
            </a:r>
            <a:r>
              <a:rPr lang="it-IT" sz="2000" dirty="0" err="1"/>
              <a:t>defines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active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: </a:t>
            </a:r>
            <a:r>
              <a:rPr lang="it-IT" sz="2000" dirty="0" err="1"/>
              <a:t>it</a:t>
            </a:r>
            <a:r>
              <a:rPr lang="it-IT" sz="2000" dirty="0"/>
              <a:t> can </a:t>
            </a:r>
            <a:r>
              <a:rPr lang="it-IT" sz="2000" dirty="0" err="1"/>
              <a:t>have</a:t>
            </a:r>
            <a:r>
              <a:rPr lang="it-IT" sz="2000" dirty="0"/>
              <a:t> the </a:t>
            </a:r>
            <a:r>
              <a:rPr lang="it-IT" sz="2000" dirty="0" err="1"/>
              <a:t>value</a:t>
            </a:r>
            <a:r>
              <a:rPr lang="it-IT" sz="2000" dirty="0"/>
              <a:t> PWM_OUTPUT_ACTIVE_HIGH or 	PWM_OUTPUT_ACTIVE_LOW  </a:t>
            </a:r>
            <a:endParaRPr sz="2000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b="1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defines</a:t>
            </a:r>
            <a:r>
              <a:rPr lang="it-IT" sz="2000" dirty="0"/>
              <a:t> a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the end of the </a:t>
            </a:r>
            <a:r>
              <a:rPr lang="it-IT" sz="2000" dirty="0" err="1"/>
              <a:t>active</a:t>
            </a:r>
            <a:r>
              <a:rPr lang="it-IT" sz="2000" dirty="0"/>
              <a:t> </a:t>
            </a:r>
            <a:r>
              <a:rPr lang="it-IT" sz="2000" dirty="0" err="1"/>
              <a:t>period</a:t>
            </a:r>
            <a:r>
              <a:rPr lang="it-IT" sz="2000" dirty="0"/>
              <a:t>;</a:t>
            </a:r>
            <a:endParaRPr sz="2000" dirty="0"/>
          </a:p>
        </p:txBody>
      </p:sp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How to configure it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3000" y="1431800"/>
            <a:ext cx="5689599" cy="192239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of a PWM. In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Timer frequency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setted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to 10 kHz.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implies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tick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last 100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microseconds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PWM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period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setted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to 10000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ticks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lasts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10000 * 0.0001 = 1 s.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first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channel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enabled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How to configure it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1450" y="1823550"/>
            <a:ext cx="5289075" cy="34400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For more info </a:t>
            </a:r>
            <a:r>
              <a:rPr lang="it-IT" sz="2000" dirty="0" err="1"/>
              <a:t>read</a:t>
            </a:r>
            <a:r>
              <a:rPr lang="it-IT" sz="2000" dirty="0"/>
              <a:t> “</a:t>
            </a:r>
            <a:r>
              <a:rPr lang="it-IT" sz="2000" b="1" dirty="0">
                <a:solidFill>
                  <a:schemeClr val="accent2"/>
                </a:solidFill>
              </a:rPr>
              <a:t>PWM in hardware with STM32 Timer and </a:t>
            </a:r>
            <a:r>
              <a:rPr lang="it-IT" sz="2000" b="1" dirty="0" err="1">
                <a:solidFill>
                  <a:schemeClr val="accent2"/>
                </a:solidFill>
              </a:rPr>
              <a:t>ChibiOS</a:t>
            </a:r>
            <a:r>
              <a:rPr lang="it-IT" sz="2000" dirty="0"/>
              <a:t>” on www.playembedded.org</a:t>
            </a:r>
            <a:endParaRPr dirty="0"/>
          </a:p>
        </p:txBody>
      </p:sp>
      <p:pic>
        <p:nvPicPr>
          <p:cNvPr id="187" name="Google Shape;187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5723" y="3000795"/>
            <a:ext cx="3384550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More information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6299202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For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detailed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information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about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drives,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macros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and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function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read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the “</a:t>
            </a:r>
            <a:r>
              <a:rPr lang="it-IT" sz="2000" b="1" i="0" u="none" strike="noStrike" cap="none" dirty="0">
                <a:solidFill>
                  <a:schemeClr val="accent2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API of HAL/</a:t>
            </a:r>
            <a:r>
              <a:rPr lang="it-IT" sz="2000" b="1" i="0" u="none" strike="noStrike" cap="none" dirty="0" err="1">
                <a:solidFill>
                  <a:schemeClr val="accent2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PWM_Driver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” on http://chibios.sourceforge.net/docs3/hal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4">
            <a:alphaModFix/>
          </a:blip>
          <a:srcRect l="10090" t="7532" r="8843" b="9016"/>
          <a:stretch/>
        </p:blipFill>
        <p:spPr>
          <a:xfrm>
            <a:off x="7395884" y="2893512"/>
            <a:ext cx="3496236" cy="359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1042416" y="4247697"/>
            <a:ext cx="10598722" cy="78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</a:pP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Raise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hand or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write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the chat.</a:t>
            </a:r>
            <a:endParaRPr sz="3200" b="0" i="0" u="none" strike="noStrike" cap="none" dirty="0">
              <a:solidFill>
                <a:srgbClr val="00B0F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00"/>
              </a:buClr>
              <a:buSzPts val="6600"/>
              <a:buFont typeface="Calibri"/>
              <a:buNone/>
            </a:pPr>
            <a:r>
              <a:rPr lang="it-IT" sz="6600" b="1" i="0" u="none" strike="noStrike" cap="none" dirty="0" err="1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Any</a:t>
            </a: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it-IT" sz="6600" b="1" i="0" u="none" strike="noStrike" cap="none" dirty="0" err="1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sz="6600" b="0" i="0" u="none" strike="noStrike" cap="none" dirty="0">
              <a:solidFill>
                <a:srgbClr val="F2C4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98" name="Google Shape;198;p17"/>
          <p:cNvCxnSpPr/>
          <p:nvPr/>
        </p:nvCxnSpPr>
        <p:spPr>
          <a:xfrm>
            <a:off x="938254" y="4207542"/>
            <a:ext cx="11253746" cy="15902"/>
          </a:xfrm>
          <a:prstGeom prst="straightConnector1">
            <a:avLst/>
          </a:prstGeom>
          <a:noFill/>
          <a:ln w="3810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1ceb0c7f_1_38"/>
          <p:cNvSpPr txBox="1"/>
          <p:nvPr/>
        </p:nvSpPr>
        <p:spPr>
          <a:xfrm>
            <a:off x="1042416" y="4247697"/>
            <a:ext cx="105987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</a:pP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Control a servo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motor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 PWM</a:t>
            </a:r>
            <a:endParaRPr sz="3200" b="0" i="0" u="none" strike="noStrike" cap="none" dirty="0">
              <a:solidFill>
                <a:srgbClr val="00B0F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04" name="Google Shape;204;ge91ceb0c7f_1_38"/>
          <p:cNvSpPr txBox="1"/>
          <p:nvPr/>
        </p:nvSpPr>
        <p:spPr>
          <a:xfrm>
            <a:off x="1042416" y="1930400"/>
            <a:ext cx="105987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00"/>
              </a:buClr>
              <a:buSzPts val="6600"/>
              <a:buFont typeface="Calibri"/>
              <a:buNone/>
            </a:pP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Hands on</a:t>
            </a:r>
            <a:endParaRPr sz="6600" b="0" i="0" u="none" strike="noStrike" cap="none" dirty="0">
              <a:solidFill>
                <a:srgbClr val="F2C4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05" name="Google Shape;205;ge91ceb0c7f_1_38"/>
          <p:cNvCxnSpPr/>
          <p:nvPr/>
        </p:nvCxnSpPr>
        <p:spPr>
          <a:xfrm>
            <a:off x="938254" y="4207542"/>
            <a:ext cx="11253600" cy="15900"/>
          </a:xfrm>
          <a:prstGeom prst="straightConnector1">
            <a:avLst/>
          </a:prstGeom>
          <a:noFill/>
          <a:ln w="3810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/>
              <a:t>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exercise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control a SG90 Servo with a PWM </a:t>
            </a:r>
            <a:r>
              <a:rPr lang="it-IT" sz="2000" dirty="0" err="1"/>
              <a:t>signal</a:t>
            </a:r>
            <a:r>
              <a:rPr lang="it-IT" sz="2000" dirty="0"/>
              <a:t>: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start a PWM on PWM Driver </a:t>
            </a:r>
            <a:r>
              <a:rPr lang="it-IT" sz="2000" dirty="0" err="1"/>
              <a:t>number</a:t>
            </a:r>
            <a:r>
              <a:rPr lang="it-IT" sz="2000" dirty="0"/>
              <a:t> 3, </a:t>
            </a:r>
            <a:r>
              <a:rPr lang="it-IT" sz="2000" dirty="0" err="1"/>
              <a:t>at</a:t>
            </a:r>
            <a:r>
              <a:rPr lang="it-IT" sz="2000" dirty="0"/>
              <a:t> the first CHANNEL ( pin PB4 / ARD D5 ) with the </a:t>
            </a:r>
            <a:r>
              <a:rPr lang="it-IT" sz="2000" dirty="0" err="1"/>
              <a:t>active</a:t>
            </a:r>
            <a:r>
              <a:rPr lang="it-IT" sz="2000" dirty="0"/>
              <a:t> time HIGH;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start a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follow a </a:t>
            </a:r>
            <a:r>
              <a:rPr lang="it-IT" sz="2000" dirty="0" err="1"/>
              <a:t>sequence</a:t>
            </a:r>
            <a:r>
              <a:rPr lang="it-IT" sz="2000" dirty="0"/>
              <a:t>:  -90° -&gt; 0 ° -&gt; 90° -&gt; 0°, and </a:t>
            </a:r>
            <a:r>
              <a:rPr lang="it-IT" sz="2000" dirty="0" err="1"/>
              <a:t>each</a:t>
            </a:r>
            <a:r>
              <a:rPr lang="it-IT" sz="2000" dirty="0"/>
              <a:t> position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changed</a:t>
            </a:r>
            <a:r>
              <a:rPr lang="it-IT" sz="2000" dirty="0"/>
              <a:t> after 1 s.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At the </a:t>
            </a:r>
            <a:r>
              <a:rPr lang="it-IT" sz="2000" dirty="0" err="1"/>
              <a:t>beginning</a:t>
            </a:r>
            <a:r>
              <a:rPr lang="it-IT" sz="2000" dirty="0"/>
              <a:t> of the </a:t>
            </a:r>
            <a:r>
              <a:rPr lang="it-IT" sz="2000" dirty="0" err="1"/>
              <a:t>period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started</a:t>
            </a:r>
            <a:r>
              <a:rPr lang="it-IT" sz="2000" dirty="0"/>
              <a:t> a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set to HIGH the green led on board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At the end of the ACTIVE STATE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started</a:t>
            </a:r>
            <a:r>
              <a:rPr lang="it-IT" sz="2000" dirty="0"/>
              <a:t> a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set to LOW the green led on board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result</a:t>
            </a:r>
            <a:r>
              <a:rPr lang="it-IT" sz="2000" dirty="0"/>
              <a:t>?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The SG90 </a:t>
            </a:r>
            <a:r>
              <a:rPr lang="it-IT" sz="2000" dirty="0" err="1"/>
              <a:t>will</a:t>
            </a:r>
            <a:r>
              <a:rPr lang="it-IT" sz="2000" dirty="0"/>
              <a:t> turn from -90° to 90°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The led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blink</a:t>
            </a:r>
            <a:r>
              <a:rPr lang="it-IT" sz="2000" dirty="0"/>
              <a:t> with </a:t>
            </a:r>
            <a:r>
              <a:rPr lang="it-IT" sz="2000" dirty="0" err="1"/>
              <a:t>three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</a:t>
            </a:r>
            <a:r>
              <a:rPr lang="it-IT" sz="2000" dirty="0" err="1"/>
              <a:t>intensity</a:t>
            </a:r>
            <a:r>
              <a:rPr lang="it-IT" sz="2000" dirty="0"/>
              <a:t>.</a:t>
            </a:r>
            <a:endParaRPr sz="2000" dirty="0"/>
          </a:p>
        </p:txBody>
      </p:sp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t-IT" dirty="0"/>
              <a:t>Hands on - SG90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1042416" y="4247697"/>
            <a:ext cx="10598722" cy="78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</a:pP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How to use PWM in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ChibiOS</a:t>
            </a:r>
            <a:endParaRPr sz="3200" b="0" i="0" u="none" strike="noStrike" cap="none" dirty="0">
              <a:solidFill>
                <a:srgbClr val="00B0F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00"/>
              </a:buClr>
              <a:buSzPts val="6600"/>
              <a:buFont typeface="Calibri"/>
              <a:buNone/>
            </a:pP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ChibiOS &amp; PWM</a:t>
            </a:r>
            <a:endParaRPr sz="6600" b="0" i="0" u="none" strike="noStrike" cap="none" dirty="0">
              <a:solidFill>
                <a:srgbClr val="F2C4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70" name="Google Shape;70;p2"/>
          <p:cNvCxnSpPr/>
          <p:nvPr/>
        </p:nvCxnSpPr>
        <p:spPr>
          <a:xfrm>
            <a:off x="938254" y="4207542"/>
            <a:ext cx="11253746" cy="15902"/>
          </a:xfrm>
          <a:prstGeom prst="straightConnector1">
            <a:avLst/>
          </a:prstGeom>
          <a:noFill/>
          <a:ln w="3810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1419225" y="2333625"/>
            <a:ext cx="32575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26250" y="1391820"/>
            <a:ext cx="46101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dirty="0"/>
              <a:t>Hands on - SG90</a:t>
            </a:r>
            <a:endParaRPr dirty="0"/>
          </a:p>
        </p:txBody>
      </p:sp>
      <p:sp>
        <p:nvSpPr>
          <p:cNvPr id="220" name="Google Shape;220;p19"/>
          <p:cNvSpPr txBox="1"/>
          <p:nvPr/>
        </p:nvSpPr>
        <p:spPr>
          <a:xfrm>
            <a:off x="6452558" y="4951562"/>
            <a:ext cx="4983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</a:pP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Position "-90"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is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0.5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ms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pulse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</a:pP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Position "0"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is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1.5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ms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pulse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</a:pP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Position "90”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is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2.4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ms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it-IT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pulse</a:t>
            </a:r>
            <a:r>
              <a:rPr lang="it-IT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sng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DATASHEET</a:t>
            </a:r>
            <a:endParaRPr sz="2000" b="0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02392C-FCE2-6EF7-0C96-978655E4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444" y="1570844"/>
            <a:ext cx="4444259" cy="508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t-IT" dirty="0"/>
              <a:t>Hands on - </a:t>
            </a:r>
            <a:r>
              <a:rPr lang="it-IT" dirty="0" err="1"/>
              <a:t>Wiring</a:t>
            </a:r>
            <a:endParaRPr dirty="0"/>
          </a:p>
        </p:txBody>
      </p:sp>
      <p:pic>
        <p:nvPicPr>
          <p:cNvPr id="228" name="Google Shape;228;p20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424" y="2015167"/>
            <a:ext cx="3928433" cy="409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0"/>
          <p:cNvCxnSpPr/>
          <p:nvPr/>
        </p:nvCxnSpPr>
        <p:spPr>
          <a:xfrm>
            <a:off x="4362450" y="3609975"/>
            <a:ext cx="4714800" cy="1809900"/>
          </a:xfrm>
          <a:prstGeom prst="bentConnector3">
            <a:avLst>
              <a:gd name="adj1" fmla="val 62425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20"/>
          <p:cNvCxnSpPr/>
          <p:nvPr/>
        </p:nvCxnSpPr>
        <p:spPr>
          <a:xfrm>
            <a:off x="4371975" y="3829050"/>
            <a:ext cx="2533800" cy="9429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20"/>
          <p:cNvCxnSpPr>
            <a:cxnSpLocks/>
          </p:cNvCxnSpPr>
          <p:nvPr/>
        </p:nvCxnSpPr>
        <p:spPr>
          <a:xfrm>
            <a:off x="4296993" y="4077734"/>
            <a:ext cx="2599200" cy="818100"/>
          </a:xfrm>
          <a:prstGeom prst="bentConnector3">
            <a:avLst>
              <a:gd name="adj1" fmla="val 19375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1ceb0c7f_5_12"/>
          <p:cNvSpPr txBox="1"/>
          <p:nvPr/>
        </p:nvSpPr>
        <p:spPr>
          <a:xfrm>
            <a:off x="1042416" y="4247697"/>
            <a:ext cx="105987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</a:pP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Raise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hand or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write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the chat.</a:t>
            </a:r>
            <a:endParaRPr sz="3200" b="0" i="0" u="none" strike="noStrike" cap="none" dirty="0">
              <a:solidFill>
                <a:srgbClr val="00B0F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39" name="Google Shape;239;ge91ceb0c7f_5_12"/>
          <p:cNvSpPr txBox="1"/>
          <p:nvPr/>
        </p:nvSpPr>
        <p:spPr>
          <a:xfrm>
            <a:off x="1042416" y="1930400"/>
            <a:ext cx="105987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00"/>
              </a:buClr>
              <a:buSzPts val="6600"/>
              <a:buFont typeface="Calibri"/>
              <a:buNone/>
            </a:pPr>
            <a:r>
              <a:rPr lang="it-IT" sz="6600" b="1" i="0" u="none" strike="noStrike" cap="none" dirty="0" err="1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Any</a:t>
            </a: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it-IT" sz="6600" b="1" i="0" u="none" strike="noStrike" cap="none" dirty="0" err="1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sz="6600" b="0" i="0" u="none" strike="noStrike" cap="none" dirty="0">
              <a:solidFill>
                <a:srgbClr val="F2C4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40" name="Google Shape;240;ge91ceb0c7f_5_12"/>
          <p:cNvCxnSpPr/>
          <p:nvPr/>
        </p:nvCxnSpPr>
        <p:spPr>
          <a:xfrm>
            <a:off x="938254" y="4207542"/>
            <a:ext cx="11253600" cy="15900"/>
          </a:xfrm>
          <a:prstGeom prst="straightConnector1">
            <a:avLst/>
          </a:prstGeom>
          <a:noFill/>
          <a:ln w="3810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91ceb0c7f_5_18"/>
          <p:cNvSpPr txBox="1"/>
          <p:nvPr/>
        </p:nvSpPr>
        <p:spPr>
          <a:xfrm>
            <a:off x="1042416" y="4247697"/>
            <a:ext cx="105987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B0F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6" name="Google Shape;246;ge91ceb0c7f_5_18"/>
          <p:cNvSpPr txBox="1"/>
          <p:nvPr/>
        </p:nvSpPr>
        <p:spPr>
          <a:xfrm>
            <a:off x="1042416" y="1930400"/>
            <a:ext cx="105987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00"/>
              </a:buClr>
              <a:buSzPts val="6600"/>
              <a:buFont typeface="Calibri"/>
              <a:buNone/>
            </a:pPr>
            <a:r>
              <a:rPr lang="it-IT" sz="6600" b="1" i="0" u="none" strike="noStrike" cap="none" dirty="0" err="1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Recap</a:t>
            </a: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of code</a:t>
            </a:r>
            <a:endParaRPr sz="6600" b="0" i="0" u="none" strike="noStrike" cap="none" dirty="0">
              <a:solidFill>
                <a:srgbClr val="F2C4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47" name="Google Shape;247;ge91ceb0c7f_5_18"/>
          <p:cNvCxnSpPr/>
          <p:nvPr/>
        </p:nvCxnSpPr>
        <p:spPr>
          <a:xfrm>
            <a:off x="938254" y="4207542"/>
            <a:ext cx="11253600" cy="15900"/>
          </a:xfrm>
          <a:prstGeom prst="straightConnector1">
            <a:avLst/>
          </a:prstGeom>
          <a:noFill/>
          <a:ln w="3810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91ceb0c7f_0_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/>
              <a:t>First of </a:t>
            </a:r>
            <a:r>
              <a:rPr lang="it-IT" sz="2000" dirty="0" err="1"/>
              <a:t>all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</a:t>
            </a:r>
            <a:r>
              <a:rPr lang="it-IT" sz="2000" dirty="0" err="1"/>
              <a:t>enable</a:t>
            </a:r>
            <a:r>
              <a:rPr lang="it-IT" sz="2000" dirty="0"/>
              <a:t> in HAL the use of high </a:t>
            </a:r>
            <a:r>
              <a:rPr lang="it-IT" sz="2000" dirty="0" err="1"/>
              <a:t>level</a:t>
            </a:r>
            <a:r>
              <a:rPr lang="it-IT" sz="2000" dirty="0"/>
              <a:t> API for access to PWM.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/>
              <a:t>So,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open the </a:t>
            </a:r>
            <a:r>
              <a:rPr lang="it-IT" sz="2000" i="1" dirty="0" err="1"/>
              <a:t>halconfig.h</a:t>
            </a:r>
            <a:r>
              <a:rPr lang="it-IT" sz="2000" dirty="0"/>
              <a:t> and set </a:t>
            </a:r>
            <a:r>
              <a:rPr lang="it-IT" sz="2000" b="1" dirty="0"/>
              <a:t>TRUE</a:t>
            </a:r>
            <a:r>
              <a:rPr lang="it-IT" sz="2000" dirty="0"/>
              <a:t> the #define </a:t>
            </a:r>
            <a:r>
              <a:rPr lang="it-IT" sz="2000" b="1" dirty="0"/>
              <a:t>HAL_USE_PWM</a:t>
            </a:r>
            <a:endParaRPr sz="20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91ceb0c7f_0_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How to configure it</a:t>
            </a:r>
            <a:endParaRPr/>
          </a:p>
        </p:txBody>
      </p:sp>
      <p:pic>
        <p:nvPicPr>
          <p:cNvPr id="254" name="Google Shape;254;ge91ceb0c7f_0_9"/>
          <p:cNvPicPr preferRelativeResize="0"/>
          <p:nvPr/>
        </p:nvPicPr>
        <p:blipFill rotWithShape="1">
          <a:blip r:embed="rId3">
            <a:alphaModFix/>
          </a:blip>
          <a:srcRect t="12182" b="12184"/>
          <a:stretch/>
        </p:blipFill>
        <p:spPr>
          <a:xfrm>
            <a:off x="2600638" y="2485350"/>
            <a:ext cx="6990725" cy="4082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91ceb0c7f_1_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/>
              <a:t>After </a:t>
            </a:r>
            <a:r>
              <a:rPr lang="it-IT" sz="2000" dirty="0" err="1"/>
              <a:t>this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associate TIMER 3 to PWM. So,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open the </a:t>
            </a:r>
            <a:r>
              <a:rPr lang="it-IT" sz="2000" i="1" dirty="0" err="1"/>
              <a:t>mcuonfig.h</a:t>
            </a:r>
            <a:r>
              <a:rPr lang="it-IT" sz="2000" dirty="0"/>
              <a:t> and set </a:t>
            </a:r>
            <a:r>
              <a:rPr lang="it-IT" sz="2000" b="1" dirty="0"/>
              <a:t>TRUE</a:t>
            </a:r>
            <a:r>
              <a:rPr lang="it-IT" sz="2000" dirty="0"/>
              <a:t> the #define </a:t>
            </a:r>
            <a:r>
              <a:rPr lang="it-IT" sz="2000" b="1" dirty="0"/>
              <a:t>STM32_PWM_USE_TIM3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gives</a:t>
            </a:r>
            <a:r>
              <a:rPr lang="it-IT" sz="2000" dirty="0"/>
              <a:t> </a:t>
            </a:r>
            <a:r>
              <a:rPr lang="it-IT" sz="2000" dirty="0" err="1"/>
              <a:t>us</a:t>
            </a:r>
            <a:r>
              <a:rPr lang="it-IT" sz="2000" dirty="0"/>
              <a:t> the </a:t>
            </a:r>
            <a:r>
              <a:rPr lang="it-IT" sz="2000" dirty="0" err="1"/>
              <a:t>possibility</a:t>
            </a:r>
            <a:r>
              <a:rPr lang="it-IT" sz="2000" dirty="0"/>
              <a:t> to use the pointer PWD3.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91ceb0c7f_1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How to configure it</a:t>
            </a:r>
            <a:endParaRPr/>
          </a:p>
        </p:txBody>
      </p:sp>
      <p:pic>
        <p:nvPicPr>
          <p:cNvPr id="262" name="Google Shape;262;ge91ceb0c7f_1_7"/>
          <p:cNvPicPr preferRelativeResize="0"/>
          <p:nvPr/>
        </p:nvPicPr>
        <p:blipFill rotWithShape="1">
          <a:blip r:embed="rId3">
            <a:alphaModFix/>
          </a:blip>
          <a:srcRect t="641" b="651"/>
          <a:stretch/>
        </p:blipFill>
        <p:spPr>
          <a:xfrm>
            <a:off x="2600638" y="2485350"/>
            <a:ext cx="6990725" cy="40828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/>
              <a:t>Now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can work on the </a:t>
            </a:r>
            <a:r>
              <a:rPr lang="it-IT" sz="2000" dirty="0" err="1"/>
              <a:t>main</a:t>
            </a:r>
            <a:r>
              <a:rPr lang="it-IT" sz="2000" dirty="0"/>
              <a:t> file: in the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reported</a:t>
            </a:r>
            <a:r>
              <a:rPr lang="it-IT" sz="2000" dirty="0"/>
              <a:t> the </a:t>
            </a:r>
            <a:r>
              <a:rPr lang="it-IT" sz="2000" dirty="0" err="1"/>
              <a:t>configuration</a:t>
            </a:r>
            <a:r>
              <a:rPr lang="it-IT" sz="2000" dirty="0"/>
              <a:t> of PWM.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The </a:t>
            </a:r>
            <a:r>
              <a:rPr lang="it-IT" sz="2000" dirty="0" err="1"/>
              <a:t>period</a:t>
            </a:r>
            <a:r>
              <a:rPr lang="it-IT" sz="2000" dirty="0"/>
              <a:t> of PWM must be 20 </a:t>
            </a:r>
            <a:r>
              <a:rPr lang="it-IT" sz="2000" dirty="0" err="1"/>
              <a:t>ms</a:t>
            </a:r>
            <a:r>
              <a:rPr lang="it-IT" sz="2000" dirty="0"/>
              <a:t>, so can use a timer with a </a:t>
            </a:r>
            <a:r>
              <a:rPr lang="it-IT" sz="2000" dirty="0" err="1"/>
              <a:t>tick</a:t>
            </a:r>
            <a:r>
              <a:rPr lang="it-IT" sz="2000" dirty="0"/>
              <a:t> </a:t>
            </a:r>
            <a:r>
              <a:rPr lang="it-IT" sz="2000" dirty="0" err="1"/>
              <a:t>equal</a:t>
            </a:r>
            <a:r>
              <a:rPr lang="it-IT" sz="2000" dirty="0"/>
              <a:t> to 0.1 ms.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consequence</a:t>
            </a:r>
            <a:r>
              <a:rPr lang="it-IT" sz="2000" dirty="0"/>
              <a:t> the frequency for </a:t>
            </a:r>
            <a:r>
              <a:rPr lang="it-IT" sz="2000" dirty="0" err="1"/>
              <a:t>our</a:t>
            </a:r>
            <a:r>
              <a:rPr lang="it-IT" sz="2000" dirty="0"/>
              <a:t> timer </a:t>
            </a:r>
            <a:r>
              <a:rPr lang="it-IT" sz="2000" dirty="0" err="1"/>
              <a:t>have</a:t>
            </a:r>
            <a:r>
              <a:rPr lang="it-IT" sz="2000" dirty="0"/>
              <a:t> to be </a:t>
            </a:r>
            <a:r>
              <a:rPr lang="it-IT" sz="2000" dirty="0" err="1"/>
              <a:t>equal</a:t>
            </a:r>
            <a:r>
              <a:rPr lang="it-IT" sz="2000" dirty="0"/>
              <a:t> to 10 kHz. </a:t>
            </a:r>
            <a:r>
              <a:rPr lang="it-IT" sz="2000" dirty="0" err="1"/>
              <a:t>If</a:t>
            </a:r>
            <a:r>
              <a:rPr lang="it-IT" sz="2000" dirty="0"/>
              <a:t> 1 </a:t>
            </a:r>
            <a:r>
              <a:rPr lang="it-IT" sz="2000" dirty="0" err="1"/>
              <a:t>tick</a:t>
            </a:r>
            <a:r>
              <a:rPr lang="it-IT" sz="2000" dirty="0"/>
              <a:t> = 0.1 </a:t>
            </a:r>
            <a:r>
              <a:rPr lang="it-IT" sz="2000" dirty="0" err="1"/>
              <a:t>ms</a:t>
            </a:r>
            <a:r>
              <a:rPr lang="it-IT" sz="2000" dirty="0"/>
              <a:t>,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ticks</a:t>
            </a:r>
            <a:r>
              <a:rPr lang="it-IT" sz="2000" dirty="0"/>
              <a:t> for one </a:t>
            </a:r>
            <a:r>
              <a:rPr lang="it-IT" sz="2000" dirty="0" err="1"/>
              <a:t>period</a:t>
            </a:r>
            <a:r>
              <a:rPr lang="it-IT" sz="2000" dirty="0"/>
              <a:t> are 200 </a:t>
            </a:r>
            <a:r>
              <a:rPr lang="it-IT" sz="2000" dirty="0" err="1"/>
              <a:t>ticks</a:t>
            </a:r>
            <a:r>
              <a:rPr lang="it-IT" sz="2000" dirty="0"/>
              <a:t>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/>
              <a:t>Furthermore</a:t>
            </a:r>
            <a:r>
              <a:rPr lang="it-IT" sz="2000" dirty="0"/>
              <a:t>: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Questrial"/>
              <a:buChar char="•"/>
            </a:pPr>
            <a:r>
              <a:rPr lang="it-IT" sz="2000" i="1" dirty="0" err="1"/>
              <a:t>pwmPeriodCb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callback</a:t>
            </a:r>
            <a:r>
              <a:rPr lang="it-IT" sz="2000" dirty="0"/>
              <a:t> the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the </a:t>
            </a:r>
            <a:r>
              <a:rPr lang="it-IT" sz="2000" dirty="0" err="1"/>
              <a:t>beginning</a:t>
            </a:r>
            <a:r>
              <a:rPr lang="it-IT" sz="2000" dirty="0"/>
              <a:t> of </a:t>
            </a:r>
            <a:r>
              <a:rPr lang="it-IT" sz="2000" dirty="0" err="1"/>
              <a:t>period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•"/>
            </a:pPr>
            <a:r>
              <a:rPr lang="it-IT" sz="2000" dirty="0" err="1"/>
              <a:t>Only</a:t>
            </a:r>
            <a:r>
              <a:rPr lang="it-IT" sz="2000" dirty="0"/>
              <a:t> the first </a:t>
            </a:r>
            <a:r>
              <a:rPr lang="it-IT" sz="2000" dirty="0" err="1"/>
              <a:t>channel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enabled</a:t>
            </a:r>
            <a:r>
              <a:rPr lang="it-IT" sz="2000" dirty="0"/>
              <a:t> and the ACTIVE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HIGH.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•"/>
            </a:pPr>
            <a:r>
              <a:rPr lang="it-IT" sz="2000" i="1" dirty="0" err="1"/>
              <a:t>pwmPulseCb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callback</a:t>
            </a:r>
            <a:r>
              <a:rPr lang="it-IT" sz="2000" dirty="0"/>
              <a:t> the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the end of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pulse</a:t>
            </a:r>
            <a:endParaRPr sz="2000" dirty="0"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Code examination</a:t>
            </a:r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975" y="1471612"/>
            <a:ext cx="3952875" cy="49815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91ceb0c7f_1_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After the </a:t>
            </a:r>
            <a:r>
              <a:rPr lang="it-IT" sz="2000" dirty="0" err="1"/>
              <a:t>definition</a:t>
            </a:r>
            <a:r>
              <a:rPr lang="it-IT" sz="2000" dirty="0"/>
              <a:t> of PWM </a:t>
            </a:r>
            <a:r>
              <a:rPr lang="it-IT" sz="2000" dirty="0" err="1"/>
              <a:t>configuration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can work on the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 the duty </a:t>
            </a:r>
            <a:r>
              <a:rPr lang="it-IT" sz="2000" dirty="0" err="1"/>
              <a:t>cycle</a:t>
            </a:r>
            <a:r>
              <a:rPr lang="it-IT" sz="2000" dirty="0"/>
              <a:t>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To </a:t>
            </a:r>
            <a:r>
              <a:rPr lang="it-IT" sz="2000" dirty="0" err="1"/>
              <a:t>this</a:t>
            </a:r>
            <a:r>
              <a:rPr lang="it-IT" sz="2000" dirty="0"/>
              <a:t> scope,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defined</a:t>
            </a:r>
            <a:r>
              <a:rPr lang="it-IT" sz="2000" dirty="0"/>
              <a:t> a </a:t>
            </a:r>
            <a:r>
              <a:rPr lang="it-IT" sz="2000" dirty="0" err="1"/>
              <a:t>sequence</a:t>
            </a:r>
            <a:r>
              <a:rPr lang="it-IT" sz="2000" dirty="0"/>
              <a:t> with </a:t>
            </a:r>
            <a:r>
              <a:rPr lang="it-IT" sz="2000" dirty="0" err="1"/>
              <a:t>values</a:t>
            </a:r>
            <a:r>
              <a:rPr lang="it-IT" sz="2000" dirty="0"/>
              <a:t> of the duty </a:t>
            </a:r>
            <a:r>
              <a:rPr lang="it-IT" sz="2000" dirty="0" err="1"/>
              <a:t>cycle</a:t>
            </a:r>
            <a:r>
              <a:rPr lang="it-IT" sz="2000" dirty="0"/>
              <a:t>, and </a:t>
            </a:r>
            <a:r>
              <a:rPr lang="it-IT" sz="2000" dirty="0" err="1"/>
              <a:t>each</a:t>
            </a:r>
            <a:r>
              <a:rPr lang="it-IT" sz="2000" dirty="0"/>
              <a:t> second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enables</a:t>
            </a:r>
            <a:r>
              <a:rPr lang="it-IT" sz="2000" dirty="0"/>
              <a:t> the </a:t>
            </a:r>
            <a:r>
              <a:rPr lang="it-IT" sz="2000" dirty="0" err="1"/>
              <a:t>channel</a:t>
            </a:r>
            <a:r>
              <a:rPr lang="it-IT" sz="2000" dirty="0"/>
              <a:t> 0 of PWM 3 </a:t>
            </a:r>
            <a:r>
              <a:rPr lang="it-IT" sz="2000" dirty="0" err="1"/>
              <a:t>through</a:t>
            </a:r>
            <a:r>
              <a:rPr lang="it-IT" sz="2000" dirty="0"/>
              <a:t> the </a:t>
            </a:r>
            <a:r>
              <a:rPr lang="it-IT" sz="2000" dirty="0" err="1"/>
              <a:t>struct</a:t>
            </a:r>
            <a:r>
              <a:rPr lang="it-IT" sz="2000" dirty="0"/>
              <a:t> </a:t>
            </a:r>
            <a:r>
              <a:rPr lang="it-IT" sz="2000" dirty="0" err="1"/>
              <a:t>pointed</a:t>
            </a:r>
            <a:r>
              <a:rPr lang="it-IT" sz="2000" dirty="0"/>
              <a:t> by PWD3.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/>
              <a:t>Notice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i="1" dirty="0"/>
              <a:t>PWM_PERCENTAGE_TO_WIDTH</a:t>
            </a:r>
            <a:r>
              <a:rPr lang="it-IT" sz="2000" dirty="0"/>
              <a:t> to pass from duty </a:t>
            </a:r>
            <a:r>
              <a:rPr lang="it-IT" sz="2000" dirty="0" err="1"/>
              <a:t>cycle</a:t>
            </a:r>
            <a:r>
              <a:rPr lang="it-IT" sz="2000" dirty="0"/>
              <a:t> to </a:t>
            </a:r>
            <a:r>
              <a:rPr lang="it-IT" sz="2000" dirty="0" err="1"/>
              <a:t>ticks</a:t>
            </a:r>
            <a:r>
              <a:rPr lang="it-IT" sz="2000" dirty="0"/>
              <a:t>.</a:t>
            </a:r>
            <a:endParaRPr sz="2000" dirty="0"/>
          </a:p>
        </p:txBody>
      </p:sp>
      <p:sp>
        <p:nvSpPr>
          <p:cNvPr id="276" name="Google Shape;276;ge91ceb0c7f_1_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Code examination</a:t>
            </a:r>
            <a:endParaRPr/>
          </a:p>
        </p:txBody>
      </p:sp>
      <p:pic>
        <p:nvPicPr>
          <p:cNvPr id="277" name="Google Shape;277;ge91ceb0c7f_1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550" y="2367687"/>
            <a:ext cx="5349999" cy="31894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91ceb0c7f_1_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/>
              <a:t>Now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can work on the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.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with </a:t>
            </a:r>
            <a:r>
              <a:rPr lang="it-IT" sz="2000" dirty="0" err="1"/>
              <a:t>palSetPadMode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setting the pin PB4 to work with the PWM Driver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with </a:t>
            </a:r>
            <a:r>
              <a:rPr lang="it-IT" sz="2000" i="1" dirty="0" err="1"/>
              <a:t>pwmStart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starting</a:t>
            </a:r>
            <a:r>
              <a:rPr lang="it-IT" sz="2000" dirty="0"/>
              <a:t> the PWM Driver 3 with the </a:t>
            </a:r>
            <a:r>
              <a:rPr lang="it-IT" sz="2000" dirty="0" err="1"/>
              <a:t>configuration</a:t>
            </a:r>
            <a:r>
              <a:rPr lang="it-IT" sz="2000" dirty="0"/>
              <a:t> </a:t>
            </a:r>
            <a:r>
              <a:rPr lang="it-IT" sz="2000" dirty="0" err="1"/>
              <a:t>written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with </a:t>
            </a:r>
            <a:r>
              <a:rPr lang="it-IT" sz="2000" i="1" dirty="0" err="1"/>
              <a:t>pwmEnablePeriodNotification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enabling</a:t>
            </a:r>
            <a:r>
              <a:rPr lang="it-IT" sz="2000" dirty="0"/>
              <a:t> the use of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the </a:t>
            </a:r>
            <a:r>
              <a:rPr lang="it-IT" sz="2000" dirty="0" err="1"/>
              <a:t>beginning</a:t>
            </a:r>
            <a:r>
              <a:rPr lang="it-IT" sz="2000" dirty="0"/>
              <a:t> of PWM </a:t>
            </a:r>
            <a:r>
              <a:rPr lang="it-IT" sz="2000" dirty="0" err="1"/>
              <a:t>signal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with </a:t>
            </a:r>
            <a:r>
              <a:rPr lang="it-IT" sz="2000" i="1" dirty="0" err="1"/>
              <a:t>pwmEnableChannelNotification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enabling</a:t>
            </a:r>
            <a:r>
              <a:rPr lang="it-IT" sz="2000" dirty="0"/>
              <a:t> the use of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the end of ACTIVE LEVEL </a:t>
            </a:r>
            <a:r>
              <a:rPr lang="it-IT" sz="2000" dirty="0" err="1"/>
              <a:t>signal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 sz="2000" dirty="0"/>
              <a:t>with </a:t>
            </a:r>
            <a:r>
              <a:rPr lang="it-IT" sz="2000" i="1" dirty="0" err="1"/>
              <a:t>chThdCreatStatic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creating</a:t>
            </a:r>
            <a:r>
              <a:rPr lang="it-IT" sz="2000" dirty="0"/>
              <a:t> the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change</a:t>
            </a:r>
            <a:r>
              <a:rPr lang="it-IT" sz="2000" dirty="0"/>
              <a:t> the duty </a:t>
            </a:r>
            <a:r>
              <a:rPr lang="it-IT" sz="2000" dirty="0" err="1"/>
              <a:t>cycle</a:t>
            </a:r>
            <a:endParaRPr sz="2000" dirty="0"/>
          </a:p>
        </p:txBody>
      </p:sp>
      <p:sp>
        <p:nvSpPr>
          <p:cNvPr id="283" name="Google Shape;283;ge91ceb0c7f_1_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Code examination</a:t>
            </a:r>
            <a:endParaRPr/>
          </a:p>
        </p:txBody>
      </p:sp>
      <p:pic>
        <p:nvPicPr>
          <p:cNvPr id="284" name="Google Shape;284;ge91ceb0c7f_1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8550" y="2634175"/>
            <a:ext cx="5849649" cy="26564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/>
        </p:nvSpPr>
        <p:spPr>
          <a:xfrm>
            <a:off x="1042416" y="4247697"/>
            <a:ext cx="10598722" cy="78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</a:pP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Raise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hand or </a:t>
            </a:r>
            <a:r>
              <a:rPr lang="it-IT" sz="3200" b="0" i="0" u="none" strike="noStrike" cap="none" dirty="0" err="1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write</a:t>
            </a:r>
            <a:r>
              <a:rPr lang="it-IT" sz="3200" b="0" i="0" u="none" strike="noStrike" cap="none" dirty="0">
                <a:solidFill>
                  <a:srgbClr val="00205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the chat.</a:t>
            </a:r>
            <a:endParaRPr sz="3200" b="0" i="0" u="none" strike="noStrike" cap="none" dirty="0">
              <a:solidFill>
                <a:srgbClr val="00B0F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00"/>
              </a:buClr>
              <a:buSzPts val="6600"/>
              <a:buFont typeface="Calibri"/>
              <a:buNone/>
            </a:pPr>
            <a:r>
              <a:rPr lang="it-IT" sz="6600" b="1" i="0" u="none" strike="noStrike" cap="none" dirty="0" err="1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Any</a:t>
            </a: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it-IT" sz="6600" b="1" i="0" u="none" strike="noStrike" cap="none" dirty="0" err="1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r>
              <a:rPr lang="it-IT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sz="6600" b="0" i="0" u="none" strike="noStrike" cap="none" dirty="0">
              <a:solidFill>
                <a:srgbClr val="F2C4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92" name="Google Shape;292;p22"/>
          <p:cNvCxnSpPr/>
          <p:nvPr/>
        </p:nvCxnSpPr>
        <p:spPr>
          <a:xfrm>
            <a:off x="938254" y="4207542"/>
            <a:ext cx="11253746" cy="15902"/>
          </a:xfrm>
          <a:prstGeom prst="straightConnector1">
            <a:avLst/>
          </a:prstGeom>
          <a:noFill/>
          <a:ln w="3810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Pulse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Modulation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digital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modulation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waveform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switch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with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negligible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raise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fall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time and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period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In a general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sense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named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active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idle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period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thus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defined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tretch/>
        </p:blipFill>
        <p:spPr>
          <a:xfrm>
            <a:off x="6299200" y="1863081"/>
            <a:ext cx="5664200" cy="41986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What is PWM?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6475" y="4522307"/>
            <a:ext cx="15430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203200" y="1295400"/>
            <a:ext cx="5892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The average value of voltage (and current) depends from the ratio between the duration of the positive pulse and the entire period (Duty Cycle). In fact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The Duty Cycle is defined as: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It is often indicated in the form of a percentage: to obtain the percentage simply multiply by 100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What is PWM?</a:t>
            </a:r>
            <a:endParaRPr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200" y="1863081"/>
            <a:ext cx="5664200" cy="419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8500" y="4702762"/>
            <a:ext cx="23622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2736" y="2647800"/>
            <a:ext cx="33337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t-IT"/>
              <a:t>PWM – Duty Cycle examples</a:t>
            </a:r>
            <a:endParaRPr/>
          </a:p>
        </p:txBody>
      </p:sp>
      <p:pic>
        <p:nvPicPr>
          <p:cNvPr id="96" name="Google Shape;96;p5" descr="Immagine che contiene tenendo, segnale, arancia, pronto&#10;&#10;Descrizione generat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1480569"/>
            <a:ext cx="68961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203200" y="1295400"/>
            <a:ext cx="5892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practical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«blinker»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fact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for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period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of 500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GPIOA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linked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to the led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setted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HIGH and for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period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of 500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GPIOA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linked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to the led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setted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LOW.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period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1000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= 1 s, so the duty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0.5 or 50%.</a:t>
            </a:r>
            <a:endParaRPr dirty="0"/>
          </a:p>
        </p:txBody>
      </p: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What is PWM?</a:t>
            </a:r>
            <a:endParaRPr/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850" y="2690825"/>
            <a:ext cx="5057775" cy="25431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/>
              <a:t>In </a:t>
            </a:r>
            <a:r>
              <a:rPr lang="it-IT" sz="2000" dirty="0" err="1"/>
              <a:t>ChibiOS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smarter</a:t>
            </a:r>
            <a:r>
              <a:rPr lang="it-IT" sz="2000" dirty="0"/>
              <a:t> and </a:t>
            </a:r>
            <a:r>
              <a:rPr lang="it-IT" sz="2000" dirty="0" err="1"/>
              <a:t>powerful</a:t>
            </a:r>
            <a:r>
              <a:rPr lang="it-IT" sz="2000" dirty="0"/>
              <a:t> way to use a driver to  generate a PWM </a:t>
            </a:r>
            <a:r>
              <a:rPr lang="it-IT" sz="2000" dirty="0" err="1"/>
              <a:t>signal</a:t>
            </a:r>
            <a:r>
              <a:rPr lang="it-IT" sz="2000" dirty="0"/>
              <a:t>.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sz="2000" dirty="0" err="1"/>
              <a:t>This</a:t>
            </a:r>
            <a:r>
              <a:rPr lang="it-IT" sz="2000" dirty="0"/>
              <a:t> driver abstracts a </a:t>
            </a:r>
            <a:r>
              <a:rPr lang="it-IT" sz="2000" dirty="0" err="1"/>
              <a:t>generic</a:t>
            </a:r>
            <a:r>
              <a:rPr lang="it-IT" sz="2000" dirty="0"/>
              <a:t> PWM timer </a:t>
            </a:r>
            <a:r>
              <a:rPr lang="it-IT" sz="2000" dirty="0" err="1"/>
              <a:t>composed</a:t>
            </a:r>
            <a:r>
              <a:rPr lang="it-IT" sz="2000" dirty="0"/>
              <a:t> of: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it-IT" sz="2000" dirty="0"/>
              <a:t>    A clock </a:t>
            </a:r>
            <a:r>
              <a:rPr lang="it-IT" sz="2000" dirty="0" err="1"/>
              <a:t>prescaler</a:t>
            </a:r>
            <a:r>
              <a:rPr lang="it-IT" sz="2000" dirty="0"/>
              <a:t>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it-IT" sz="2000" dirty="0"/>
              <a:t>    A </a:t>
            </a:r>
            <a:r>
              <a:rPr lang="it-IT" sz="2000" dirty="0" err="1"/>
              <a:t>main</a:t>
            </a:r>
            <a:r>
              <a:rPr lang="it-IT" sz="2000" dirty="0"/>
              <a:t> up counter.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it-IT" sz="2000" dirty="0"/>
              <a:t>    A </a:t>
            </a:r>
            <a:r>
              <a:rPr lang="it-IT" sz="2000" dirty="0" err="1"/>
              <a:t>comparator</a:t>
            </a:r>
            <a:r>
              <a:rPr lang="it-IT" sz="2000" dirty="0"/>
              <a:t> </a:t>
            </a:r>
            <a:r>
              <a:rPr lang="it-IT" sz="2000" dirty="0" err="1"/>
              <a:t>register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resets the </a:t>
            </a:r>
            <a:r>
              <a:rPr lang="it-IT" sz="2000" dirty="0" err="1"/>
              <a:t>main</a:t>
            </a:r>
            <a:r>
              <a:rPr lang="it-IT" sz="2000" dirty="0"/>
              <a:t> counter to zero </a:t>
            </a: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limit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reached</a:t>
            </a:r>
            <a:r>
              <a:rPr lang="it-IT" sz="2000" dirty="0"/>
              <a:t>. An optional </a:t>
            </a:r>
            <a:r>
              <a:rPr lang="it-IT" sz="2000" dirty="0" err="1"/>
              <a:t>callback</a:t>
            </a:r>
            <a:r>
              <a:rPr lang="it-IT" sz="2000" dirty="0"/>
              <a:t> can be </a:t>
            </a:r>
            <a:r>
              <a:rPr lang="it-IT" sz="2000" dirty="0" err="1"/>
              <a:t>generated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happens</a:t>
            </a:r>
            <a:r>
              <a:rPr lang="it-IT" sz="2000" dirty="0"/>
              <a:t>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it-IT" sz="2000" dirty="0"/>
              <a:t>    An array of PWM_CHANNELS </a:t>
            </a:r>
            <a:r>
              <a:rPr lang="it-IT" sz="2000" dirty="0" err="1"/>
              <a:t>struct</a:t>
            </a:r>
            <a:r>
              <a:rPr lang="it-IT" sz="2000" dirty="0"/>
              <a:t>,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channel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an output, a </a:t>
            </a:r>
            <a:r>
              <a:rPr lang="it-IT" sz="2000" dirty="0" err="1"/>
              <a:t>comparator</a:t>
            </a:r>
            <a:r>
              <a:rPr lang="it-IT" sz="2000" dirty="0"/>
              <a:t> and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invoke</a:t>
            </a:r>
            <a:r>
              <a:rPr lang="it-IT" sz="2000" dirty="0"/>
              <a:t> an optional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happens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a </a:t>
            </a:r>
            <a:r>
              <a:rPr lang="it-IT" sz="2000" dirty="0" err="1"/>
              <a:t>comparator</a:t>
            </a:r>
            <a:r>
              <a:rPr lang="it-IT" sz="2000" dirty="0"/>
              <a:t> matches with the </a:t>
            </a:r>
            <a:r>
              <a:rPr lang="it-IT" sz="2000" dirty="0" err="1"/>
              <a:t>main</a:t>
            </a:r>
            <a:r>
              <a:rPr lang="it-IT" sz="2000" dirty="0"/>
              <a:t> counter.</a:t>
            </a:r>
            <a:endParaRPr dirty="0"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t-IT"/>
              <a:t>PWM – How it 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PWM on the board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with a Timer (16 or 32 bits).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timer works with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predetermined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frequency.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Defining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frequency of the timer,  the OS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calculates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of the clock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prescaler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Timer frequency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defines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counter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resolution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a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frequency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resolution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the maximum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of time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99202" y="1305232"/>
            <a:ext cx="5664912" cy="23711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PWM – Prescaler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6299201" y="3914791"/>
            <a:ext cx="5664911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71" t="-4303" b="-146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3112" y="4945452"/>
            <a:ext cx="20097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1674" y="5562600"/>
            <a:ext cx="21526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 err="1"/>
              <a:t>Defined</a:t>
            </a:r>
            <a:r>
              <a:rPr lang="it-IT" sz="2000" dirty="0"/>
              <a:t> the frequency of the timer, 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passed</a:t>
            </a:r>
            <a:r>
              <a:rPr lang="it-IT" sz="2000" dirty="0"/>
              <a:t> from time in </a:t>
            </a:r>
            <a:r>
              <a:rPr lang="it-IT" sz="2000" dirty="0" err="1"/>
              <a:t>ticks</a:t>
            </a:r>
            <a:r>
              <a:rPr lang="it-IT" sz="2000" dirty="0"/>
              <a:t>.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t-IT" sz="2000" dirty="0"/>
              <a:t>The </a:t>
            </a:r>
            <a:r>
              <a:rPr lang="it-IT" sz="2000" dirty="0" err="1"/>
              <a:t>main</a:t>
            </a:r>
            <a:r>
              <a:rPr lang="it-IT" sz="2000" dirty="0"/>
              <a:t> counter sets the time: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matches with the </a:t>
            </a:r>
            <a:r>
              <a:rPr lang="it-IT" sz="2000" dirty="0" err="1"/>
              <a:t>CHANNEL’s</a:t>
            </a:r>
            <a:r>
              <a:rPr lang="it-IT" sz="2000" dirty="0"/>
              <a:t> </a:t>
            </a:r>
            <a:r>
              <a:rPr lang="it-IT" sz="2000" dirty="0" err="1"/>
              <a:t>active</a:t>
            </a:r>
            <a:r>
              <a:rPr lang="it-IT" sz="2000" dirty="0"/>
              <a:t> time,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change</a:t>
            </a:r>
            <a:r>
              <a:rPr lang="it-IT" sz="2000" dirty="0"/>
              <a:t> the status (and </a:t>
            </a:r>
            <a:r>
              <a:rPr lang="it-IT" sz="2000" dirty="0" err="1"/>
              <a:t>optionally</a:t>
            </a:r>
            <a:r>
              <a:rPr lang="it-IT" sz="2000" dirty="0"/>
              <a:t> </a:t>
            </a:r>
            <a:r>
              <a:rPr lang="it-IT" sz="2000" dirty="0" err="1"/>
              <a:t>invokes</a:t>
            </a:r>
            <a:r>
              <a:rPr lang="it-IT" sz="2000" dirty="0"/>
              <a:t> a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defined</a:t>
            </a:r>
            <a:r>
              <a:rPr lang="it-IT" sz="2000" dirty="0"/>
              <a:t> by the user)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matches with the </a:t>
            </a:r>
            <a:r>
              <a:rPr lang="it-IT" sz="2000" dirty="0" err="1"/>
              <a:t>ticks</a:t>
            </a:r>
            <a:r>
              <a:rPr lang="it-IT" sz="2000" dirty="0"/>
              <a:t> of the PERIOD,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resetted</a:t>
            </a:r>
            <a:r>
              <a:rPr lang="it-IT" sz="2000" dirty="0"/>
              <a:t> by the OS (and </a:t>
            </a:r>
            <a:r>
              <a:rPr lang="it-IT" sz="2000" dirty="0" err="1"/>
              <a:t>eventually</a:t>
            </a:r>
            <a:r>
              <a:rPr lang="it-IT" sz="2000" dirty="0"/>
              <a:t> </a:t>
            </a:r>
            <a:r>
              <a:rPr lang="it-IT" sz="2000" dirty="0" err="1"/>
              <a:t>invokes</a:t>
            </a:r>
            <a:r>
              <a:rPr lang="it-IT" sz="2000" dirty="0"/>
              <a:t> a </a:t>
            </a:r>
            <a:r>
              <a:rPr lang="it-IT" sz="2000" dirty="0" err="1"/>
              <a:t>callback</a:t>
            </a:r>
            <a:r>
              <a:rPr lang="it-IT" sz="2000" dirty="0"/>
              <a:t> </a:t>
            </a:r>
            <a:r>
              <a:rPr lang="it-IT" sz="2000" dirty="0" err="1"/>
              <a:t>defined</a:t>
            </a:r>
            <a:r>
              <a:rPr lang="it-IT" sz="2000" dirty="0"/>
              <a:t> by the user).</a:t>
            </a:r>
            <a:endParaRPr sz="2000" dirty="0"/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t-IT"/>
              <a:t>PWM – Counter</a:t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202" y="1305232"/>
            <a:ext cx="5664912" cy="2371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/>
        </p:nvSpPr>
        <p:spPr>
          <a:xfrm>
            <a:off x="6299201" y="3914791"/>
            <a:ext cx="566491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 the exemple above, the ACTIVE’S TIME is to 475 ticks.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period of PWM is equal to 1000 ticks</a:t>
            </a:r>
            <a:endParaRPr sz="20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023_Nisc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023_Nisc" id="{357F8B67-6CA1-4073-9899-A1AA09C9C947}" vid="{84039244-6112-4F34-A6E8-E560B45E57F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Theme2023_Nisc</Template>
  <TotalTime>0</TotalTime>
  <Words>1543</Words>
  <Application>Microsoft Office PowerPoint</Application>
  <PresentationFormat>Widescreen</PresentationFormat>
  <Paragraphs>143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Questrial</vt:lpstr>
      <vt:lpstr>Arial</vt:lpstr>
      <vt:lpstr>Calibri</vt:lpstr>
      <vt:lpstr>Theme2023_Nisc</vt:lpstr>
      <vt:lpstr>Presentazione standard di PowerPoint</vt:lpstr>
      <vt:lpstr>Presentazione standard di PowerPoint</vt:lpstr>
      <vt:lpstr>PWM – What is PWM?</vt:lpstr>
      <vt:lpstr>PWM – What is PWM?</vt:lpstr>
      <vt:lpstr>PWM – Duty Cycle examples</vt:lpstr>
      <vt:lpstr>PWM – What is PWM?</vt:lpstr>
      <vt:lpstr>PWM – How it works</vt:lpstr>
      <vt:lpstr>PWM – Prescaler</vt:lpstr>
      <vt:lpstr>PWM – Counter</vt:lpstr>
      <vt:lpstr>PWM – Channel</vt:lpstr>
      <vt:lpstr>PWM – State Machine</vt:lpstr>
      <vt:lpstr>PWM – State Machine</vt:lpstr>
      <vt:lpstr>PWM – How to configure it</vt:lpstr>
      <vt:lpstr>PWM – How to configure it</vt:lpstr>
      <vt:lpstr>PWM – How to configure it</vt:lpstr>
      <vt:lpstr>PWM – More information</vt:lpstr>
      <vt:lpstr>Presentazione standard di PowerPoint</vt:lpstr>
      <vt:lpstr>Presentazione standard di PowerPoint</vt:lpstr>
      <vt:lpstr>Hands on - SG90</vt:lpstr>
      <vt:lpstr>Hands on - SG90</vt:lpstr>
      <vt:lpstr>Hands on - Wiring</vt:lpstr>
      <vt:lpstr>Presentazione standard di PowerPoint</vt:lpstr>
      <vt:lpstr>Presentazione standard di PowerPoint</vt:lpstr>
      <vt:lpstr>PWM – How to configure it</vt:lpstr>
      <vt:lpstr>PWM – How to configure it</vt:lpstr>
      <vt:lpstr>PWM – Code examination</vt:lpstr>
      <vt:lpstr>PWM – Code examination</vt:lpstr>
      <vt:lpstr>PWM – Code examination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CIRO MAZZOCCHI</dc:creator>
  <cp:lastModifiedBy>MARIA CHIARA VASSALLO</cp:lastModifiedBy>
  <cp:revision>2</cp:revision>
  <dcterms:created xsi:type="dcterms:W3CDTF">2020-08-17T07:25:49Z</dcterms:created>
  <dcterms:modified xsi:type="dcterms:W3CDTF">2023-08-13T20:38:26Z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2021-07-30T11:44:47Z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cac22787-4852-485f-a52d-6ce0d5f62dd6</vt:lpwstr>
  </property>
  <property fmtid="{D5CDD505-2E9C-101B-9397-08002B2CF9AE}" pid="8" name="MSIP_Label_cf8c7287-838c-46dd-b281-b1140229e67a_ContentBits">
    <vt:lpwstr>0</vt:lpwstr>
  </property>
</Properties>
</file>