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9"/>
  </p:notesMasterIdLst>
  <p:sldIdLst>
    <p:sldId id="304" r:id="rId2"/>
    <p:sldId id="270" r:id="rId3"/>
    <p:sldId id="271" r:id="rId4"/>
    <p:sldId id="272" r:id="rId5"/>
    <p:sldId id="281" r:id="rId6"/>
    <p:sldId id="283" r:id="rId7"/>
    <p:sldId id="282" r:id="rId8"/>
    <p:sldId id="284" r:id="rId9"/>
    <p:sldId id="285" r:id="rId10"/>
    <p:sldId id="286" r:id="rId11"/>
    <p:sldId id="287" r:id="rId12"/>
    <p:sldId id="288" r:id="rId13"/>
    <p:sldId id="303" r:id="rId14"/>
    <p:sldId id="300" r:id="rId15"/>
    <p:sldId id="302" r:id="rId16"/>
    <p:sldId id="299" r:id="rId17"/>
    <p:sldId id="293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97C1A65-B73B-41D3-894C-82A8F9516F0C}" type="datetimeFigureOut">
              <a:rPr lang="it-IT" smtClean="0"/>
              <a:pPr/>
              <a:t>12/08/2023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CFFDCC0-01C6-4B1B-B01D-899F501B0BEA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0328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 valori limite per le correnti sono nella tabella 14,15 del datasheet.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FFDCC0-01C6-4B1B-B01D-899F501B0BEA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2462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FFDCC0-01C6-4B1B-B01D-899F501B0BEA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8790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FFDCC0-01C6-4B1B-B01D-899F501B0BEA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4064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" preserve="1">
  <p:cSld name="Log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44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09846" y="1447800"/>
            <a:ext cx="11772307" cy="5334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03200" y="228600"/>
            <a:ext cx="6807200" cy="8382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735029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03200" y="228600"/>
            <a:ext cx="6731000" cy="8382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23955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417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03200" y="1295400"/>
            <a:ext cx="5689600" cy="5334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8000">
              <a:defRPr sz="1200" spc="5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100"/>
            </a:lvl3pPr>
            <a:lvl4pPr>
              <a:defRPr sz="1000"/>
            </a:lvl4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1"/>
          </p:nvPr>
        </p:nvSpPr>
        <p:spPr>
          <a:xfrm>
            <a:off x="6299200" y="1295400"/>
            <a:ext cx="5664912" cy="5334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295400"/>
            <a:ext cx="0" cy="533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03199" y="228600"/>
            <a:ext cx="7035787" cy="8382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AD729AA-1FC4-0AD5-CE0F-3ACB07798115}"/>
              </a:ext>
            </a:extLst>
          </p:cNvPr>
          <p:cNvCxnSpPr/>
          <p:nvPr/>
        </p:nvCxnSpPr>
        <p:spPr>
          <a:xfrm>
            <a:off x="6096000" y="1295400"/>
            <a:ext cx="0" cy="533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94528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ogo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14179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907509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Inserisci Titolo</a:t>
            </a:r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F7014C42-1BBF-428D-B0BC-51E59F9E5F61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51689" y="873561"/>
            <a:ext cx="11089449" cy="43403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800" b="0" i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D843CD-ACDB-4AF2-8BE0-404684B4EA2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50863" y="1508760"/>
            <a:ext cx="11089448" cy="440467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835973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Subtitle_2Text_2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Inserisci Titolo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EBC0ECD-C7E2-4E6A-9966-747929DDA28D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50863" y="1804318"/>
            <a:ext cx="5329237" cy="410912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2BDB717C-14C6-4AA1-8CD1-4A57C44C1CA9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311901" y="1804318"/>
            <a:ext cx="5329237" cy="410911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30D77FB2-9C02-4EB2-86E1-97C3E3184E8E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51689" y="873561"/>
            <a:ext cx="11089449" cy="43403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800" b="0" i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SOTTOTITOLO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CDC183B-8DB1-4ED8-8DEF-BED322E482C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0863" y="1388574"/>
            <a:ext cx="5329237" cy="321354"/>
          </a:xfrm>
        </p:spPr>
        <p:txBody>
          <a:bodyPr>
            <a:noAutofit/>
          </a:bodyPr>
          <a:lstStyle>
            <a:lvl1pPr marL="0" indent="0" algn="ctr">
              <a:buNone/>
              <a:defRPr sz="2600" b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TESTO</a:t>
            </a:r>
            <a:endParaRPr lang="en-GB" dirty="0"/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39B14BD4-251D-466E-8ABC-4BA4E26A9BA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11901" y="1388574"/>
            <a:ext cx="5329237" cy="321354"/>
          </a:xfrm>
        </p:spPr>
        <p:txBody>
          <a:bodyPr>
            <a:noAutofit/>
          </a:bodyPr>
          <a:lstStyle>
            <a:lvl1pPr marL="0" indent="0" algn="ctr">
              <a:buNone/>
              <a:defRPr sz="2600" b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TESTO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745647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Subtitle_3Text_3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Inserisci Titolo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A50E0B0-B6D4-4AC4-8030-3BEEEBB4DD8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0036" y="2073657"/>
            <a:ext cx="3490784" cy="384073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Contenuto</a:t>
            </a:r>
            <a:endParaRPr lang="en-GB" dirty="0"/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159EBE3-465D-4D7A-9E87-E7E26D623B1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50861" y="891849"/>
            <a:ext cx="11089449" cy="43403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800" b="0" i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SOTTOTITOLO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3CDC183B-8DB1-4ED8-8DEF-BED322E482C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50037" y="1516954"/>
            <a:ext cx="3490784" cy="321354"/>
          </a:xfrm>
        </p:spPr>
        <p:txBody>
          <a:bodyPr>
            <a:noAutofit/>
          </a:bodyPr>
          <a:lstStyle>
            <a:lvl1pPr marL="0" indent="0" algn="ctr">
              <a:buNone/>
              <a:defRPr sz="2600" b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TESTO</a:t>
            </a:r>
            <a:endParaRPr lang="en-GB" dirty="0"/>
          </a:p>
        </p:txBody>
      </p:sp>
      <p:sp>
        <p:nvSpPr>
          <p:cNvPr id="11" name="Segnaposto contenuto 4">
            <a:extLst>
              <a:ext uri="{FF2B5EF4-FFF2-40B4-BE49-F238E27FC236}">
                <a16:creationId xmlns:a16="http://schemas.microsoft.com/office/drawing/2014/main" id="{9A50E0B0-B6D4-4AC4-8030-3BEEEBB4DD81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49526" y="2073657"/>
            <a:ext cx="3490784" cy="384073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Contenuto</a:t>
            </a:r>
            <a:endParaRPr lang="en-GB" dirty="0"/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CDC183B-8DB1-4ED8-8DEF-BED322E482C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49527" y="1516954"/>
            <a:ext cx="3490784" cy="321354"/>
          </a:xfrm>
        </p:spPr>
        <p:txBody>
          <a:bodyPr>
            <a:noAutofit/>
          </a:bodyPr>
          <a:lstStyle>
            <a:lvl1pPr marL="0" indent="0" algn="ctr">
              <a:buNone/>
              <a:defRPr sz="2600" b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TESTO</a:t>
            </a:r>
            <a:endParaRPr lang="en-GB" dirty="0"/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9A50E0B0-B6D4-4AC4-8030-3BEEEBB4DD81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349780" y="2073657"/>
            <a:ext cx="3490784" cy="384073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Contenuto</a:t>
            </a:r>
            <a:endParaRPr lang="en-GB" dirty="0"/>
          </a:p>
        </p:txBody>
      </p:sp>
      <p:sp>
        <p:nvSpPr>
          <p:cNvPr id="20" name="Segnaposto testo 4">
            <a:extLst>
              <a:ext uri="{FF2B5EF4-FFF2-40B4-BE49-F238E27FC236}">
                <a16:creationId xmlns:a16="http://schemas.microsoft.com/office/drawing/2014/main" id="{3CDC183B-8DB1-4ED8-8DEF-BED322E482C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49781" y="1516954"/>
            <a:ext cx="3490784" cy="321354"/>
          </a:xfrm>
        </p:spPr>
        <p:txBody>
          <a:bodyPr>
            <a:noAutofit/>
          </a:bodyPr>
          <a:lstStyle>
            <a:lvl1pPr marL="0" indent="0" algn="ctr">
              <a:buNone/>
              <a:defRPr sz="2600" b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TESTO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11308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Subtitle_Content_2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Inserisci Titolo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1"/>
          </p:nvPr>
        </p:nvSpPr>
        <p:spPr>
          <a:xfrm>
            <a:off x="550863" y="1490472"/>
            <a:ext cx="6563170" cy="4422966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  <p:sp>
        <p:nvSpPr>
          <p:cNvPr id="14" name="Segnaposto immagine 12">
            <a:extLst>
              <a:ext uri="{FF2B5EF4-FFF2-40B4-BE49-F238E27FC236}">
                <a16:creationId xmlns:a16="http://schemas.microsoft.com/office/drawing/2014/main" id="{E9B2381C-08E9-4079-95C1-90B17EE513F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13161" y="3734512"/>
            <a:ext cx="4127150" cy="21789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Immagine</a:t>
            </a:r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0AF06743-AFF2-4739-829A-525B26EDFD0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52102" y="872009"/>
            <a:ext cx="11089035" cy="43403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800" b="0" i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SOTTOTITOLO</a:t>
            </a:r>
          </a:p>
        </p:txBody>
      </p:sp>
      <p:sp>
        <p:nvSpPr>
          <p:cNvPr id="7" name="Segnaposto immagine 12">
            <a:extLst>
              <a:ext uri="{FF2B5EF4-FFF2-40B4-BE49-F238E27FC236}">
                <a16:creationId xmlns:a16="http://schemas.microsoft.com/office/drawing/2014/main" id="{897DDC20-34AB-42BF-9B58-49F6701B9AD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513161" y="1489048"/>
            <a:ext cx="4127150" cy="21789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Immagine</a:t>
            </a:r>
          </a:p>
        </p:txBody>
      </p:sp>
    </p:spTree>
    <p:extLst>
      <p:ext uri="{BB962C8B-B14F-4D97-AF65-F5344CB8AC3E}">
        <p14:creationId xmlns:p14="http://schemas.microsoft.com/office/powerpoint/2010/main" val="1757504173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09846" y="1447800"/>
            <a:ext cx="11772307" cy="5334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03200" y="228600"/>
            <a:ext cx="6807200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313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preserve="1">
  <p:cSld name="Vuota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01792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03200" y="228600"/>
            <a:ext cx="673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316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03200" y="1295400"/>
            <a:ext cx="5689600" cy="5334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8000">
              <a:defRPr sz="1200" spc="5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100"/>
            </a:lvl3pPr>
            <a:lvl4pPr>
              <a:defRPr sz="1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1"/>
          </p:nvPr>
        </p:nvSpPr>
        <p:spPr>
          <a:xfrm>
            <a:off x="6299200" y="1295400"/>
            <a:ext cx="5664912" cy="5334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0" y="1295400"/>
            <a:ext cx="0" cy="533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03199" y="228600"/>
            <a:ext cx="7035787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391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Logo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85010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78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 preserve="1">
  <p:cSld name="Titolo e contenuto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9"/>
          <p:cNvSpPr txBox="1">
            <a:spLocks noGrp="1"/>
          </p:cNvSpPr>
          <p:nvPr>
            <p:ph type="title"/>
          </p:nvPr>
        </p:nvSpPr>
        <p:spPr>
          <a:xfrm>
            <a:off x="203200" y="228600"/>
            <a:ext cx="650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5" name="Google Shape;15;p1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6;p1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17;p1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fld id="{00000000-1234-1234-1234-123412341234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t>‹#›</a:t>
            </a:fld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667361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 preserve="1">
  <p:cSld name="Immagine con didascalia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0" name="Google Shape;20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4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2F7C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4D4F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4767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dirty="0"/>
              <a:t>Fare clic sull'icona per inserire un'immagine</a:t>
            </a:r>
            <a:endParaRPr dirty="0"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Google Shape;22;p2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23;p2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24;p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fld id="{00000000-1234-1234-1234-123412341234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t>‹#›</a:t>
            </a:fld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450036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Subtitle_QrCode" preserve="1">
  <p:cSld name="Title_Subtitle_QrCo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>
            <a:spLocks noGrp="1"/>
          </p:cNvSpPr>
          <p:nvPr>
            <p:ph type="title"/>
          </p:nvPr>
        </p:nvSpPr>
        <p:spPr>
          <a:xfrm>
            <a:off x="203200" y="228600"/>
            <a:ext cx="650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body" idx="1"/>
          </p:nvPr>
        </p:nvSpPr>
        <p:spPr>
          <a:xfrm>
            <a:off x="551689" y="1021844"/>
            <a:ext cx="11089449" cy="905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  <a:defRPr sz="2600" b="0" i="0">
                <a:solidFill>
                  <a:srgbClr val="C3C4C4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8" name="Google Shape;28;p21"/>
          <p:cNvSpPr>
            <a:spLocks noGrp="1"/>
          </p:cNvSpPr>
          <p:nvPr>
            <p:ph type="pic" idx="2"/>
          </p:nvPr>
        </p:nvSpPr>
        <p:spPr>
          <a:xfrm>
            <a:off x="4522572" y="2323626"/>
            <a:ext cx="3154320" cy="3154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2F7C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4D4F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74767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dirty="0"/>
              <a:t>Fare clic sull'icona per inserire un'immagine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172356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ntent" preserve="1">
  <p:cSld name="1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>
            <a:spLocks noGrp="1"/>
          </p:cNvSpPr>
          <p:nvPr>
            <p:ph type="body" idx="1"/>
          </p:nvPr>
        </p:nvSpPr>
        <p:spPr>
          <a:xfrm>
            <a:off x="209846" y="1447800"/>
            <a:ext cx="11772307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1" name="Google Shape;31;p22"/>
          <p:cNvSpPr txBox="1">
            <a:spLocks noGrp="1"/>
          </p:cNvSpPr>
          <p:nvPr>
            <p:ph type="title"/>
          </p:nvPr>
        </p:nvSpPr>
        <p:spPr>
          <a:xfrm>
            <a:off x="203200" y="228600"/>
            <a:ext cx="6807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8786430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 preserve="1">
  <p:cSld name="empt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203200" y="228600"/>
            <a:ext cx="6731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58817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" preserve="1">
  <p:cSld name="2 conten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203200" y="1295400"/>
            <a:ext cx="568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1100"/>
              <a:buChar char="•"/>
              <a:defRPr sz="1100"/>
            </a:lvl3pPr>
            <a:lvl4pPr marL="1828800" lvl="3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1000"/>
              <a:buChar char="•"/>
              <a:defRPr sz="10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2"/>
          </p:nvPr>
        </p:nvSpPr>
        <p:spPr>
          <a:xfrm>
            <a:off x="6299200" y="1295400"/>
            <a:ext cx="5664912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1100"/>
              <a:buChar char="•"/>
              <a:defRPr sz="1100"/>
            </a:lvl3pPr>
            <a:lvl4pPr marL="1828800" lvl="3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1000"/>
              <a:buChar char="•"/>
              <a:defRPr sz="10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cxnSp>
        <p:nvCxnSpPr>
          <p:cNvPr id="37" name="Google Shape;37;p24"/>
          <p:cNvCxnSpPr/>
          <p:nvPr/>
        </p:nvCxnSpPr>
        <p:spPr>
          <a:xfrm>
            <a:off x="6096000" y="1295400"/>
            <a:ext cx="0" cy="5334000"/>
          </a:xfrm>
          <a:prstGeom prst="straightConnector1">
            <a:avLst/>
          </a:prstGeom>
          <a:noFill/>
          <a:ln w="9525" cap="flat" cmpd="sng">
            <a:solidFill>
              <a:srgbClr val="33A6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24"/>
          <p:cNvSpPr txBox="1">
            <a:spLocks noGrp="1"/>
          </p:cNvSpPr>
          <p:nvPr>
            <p:ph type="title"/>
          </p:nvPr>
        </p:nvSpPr>
        <p:spPr>
          <a:xfrm>
            <a:off x="203199" y="228600"/>
            <a:ext cx="7035787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4586863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Subtitle_Qr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Inserisci Titolo</a:t>
            </a:r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F7014C42-1BBF-428D-B0BC-51E59F9E5F61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51689" y="1021844"/>
            <a:ext cx="11089449" cy="90581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600" b="0" i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SOTTOTITOLO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4522572" y="2323626"/>
            <a:ext cx="3154320" cy="3154321"/>
          </a:xfr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QR Code</a:t>
            </a:r>
          </a:p>
        </p:txBody>
      </p:sp>
    </p:spTree>
    <p:extLst>
      <p:ext uri="{BB962C8B-B14F-4D97-AF65-F5344CB8AC3E}">
        <p14:creationId xmlns:p14="http://schemas.microsoft.com/office/powerpoint/2010/main" val="113569304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6"/>
          <p:cNvCxnSpPr/>
          <p:nvPr/>
        </p:nvCxnSpPr>
        <p:spPr>
          <a:xfrm>
            <a:off x="203200" y="1219200"/>
            <a:ext cx="11785600" cy="0"/>
          </a:xfrm>
          <a:prstGeom prst="straightConnector1">
            <a:avLst/>
          </a:prstGeom>
          <a:noFill/>
          <a:ln w="57150" cap="flat" cmpd="sng">
            <a:solidFill>
              <a:srgbClr val="33A6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7;p16"/>
          <p:cNvSpPr txBox="1">
            <a:spLocks noGrp="1"/>
          </p:cNvSpPr>
          <p:nvPr>
            <p:ph type="title"/>
          </p:nvPr>
        </p:nvSpPr>
        <p:spPr>
          <a:xfrm>
            <a:off x="203200" y="228600"/>
            <a:ext cx="650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2F7C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4D4F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74767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C83B65D-DBB0-4672-988F-A4E1F162F21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091" y="0"/>
            <a:ext cx="3909848" cy="1190079"/>
          </a:xfrm>
          <a:prstGeom prst="rect">
            <a:avLst/>
          </a:prstGeom>
        </p:spPr>
      </p:pic>
      <p:cxnSp>
        <p:nvCxnSpPr>
          <p:cNvPr id="2" name="Straight Connector 10">
            <a:extLst>
              <a:ext uri="{FF2B5EF4-FFF2-40B4-BE49-F238E27FC236}">
                <a16:creationId xmlns:a16="http://schemas.microsoft.com/office/drawing/2014/main" id="{BAF56384-DA6F-948E-ED9F-6A1028B166D1}"/>
              </a:ext>
            </a:extLst>
          </p:cNvPr>
          <p:cNvCxnSpPr/>
          <p:nvPr userDrawn="1"/>
        </p:nvCxnSpPr>
        <p:spPr>
          <a:xfrm>
            <a:off x="203200" y="1219200"/>
            <a:ext cx="11785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0312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662" r:id="rId19"/>
    <p:sldLayoutId id="2147483663" r:id="rId20"/>
    <p:sldLayoutId id="2147483664" r:id="rId21"/>
    <p:sldLayoutId id="2147483665" r:id="rId22"/>
    <p:sldLayoutId id="2147483688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867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GPIO – Alternate Function Mapping</a:t>
            </a:r>
            <a:endParaRPr lang="en-GB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403" y="1692030"/>
            <a:ext cx="9691193" cy="4666129"/>
          </a:xfr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44FEA8A5-7319-4DCD-A524-BBA5A768BE83}"/>
              </a:ext>
            </a:extLst>
          </p:cNvPr>
          <p:cNvSpPr/>
          <p:nvPr/>
        </p:nvSpPr>
        <p:spPr>
          <a:xfrm>
            <a:off x="1250403" y="3850654"/>
            <a:ext cx="9691193" cy="60767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557A499-8945-4769-AF50-A57C7402B713}"/>
              </a:ext>
            </a:extLst>
          </p:cNvPr>
          <p:cNvSpPr/>
          <p:nvPr/>
        </p:nvSpPr>
        <p:spPr>
          <a:xfrm>
            <a:off x="8267710" y="1998325"/>
            <a:ext cx="1157468" cy="443310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1017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</a:t>
            </a:r>
            <a:r>
              <a:rPr lang="it-IT" dirty="0"/>
              <a:t>– Maximum Ratings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GPIO electrical characteristics are reported in the </a:t>
            </a:r>
            <a:r>
              <a:rPr lang="en-US" sz="2000" b="1" dirty="0"/>
              <a:t>Electrical Characteristics</a:t>
            </a:r>
            <a:r>
              <a:rPr lang="en-US" sz="2000" dirty="0"/>
              <a:t> chapter of the STM32 datasheet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On many STM32 development board the microcontroller is supplied with a 3.3V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 GPIO high status is 3.3V while low is 0V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STM32 GPIOs are 5 V tolerant and they are compatible with the TTL logic levels.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 maximum current that a single pin is able to source/sink is about 20 mA per pin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Anyway the total current sourced/sunk by all the pins which must not exceed 100 mA</a:t>
            </a:r>
          </a:p>
        </p:txBody>
      </p:sp>
    </p:spTree>
    <p:extLst>
      <p:ext uri="{BB962C8B-B14F-4D97-AF65-F5344CB8AC3E}">
        <p14:creationId xmlns:p14="http://schemas.microsoft.com/office/powerpoint/2010/main" val="2885664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03200" y="228600"/>
            <a:ext cx="8035278" cy="8382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ChibiOS</a:t>
            </a:r>
            <a:r>
              <a:rPr lang="en-US" dirty="0"/>
              <a:t> PAL Driver  - Naming conventions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sz="quarter" idx="12"/>
          </p:nvPr>
        </p:nvSpPr>
        <p:spPr>
          <a:xfrm>
            <a:off x="550863" y="1508760"/>
            <a:ext cx="11089448" cy="491518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 </a:t>
            </a:r>
            <a:r>
              <a:rPr lang="en-US" sz="1800" b="1" dirty="0"/>
              <a:t>Port Abstraction Layer</a:t>
            </a:r>
            <a:r>
              <a:rPr lang="en-US" sz="1800" dirty="0"/>
              <a:t> is a driver from </a:t>
            </a:r>
            <a:r>
              <a:rPr lang="en-US" sz="1800" dirty="0" err="1"/>
              <a:t>ChibiOS</a:t>
            </a:r>
            <a:r>
              <a:rPr lang="en-US" sz="1800" dirty="0"/>
              <a:t>/HAL which uses GPIO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Each API of PAL driver starts with the “pal” prefix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Function names are camel-case, pre-processor constants uppercase and variable lowercase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Prefix is useful for auto-completion feature offered by Eclipse (CTRL+SPACE)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Auto-completion requires that project have been built at least once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Each </a:t>
            </a:r>
            <a:r>
              <a:rPr lang="en-US" sz="1800" i="1" dirty="0"/>
              <a:t>port</a:t>
            </a:r>
            <a:r>
              <a:rPr lang="en-US" sz="1800" dirty="0"/>
              <a:t> is identified by a C macro (</a:t>
            </a:r>
            <a:r>
              <a:rPr lang="en-US" sz="1800" b="1" dirty="0"/>
              <a:t>GPIOA</a:t>
            </a:r>
            <a:r>
              <a:rPr lang="en-US" sz="1800" dirty="0"/>
              <a:t>, </a:t>
            </a:r>
            <a:r>
              <a:rPr lang="en-US" sz="1800" b="1" dirty="0"/>
              <a:t>GPIOB</a:t>
            </a:r>
            <a:r>
              <a:rPr lang="en-US" sz="1800" dirty="0"/>
              <a:t>, </a:t>
            </a:r>
            <a:r>
              <a:rPr lang="en-US" sz="1800" b="1" dirty="0"/>
              <a:t>GPIOC</a:t>
            </a:r>
            <a:r>
              <a:rPr lang="en-US" sz="1800" dirty="0"/>
              <a:t>, </a:t>
            </a:r>
            <a:r>
              <a:rPr lang="en-US" sz="1800" b="1" dirty="0"/>
              <a:t>GPIOD</a:t>
            </a:r>
            <a:r>
              <a:rPr lang="en-US" sz="1800" dirty="0"/>
              <a:t>, …)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Each </a:t>
            </a:r>
            <a:r>
              <a:rPr lang="en-US" sz="1800" i="1" dirty="0"/>
              <a:t>pad</a:t>
            </a:r>
            <a:r>
              <a:rPr lang="en-US" sz="1800" dirty="0"/>
              <a:t> is an unsigned integer (from 0 to 15)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Several identification methods exist and each with its own set of functions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Pad</a:t>
            </a:r>
            <a:r>
              <a:rPr lang="en-US" sz="1600" dirty="0"/>
              <a:t> related which act on a single I/O (port, pad)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Group</a:t>
            </a:r>
            <a:r>
              <a:rPr lang="en-US" sz="1600" dirty="0"/>
              <a:t> related which act on a group of I/O (port, mask, offset)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Port</a:t>
            </a:r>
            <a:r>
              <a:rPr lang="en-US" sz="1600" dirty="0"/>
              <a:t> related which act on the whole port (port)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Line</a:t>
            </a:r>
            <a:r>
              <a:rPr lang="en-US" sz="1600" dirty="0"/>
              <a:t> related which are an alternative to </a:t>
            </a:r>
            <a:r>
              <a:rPr lang="en-US" sz="1600" i="1" dirty="0"/>
              <a:t>Pad</a:t>
            </a:r>
            <a:r>
              <a:rPr lang="en-US" sz="1600" dirty="0"/>
              <a:t> related (line)</a:t>
            </a:r>
          </a:p>
        </p:txBody>
      </p:sp>
    </p:spTree>
    <p:extLst>
      <p:ext uri="{BB962C8B-B14F-4D97-AF65-F5344CB8AC3E}">
        <p14:creationId xmlns:p14="http://schemas.microsoft.com/office/powerpoint/2010/main" val="3198854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03199" y="228600"/>
            <a:ext cx="8115177" cy="8382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ChibiOS</a:t>
            </a:r>
            <a:r>
              <a:rPr lang="en-US" dirty="0"/>
              <a:t> PAL Driver – Pins Configuration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0"/>
          </p:nvPr>
        </p:nvSpPr>
        <p:spPr>
          <a:xfrm>
            <a:off x="374772" y="2136155"/>
            <a:ext cx="5329237" cy="17877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tx1"/>
                </a:solidFill>
              </a:rPr>
              <a:t>palSetPadMode</a:t>
            </a:r>
            <a:r>
              <a:rPr lang="en-US" sz="2000" b="1" dirty="0">
                <a:solidFill>
                  <a:schemeClr val="tx1"/>
                </a:solidFill>
              </a:rPr>
              <a:t>(port, pad, mode)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tx1"/>
                </a:solidFill>
              </a:rPr>
              <a:t>palSetLineMode</a:t>
            </a:r>
            <a:r>
              <a:rPr lang="en-US" sz="2000" b="1" dirty="0">
                <a:solidFill>
                  <a:schemeClr val="tx1"/>
                </a:solidFill>
              </a:rPr>
              <a:t>(line, mode)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tx1"/>
                </a:solidFill>
              </a:rPr>
              <a:t>palSetGroupMode</a:t>
            </a:r>
            <a:r>
              <a:rPr lang="en-US" sz="2000" b="1" dirty="0">
                <a:solidFill>
                  <a:schemeClr val="tx1"/>
                </a:solidFill>
              </a:rPr>
              <a:t>(port, mask, offset, mode)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tx1"/>
                </a:solidFill>
              </a:rPr>
              <a:t>palSetPortMode</a:t>
            </a:r>
            <a:r>
              <a:rPr lang="en-US" sz="2000" b="1" dirty="0">
                <a:solidFill>
                  <a:schemeClr val="tx1"/>
                </a:solidFill>
              </a:rPr>
              <a:t>(port, mode)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21"/>
          </p:nvPr>
        </p:nvSpPr>
        <p:spPr>
          <a:xfrm>
            <a:off x="5566299" y="2136155"/>
            <a:ext cx="6074839" cy="4109119"/>
          </a:xfrm>
        </p:spPr>
        <p:txBody>
          <a:bodyPr>
            <a:noAutofit/>
          </a:bodyPr>
          <a:lstStyle/>
          <a:p>
            <a:pPr>
              <a:buClr>
                <a:schemeClr val="accent6"/>
              </a:buClr>
            </a:pPr>
            <a:r>
              <a:rPr lang="en-US" sz="1800" b="1" dirty="0"/>
              <a:t>PAL_MODE_RESET</a:t>
            </a:r>
            <a:r>
              <a:rPr lang="en-US" sz="1800" i="1" dirty="0"/>
              <a:t> </a:t>
            </a:r>
            <a:r>
              <a:rPr lang="en-US" sz="1800" dirty="0"/>
              <a:t>: the after reset state</a:t>
            </a:r>
          </a:p>
          <a:p>
            <a:pPr>
              <a:buClr>
                <a:schemeClr val="accent6"/>
              </a:buClr>
            </a:pPr>
            <a:r>
              <a:rPr lang="en-US" sz="1800" b="1" dirty="0"/>
              <a:t>PAL_MODE_UNCONNECTED :</a:t>
            </a:r>
            <a:r>
              <a:rPr lang="en-US" sz="1800" i="1" dirty="0"/>
              <a:t>,</a:t>
            </a:r>
            <a:r>
              <a:rPr lang="en-US" sz="1800" b="1" dirty="0"/>
              <a:t> </a:t>
            </a:r>
            <a:r>
              <a:rPr lang="en-US" sz="1800" dirty="0"/>
              <a:t>a safe state for unconnected pads</a:t>
            </a:r>
          </a:p>
          <a:p>
            <a:pPr>
              <a:buClr>
                <a:schemeClr val="accent6"/>
              </a:buClr>
            </a:pPr>
            <a:r>
              <a:rPr lang="en-US" sz="1800" b="1" dirty="0"/>
              <a:t>PAL_MODE_INPUT, PAL_MODE_INPUT_PULLUP,</a:t>
            </a:r>
            <a:r>
              <a:rPr lang="en-US" sz="1800" dirty="0"/>
              <a:t> </a:t>
            </a:r>
            <a:r>
              <a:rPr lang="en-US" sz="1800" i="1" dirty="0"/>
              <a:t>/</a:t>
            </a:r>
            <a:r>
              <a:rPr lang="en-US" sz="1800" dirty="0"/>
              <a:t> </a:t>
            </a:r>
            <a:r>
              <a:rPr lang="en-US" sz="1800" b="1" dirty="0"/>
              <a:t>PAL_MODE_INPUT_PULLDOWN </a:t>
            </a:r>
            <a:r>
              <a:rPr lang="en-US" sz="1800" dirty="0"/>
              <a:t>: input without weak pulls / with pull-up / with pull-down resistor</a:t>
            </a:r>
          </a:p>
          <a:p>
            <a:pPr>
              <a:buClr>
                <a:schemeClr val="accent6"/>
              </a:buClr>
            </a:pPr>
            <a:r>
              <a:rPr lang="en-US" sz="1800" b="1" dirty="0"/>
              <a:t>PAL_MODE_INPUT_ANALOG</a:t>
            </a:r>
            <a:r>
              <a:rPr lang="en-US" sz="1800" dirty="0"/>
              <a:t>, input suitable for analog sampling</a:t>
            </a:r>
          </a:p>
          <a:p>
            <a:pPr>
              <a:buClr>
                <a:schemeClr val="accent6"/>
              </a:buClr>
            </a:pPr>
            <a:r>
              <a:rPr lang="en-US" sz="1800" b="1" dirty="0"/>
              <a:t>PAL_MODE_OUTPUT_PUSHPULL</a:t>
            </a:r>
            <a:r>
              <a:rPr lang="en-US" sz="1800" dirty="0"/>
              <a:t>, </a:t>
            </a:r>
            <a:r>
              <a:rPr lang="en-US" sz="1800" b="1" dirty="0"/>
              <a:t>PAL_MODE_OUTPUT_OPENDRAIN</a:t>
            </a:r>
            <a:r>
              <a:rPr lang="en-US" sz="1800" dirty="0"/>
              <a:t> : output with a push-pull / open-drain network</a:t>
            </a:r>
          </a:p>
          <a:p>
            <a:pPr>
              <a:buClr>
                <a:schemeClr val="accent6"/>
              </a:buClr>
            </a:pPr>
            <a:r>
              <a:rPr lang="en-US" sz="1800" b="1" dirty="0"/>
              <a:t>PAL_MODE_ALTERNATE(n)</a:t>
            </a:r>
            <a:r>
              <a:rPr lang="en-US" sz="1800" dirty="0"/>
              <a:t> : alternate function number “n”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1"/>
          </p:nvPr>
        </p:nvSpPr>
        <p:spPr>
          <a:xfrm>
            <a:off x="374772" y="1498302"/>
            <a:ext cx="5672384" cy="525807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Changing pin configuration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311901" y="1498302"/>
            <a:ext cx="5329237" cy="445908"/>
          </a:xfrm>
        </p:spPr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Possibles</a:t>
            </a:r>
            <a:r>
              <a:rPr lang="en-US" dirty="0">
                <a:solidFill>
                  <a:schemeClr val="bg2"/>
                </a:solidFill>
              </a:rPr>
              <a:t> modes</a:t>
            </a:r>
          </a:p>
        </p:txBody>
      </p:sp>
    </p:spTree>
    <p:extLst>
      <p:ext uri="{BB962C8B-B14F-4D97-AF65-F5344CB8AC3E}">
        <p14:creationId xmlns:p14="http://schemas.microsoft.com/office/powerpoint/2010/main" val="3577778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199" y="228600"/>
            <a:ext cx="7866899" cy="838200"/>
          </a:xfrm>
        </p:spPr>
        <p:txBody>
          <a:bodyPr>
            <a:normAutofit/>
          </a:bodyPr>
          <a:lstStyle/>
          <a:p>
            <a:r>
              <a:rPr lang="en-US" dirty="0" err="1"/>
              <a:t>ChibiOS</a:t>
            </a:r>
            <a:r>
              <a:rPr lang="en-US" dirty="0"/>
              <a:t> PAL Driver – Write Output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2"/>
          </p:nvPr>
        </p:nvSpPr>
        <p:spPr>
          <a:xfrm>
            <a:off x="468955" y="4304310"/>
            <a:ext cx="3579584" cy="24321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palSetPad</a:t>
            </a:r>
            <a:r>
              <a:rPr lang="en-US" b="1" dirty="0">
                <a:solidFill>
                  <a:schemeClr val="tx1"/>
                </a:solidFill>
              </a:rPr>
              <a:t>(port, pad) </a:t>
            </a:r>
          </a:p>
          <a:p>
            <a:pPr>
              <a:buClr>
                <a:schemeClr val="accent6"/>
              </a:buClr>
            </a:pPr>
            <a:r>
              <a:rPr lang="en-US" sz="1600" dirty="0" err="1"/>
              <a:t>palSetPad</a:t>
            </a:r>
            <a:r>
              <a:rPr lang="en-US" sz="1600" dirty="0"/>
              <a:t>(GPIOA, 5)</a:t>
            </a:r>
          </a:p>
          <a:p>
            <a:pPr>
              <a:buClr>
                <a:schemeClr val="accent6"/>
              </a:buClr>
            </a:pPr>
            <a:r>
              <a:rPr lang="en-US" sz="1600" dirty="0" err="1"/>
              <a:t>palSetPad</a:t>
            </a:r>
            <a:r>
              <a:rPr lang="en-US" sz="1600" dirty="0"/>
              <a:t>(GPIOB, 14)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palSetLine</a:t>
            </a:r>
            <a:r>
              <a:rPr lang="en-US" b="1" dirty="0">
                <a:solidFill>
                  <a:schemeClr val="tx1"/>
                </a:solidFill>
              </a:rPr>
              <a:t>(line) </a:t>
            </a:r>
          </a:p>
          <a:p>
            <a:pPr>
              <a:buClr>
                <a:schemeClr val="accent6"/>
              </a:buClr>
            </a:pPr>
            <a:r>
              <a:rPr lang="en-US" sz="1600" dirty="0" err="1"/>
              <a:t>palSetLine</a:t>
            </a:r>
            <a:r>
              <a:rPr lang="en-US" sz="1600" dirty="0"/>
              <a:t>(LINE_LED_GREEN)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1"/>
          </p:nvPr>
        </p:nvSpPr>
        <p:spPr>
          <a:xfrm>
            <a:off x="468955" y="3915786"/>
            <a:ext cx="2678437" cy="321354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bg2"/>
                </a:solidFill>
              </a:rPr>
              <a:t>Set an Output Pin High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7979666" y="3828390"/>
            <a:ext cx="1714299" cy="321354"/>
          </a:xfrm>
        </p:spPr>
        <p:txBody>
          <a:bodyPr/>
          <a:lstStyle/>
          <a:p>
            <a:r>
              <a:rPr lang="en-US" sz="1800" b="1" dirty="0">
                <a:solidFill>
                  <a:schemeClr val="bg2"/>
                </a:solidFill>
              </a:rPr>
              <a:t>Toggle a Pin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6"/>
          </p:nvPr>
        </p:nvSpPr>
        <p:spPr>
          <a:xfrm>
            <a:off x="8070099" y="4304309"/>
            <a:ext cx="3708008" cy="2432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palTogglePad</a:t>
            </a:r>
            <a:r>
              <a:rPr lang="en-US" b="1" dirty="0">
                <a:solidFill>
                  <a:schemeClr val="tx1"/>
                </a:solidFill>
              </a:rPr>
              <a:t>(port, pad) </a:t>
            </a:r>
          </a:p>
          <a:p>
            <a:pPr>
              <a:buClr>
                <a:schemeClr val="accent6"/>
              </a:buClr>
            </a:pPr>
            <a:r>
              <a:rPr lang="en-US" sz="1600" dirty="0" err="1"/>
              <a:t>palTogglePad</a:t>
            </a:r>
            <a:r>
              <a:rPr lang="en-US" sz="1600" dirty="0"/>
              <a:t>(GPIOC, GPIOC_PIN2)</a:t>
            </a:r>
          </a:p>
          <a:p>
            <a:pPr>
              <a:buClr>
                <a:schemeClr val="accent6"/>
              </a:buClr>
            </a:pPr>
            <a:r>
              <a:rPr lang="en-US" sz="1600" dirty="0" err="1"/>
              <a:t>palTogglePad</a:t>
            </a:r>
            <a:r>
              <a:rPr lang="en-US" sz="1600" dirty="0"/>
              <a:t>(GPIOD, 15)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palToggleLine</a:t>
            </a:r>
            <a:r>
              <a:rPr lang="en-US" b="1" dirty="0">
                <a:solidFill>
                  <a:schemeClr val="tx1"/>
                </a:solidFill>
              </a:rPr>
              <a:t>(line)</a:t>
            </a:r>
          </a:p>
          <a:p>
            <a:pPr marL="177800" lvl="1" indent="-177800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en-US" sz="1600" dirty="0" err="1">
                <a:solidFill>
                  <a:schemeClr val="accent4"/>
                </a:solidFill>
                <a:latin typeface="Arial" panose="020B0604020202020204" pitchFamily="34" charset="0"/>
              </a:rPr>
              <a:t>palToggleLine</a:t>
            </a:r>
            <a:r>
              <a:rPr lang="en-US" sz="1600" dirty="0">
                <a:solidFill>
                  <a:schemeClr val="accent4"/>
                </a:solidFill>
                <a:latin typeface="Arial" panose="020B0604020202020204" pitchFamily="34" charset="0"/>
              </a:rPr>
              <a:t>(</a:t>
            </a:r>
            <a:r>
              <a:rPr lang="en-US" sz="1600" dirty="0">
                <a:solidFill>
                  <a:schemeClr val="accent4"/>
                </a:solidFill>
              </a:rPr>
              <a:t>LINE_LED_GREEN</a:t>
            </a:r>
            <a:r>
              <a:rPr lang="en-US" sz="1600" dirty="0">
                <a:solidFill>
                  <a:schemeClr val="accent4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7"/>
          </p:nvPr>
        </p:nvSpPr>
        <p:spPr>
          <a:xfrm>
            <a:off x="4224311" y="3860703"/>
            <a:ext cx="2746333" cy="455687"/>
          </a:xfrm>
        </p:spPr>
        <p:txBody>
          <a:bodyPr/>
          <a:lstStyle/>
          <a:p>
            <a:r>
              <a:rPr lang="en-US" sz="1800" b="1" dirty="0">
                <a:solidFill>
                  <a:schemeClr val="bg2"/>
                </a:solidFill>
              </a:rPr>
              <a:t>Set an Output Pin Low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28"/>
          </p:nvPr>
        </p:nvSpPr>
        <p:spPr>
          <a:xfrm>
            <a:off x="4271659" y="4304308"/>
            <a:ext cx="3708008" cy="24321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palClearPad</a:t>
            </a:r>
            <a:r>
              <a:rPr lang="en-US" b="1" dirty="0">
                <a:solidFill>
                  <a:schemeClr val="tx1"/>
                </a:solidFill>
              </a:rPr>
              <a:t>(port, pad) </a:t>
            </a:r>
          </a:p>
          <a:p>
            <a:pPr>
              <a:buClr>
                <a:schemeClr val="accent6"/>
              </a:buClr>
            </a:pPr>
            <a:r>
              <a:rPr lang="en-US" sz="1600" dirty="0" err="1"/>
              <a:t>palClearPad</a:t>
            </a:r>
            <a:r>
              <a:rPr lang="en-US" sz="1600" dirty="0"/>
              <a:t>(GPIOB, 8)</a:t>
            </a:r>
          </a:p>
          <a:p>
            <a:pPr>
              <a:buClr>
                <a:schemeClr val="accent6"/>
              </a:buClr>
            </a:pPr>
            <a:r>
              <a:rPr lang="en-US" sz="1600" dirty="0" err="1"/>
              <a:t>palClearPad</a:t>
            </a:r>
            <a:r>
              <a:rPr lang="en-US" sz="1600" dirty="0"/>
              <a:t>(GPIOF, 0)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palClearLine</a:t>
            </a:r>
            <a:r>
              <a:rPr lang="en-US" b="1" dirty="0">
                <a:solidFill>
                  <a:schemeClr val="tx1"/>
                </a:solidFill>
              </a:rPr>
              <a:t>(line) </a:t>
            </a:r>
          </a:p>
          <a:p>
            <a:pPr>
              <a:buClr>
                <a:schemeClr val="accent6"/>
              </a:buClr>
            </a:pPr>
            <a:r>
              <a:rPr lang="en-US" sz="1600" dirty="0" err="1"/>
              <a:t>palClearLine</a:t>
            </a:r>
            <a:r>
              <a:rPr lang="en-US" sz="1600" dirty="0"/>
              <a:t>(LINE_LED_GREEN)</a:t>
            </a:r>
            <a:endParaRPr lang="en-GB" sz="16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964FCAB-7052-4B9C-9B9B-8068331695F2}"/>
              </a:ext>
            </a:extLst>
          </p:cNvPr>
          <p:cNvSpPr txBox="1">
            <a:spLocks/>
          </p:cNvSpPr>
          <p:nvPr/>
        </p:nvSpPr>
        <p:spPr>
          <a:xfrm>
            <a:off x="4224311" y="1475785"/>
            <a:ext cx="4764172" cy="2264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accent4"/>
                </a:solidFill>
                <a:latin typeface="ITC Avant Garde Std Bk" panose="020B0502020202020204" pitchFamily="34" charset="0"/>
                <a:ea typeface="+mn-ea"/>
                <a:cs typeface="Arial" pitchFamily="34" charset="0"/>
              </a:defRPr>
            </a:lvl1pPr>
            <a:lvl2pPr marL="3556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Tx/>
              <a:buNone/>
              <a:defRPr sz="1200" kern="1200" spc="50" baseline="0">
                <a:solidFill>
                  <a:schemeClr val="accent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1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0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b="1" dirty="0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</a:rPr>
              <a:t>palWritePad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(port, pad, bit) </a:t>
            </a:r>
          </a:p>
          <a:p>
            <a:pPr>
              <a:buClr>
                <a:schemeClr val="accent6"/>
              </a:buClr>
            </a:pPr>
            <a:r>
              <a:rPr lang="en-US" sz="1600" dirty="0" err="1">
                <a:latin typeface="Arial" panose="020B0604020202020204" pitchFamily="34" charset="0"/>
              </a:rPr>
              <a:t>palWritePad</a:t>
            </a:r>
            <a:r>
              <a:rPr lang="en-US" sz="1600" dirty="0">
                <a:latin typeface="Arial" panose="020B0604020202020204" pitchFamily="34" charset="0"/>
              </a:rPr>
              <a:t>(GPIOA, 14, PAL_HIGH)</a:t>
            </a:r>
          </a:p>
          <a:p>
            <a:pPr>
              <a:buClr>
                <a:schemeClr val="accent6"/>
              </a:buClr>
            </a:pPr>
            <a:r>
              <a:rPr lang="en-US" sz="1600" dirty="0" err="1">
                <a:latin typeface="Arial" panose="020B0604020202020204" pitchFamily="34" charset="0"/>
              </a:rPr>
              <a:t>palWritePad</a:t>
            </a:r>
            <a:r>
              <a:rPr lang="en-US" sz="1600" dirty="0">
                <a:latin typeface="Arial" panose="020B0604020202020204" pitchFamily="34" charset="0"/>
              </a:rPr>
              <a:t>(GPIOC, 0, PAL_LOW)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</a:rPr>
              <a:t>palWriteLine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(line) </a:t>
            </a:r>
          </a:p>
          <a:p>
            <a:pPr>
              <a:buClr>
                <a:schemeClr val="accent6"/>
              </a:buClr>
            </a:pPr>
            <a:r>
              <a:rPr lang="en-US" sz="1600" dirty="0" err="1">
                <a:latin typeface="Arial" panose="020B0604020202020204" pitchFamily="34" charset="0"/>
              </a:rPr>
              <a:t>palWriteLine</a:t>
            </a:r>
            <a:r>
              <a:rPr lang="en-US" sz="1600" dirty="0">
                <a:latin typeface="Arial" panose="020B0604020202020204" pitchFamily="34" charset="0"/>
              </a:rPr>
              <a:t>(LINE_LED_GREEN, PAL_HIGH)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24FCC7A-B662-4EE3-8137-3F63573B5C56}"/>
              </a:ext>
            </a:extLst>
          </p:cNvPr>
          <p:cNvSpPr txBox="1">
            <a:spLocks/>
          </p:cNvSpPr>
          <p:nvPr/>
        </p:nvSpPr>
        <p:spPr>
          <a:xfrm>
            <a:off x="4133879" y="1466329"/>
            <a:ext cx="3845787" cy="321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2600" b="0" kern="1200">
                <a:solidFill>
                  <a:schemeClr val="accent3">
                    <a:lumMod val="75000"/>
                  </a:schemeClr>
                </a:solidFill>
                <a:latin typeface="ITC Avant Garde Std Bk" panose="020B0502020202020204" pitchFamily="34" charset="0"/>
                <a:ea typeface="+mn-ea"/>
                <a:cs typeface="Arial" pitchFamily="34" charset="0"/>
              </a:defRPr>
            </a:lvl1pPr>
            <a:lvl2pPr marL="3556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Tx/>
              <a:buNone/>
              <a:defRPr sz="1200" kern="1200" spc="50" baseline="0">
                <a:solidFill>
                  <a:schemeClr val="accent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1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0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2"/>
                </a:solidFill>
                <a:latin typeface="Arial" panose="020B0604020202020204" pitchFamily="34" charset="0"/>
              </a:rPr>
              <a:t>Set And Clear a GPIO Pad or Line</a:t>
            </a:r>
          </a:p>
        </p:txBody>
      </p:sp>
    </p:spTree>
    <p:extLst>
      <p:ext uri="{BB962C8B-B14F-4D97-AF65-F5344CB8AC3E}">
        <p14:creationId xmlns:p14="http://schemas.microsoft.com/office/powerpoint/2010/main" val="229569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ChibiOS</a:t>
            </a:r>
            <a:r>
              <a:rPr lang="en-US" dirty="0"/>
              <a:t> PAL Driver – Read Input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2"/>
          </p:nvPr>
        </p:nvSpPr>
        <p:spPr>
          <a:xfrm>
            <a:off x="550036" y="2073656"/>
            <a:ext cx="4108706" cy="38407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palReadPad</a:t>
            </a:r>
            <a:r>
              <a:rPr lang="en-US" b="1" dirty="0">
                <a:solidFill>
                  <a:schemeClr val="tx1"/>
                </a:solidFill>
              </a:rPr>
              <a:t>(port, pad) </a:t>
            </a:r>
          </a:p>
          <a:p>
            <a:pPr>
              <a:buClr>
                <a:schemeClr val="accent6"/>
              </a:buClr>
            </a:pPr>
            <a:r>
              <a:rPr lang="en-US" sz="1600" dirty="0"/>
              <a:t>status = </a:t>
            </a:r>
            <a:r>
              <a:rPr lang="en-US" sz="1600" dirty="0" err="1"/>
              <a:t>palReadPad</a:t>
            </a:r>
            <a:r>
              <a:rPr lang="en-US" sz="1600" dirty="0"/>
              <a:t>(GPIOA, 14)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palReadLine</a:t>
            </a:r>
            <a:r>
              <a:rPr lang="en-US" b="1" dirty="0">
                <a:solidFill>
                  <a:schemeClr val="tx1"/>
                </a:solidFill>
              </a:rPr>
              <a:t>(line) </a:t>
            </a:r>
          </a:p>
          <a:p>
            <a:pPr>
              <a:buClr>
                <a:schemeClr val="accent6"/>
              </a:buClr>
            </a:pPr>
            <a:r>
              <a:rPr lang="en-US" sz="1600" dirty="0"/>
              <a:t>status = </a:t>
            </a:r>
            <a:r>
              <a:rPr lang="en-US" sz="1600" dirty="0" err="1"/>
              <a:t>palReadLine</a:t>
            </a:r>
            <a:r>
              <a:rPr lang="en-US" sz="1600" dirty="0"/>
              <a:t>(LINE_BUTTON)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1"/>
          </p:nvPr>
        </p:nvSpPr>
        <p:spPr>
          <a:xfrm>
            <a:off x="550036" y="1678101"/>
            <a:ext cx="3490784" cy="321354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bg2"/>
                </a:solidFill>
              </a:rPr>
              <a:t>Reading a Pad or a 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8149526" y="1605106"/>
            <a:ext cx="3490784" cy="321354"/>
          </a:xfrm>
        </p:spPr>
        <p:txBody>
          <a:bodyPr/>
          <a:lstStyle/>
          <a:p>
            <a:r>
              <a:rPr lang="en-US" sz="1800" b="1" dirty="0">
                <a:solidFill>
                  <a:schemeClr val="bg2"/>
                </a:solidFill>
              </a:rPr>
              <a:t>Reading a Group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6"/>
          </p:nvPr>
        </p:nvSpPr>
        <p:spPr>
          <a:xfrm>
            <a:off x="8354934" y="2073656"/>
            <a:ext cx="3490784" cy="38407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palReadGroup</a:t>
            </a:r>
            <a:r>
              <a:rPr lang="en-US" b="1" dirty="0">
                <a:solidFill>
                  <a:schemeClr val="tx1"/>
                </a:solidFill>
              </a:rPr>
              <a:t>(port, mask, offset)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7"/>
          </p:nvPr>
        </p:nvSpPr>
        <p:spPr>
          <a:xfrm>
            <a:off x="4349781" y="1605106"/>
            <a:ext cx="3490784" cy="321354"/>
          </a:xfrm>
        </p:spPr>
        <p:txBody>
          <a:bodyPr/>
          <a:lstStyle/>
          <a:p>
            <a:r>
              <a:rPr lang="en-US" sz="1800" b="1" dirty="0">
                <a:solidFill>
                  <a:schemeClr val="bg2"/>
                </a:solidFill>
              </a:rPr>
              <a:t>Reading a Whole Port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28"/>
          </p:nvPr>
        </p:nvSpPr>
        <p:spPr>
          <a:xfrm>
            <a:off x="5179738" y="2073656"/>
            <a:ext cx="2969788" cy="1405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palReadPort</a:t>
            </a:r>
            <a:r>
              <a:rPr lang="en-US" b="1" dirty="0">
                <a:solidFill>
                  <a:schemeClr val="tx1"/>
                </a:solidFill>
              </a:rPr>
              <a:t>(port)</a:t>
            </a:r>
          </a:p>
        </p:txBody>
      </p:sp>
    </p:spTree>
    <p:extLst>
      <p:ext uri="{BB962C8B-B14F-4D97-AF65-F5344CB8AC3E}">
        <p14:creationId xmlns:p14="http://schemas.microsoft.com/office/powerpoint/2010/main" val="2345255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3199" y="228600"/>
            <a:ext cx="8126983" cy="8382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ChibiOS</a:t>
            </a:r>
            <a:r>
              <a:rPr lang="en-US" dirty="0"/>
              <a:t> PAL Driver – Startup Configuration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50862" y="1490472"/>
            <a:ext cx="7377795" cy="49797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Each pad must be properly configured before being used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 configuration for each Pad is bonded by the board schematics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ChibiOS</a:t>
            </a:r>
            <a:r>
              <a:rPr lang="en-US" sz="2000" dirty="0"/>
              <a:t> PAL driver pre-configures GPIO according to board schematics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Configurations are stored in the board files which could be explored as quick reference.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Pad and Line are redefined in board files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 pre-initialization is executed in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halInit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2000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182" y="2951123"/>
            <a:ext cx="3570564" cy="205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07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A24154EA-E9D5-45EC-9F44-1FBD5D02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 by doing</a:t>
            </a:r>
            <a:endParaRPr lang="en-US" dirty="0"/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658BBA79-808F-411D-8909-96AB65F15246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203200" y="1380053"/>
            <a:ext cx="11772777" cy="90581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For more info read “</a:t>
            </a:r>
            <a:r>
              <a:rPr lang="en-GB" dirty="0">
                <a:solidFill>
                  <a:schemeClr val="accent2"/>
                </a:solidFill>
              </a:rPr>
              <a:t>Using STM32’s GPIO with </a:t>
            </a:r>
            <a:r>
              <a:rPr lang="en-GB" dirty="0" err="1">
                <a:solidFill>
                  <a:schemeClr val="accent2"/>
                </a:solidFill>
              </a:rPr>
              <a:t>ChibiOS</a:t>
            </a:r>
            <a:r>
              <a:rPr lang="en-GB" dirty="0">
                <a:solidFill>
                  <a:schemeClr val="accent2"/>
                </a:solidFill>
              </a:rPr>
              <a:t> PAL Driver</a:t>
            </a:r>
            <a:r>
              <a:rPr lang="en-US" dirty="0">
                <a:solidFill>
                  <a:schemeClr val="accent3"/>
                </a:solidFill>
              </a:rPr>
              <a:t>” on www.playembedded.org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7EAD2B-765D-4815-A021-F7966154D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797" y="2776365"/>
            <a:ext cx="2701582" cy="270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49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4">
            <a:extLst>
              <a:ext uri="{FF2B5EF4-FFF2-40B4-BE49-F238E27FC236}">
                <a16:creationId xmlns:a16="http://schemas.microsoft.com/office/drawing/2014/main" id="{9DBCA414-8784-4373-BF56-50D98E26BE0E}"/>
              </a:ext>
            </a:extLst>
          </p:cNvPr>
          <p:cNvSpPr txBox="1">
            <a:spLocks/>
          </p:cNvSpPr>
          <p:nvPr/>
        </p:nvSpPr>
        <p:spPr>
          <a:xfrm>
            <a:off x="1042416" y="4247697"/>
            <a:ext cx="10598722" cy="781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2">
                    <a:lumMod val="95000"/>
                    <a:lumOff val="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541338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200" kern="1200">
                <a:solidFill>
                  <a:schemeClr val="tx2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935038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387475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77165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</a:rPr>
              <a:t>General </a:t>
            </a:r>
            <a:r>
              <a:rPr kumimoji="0" 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</a:rPr>
              <a:t>Purpose</a:t>
            </a: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</a:rPr>
              <a:t> Input Output </a:t>
            </a:r>
            <a:r>
              <a:rPr kumimoji="0" 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</a:rPr>
              <a:t>Peripheral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n-ea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710C0FBD-2BC4-4A23-865A-28221FB78D06}"/>
              </a:ext>
            </a:extLst>
          </p:cNvPr>
          <p:cNvSpPr txBox="1">
            <a:spLocks/>
          </p:cNvSpPr>
          <p:nvPr/>
        </p:nvSpPr>
        <p:spPr>
          <a:xfrm>
            <a:off x="1042416" y="1930400"/>
            <a:ext cx="10598722" cy="225328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 spc="0">
                <a:ln w="0">
                  <a:noFill/>
                </a:ln>
                <a:solidFill>
                  <a:srgbClr val="F2C400"/>
                </a:solidFill>
                <a:effectLst/>
                <a:latin typeface="+mn-lt"/>
                <a:ea typeface="+mj-ea"/>
                <a:cs typeface="Calibri Light" panose="020F030202020403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 dirty="0">
                <a:ln>
                  <a:noFill/>
                </a:ln>
                <a:solidFill>
                  <a:srgbClr val="BBCC00"/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  <a:t>Using STM32 GPIO</a:t>
            </a:r>
            <a:endParaRPr kumimoji="0" lang="it-IT" sz="6600" b="0" i="0" u="none" strike="noStrike" kern="1200" cap="none" spc="0" normalizeH="0" baseline="0" noProof="0" dirty="0">
              <a:ln w="0">
                <a:noFill/>
              </a:ln>
              <a:solidFill>
                <a:srgbClr val="F2C400"/>
              </a:solidFill>
              <a:effectLst/>
              <a:uLnTx/>
              <a:uFillTx/>
              <a:latin typeface="+mj-lt"/>
              <a:ea typeface="+mj-ea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6DF7F64-2734-4F02-94EF-2E484892A32F}"/>
              </a:ext>
            </a:extLst>
          </p:cNvPr>
          <p:cNvCxnSpPr>
            <a:cxnSpLocks/>
          </p:cNvCxnSpPr>
          <p:nvPr/>
        </p:nvCxnSpPr>
        <p:spPr>
          <a:xfrm>
            <a:off x="938254" y="4207542"/>
            <a:ext cx="11253746" cy="159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088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22" y="221151"/>
            <a:ext cx="6502400" cy="838200"/>
          </a:xfrm>
        </p:spPr>
        <p:txBody>
          <a:bodyPr/>
          <a:lstStyle/>
          <a:p>
            <a:r>
              <a:rPr lang="en-GB" dirty="0"/>
              <a:t>General Purpose Input Output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551276" y="1407231"/>
            <a:ext cx="11089448" cy="309533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GB" sz="1900" dirty="0"/>
              <a:t>GPIO stands for </a:t>
            </a:r>
            <a:r>
              <a:rPr lang="en-GB" sz="1900" b="1" dirty="0"/>
              <a:t>General Purpose Input Output</a:t>
            </a:r>
          </a:p>
          <a:p>
            <a:pPr>
              <a:lnSpc>
                <a:spcPct val="170000"/>
              </a:lnSpc>
            </a:pPr>
            <a:r>
              <a:rPr lang="en-US" sz="1900" dirty="0"/>
              <a:t>STM32’s I/O pins are </a:t>
            </a:r>
            <a:r>
              <a:rPr lang="en-GB" sz="1900" dirty="0"/>
              <a:t>organised</a:t>
            </a:r>
            <a:r>
              <a:rPr lang="en-US" sz="1900" dirty="0"/>
              <a:t> in</a:t>
            </a:r>
            <a:r>
              <a:rPr lang="en-US" sz="1900" b="1" dirty="0"/>
              <a:t> groups of 16 elements </a:t>
            </a:r>
            <a:r>
              <a:rPr lang="en-US" sz="1900" dirty="0"/>
              <a:t>(from 0 to 15)</a:t>
            </a:r>
          </a:p>
          <a:p>
            <a:pPr>
              <a:lnSpc>
                <a:spcPct val="170000"/>
              </a:lnSpc>
            </a:pPr>
            <a:r>
              <a:rPr lang="en-GB" sz="1900" dirty="0"/>
              <a:t>GPIO allows to </a:t>
            </a:r>
            <a:r>
              <a:rPr lang="en-US" sz="1900" dirty="0"/>
              <a:t>configure each pin as </a:t>
            </a:r>
            <a:r>
              <a:rPr lang="en-US" sz="1900" b="1" dirty="0" err="1"/>
              <a:t>Input/Output</a:t>
            </a:r>
            <a:r>
              <a:rPr lang="en-US" sz="1900" b="1" dirty="0"/>
              <a:t> independently</a:t>
            </a:r>
          </a:p>
          <a:p>
            <a:pPr>
              <a:lnSpc>
                <a:spcPct val="170000"/>
              </a:lnSpc>
            </a:pPr>
            <a:r>
              <a:rPr lang="en-US" sz="1900" dirty="0"/>
              <a:t>Each group is named </a:t>
            </a:r>
            <a:r>
              <a:rPr lang="en-US" sz="1900" b="1" dirty="0"/>
              <a:t>Port</a:t>
            </a:r>
            <a:r>
              <a:rPr lang="en-US" sz="1900" dirty="0"/>
              <a:t> and identified by a letter (GPIOA, GPIOB, GPIOC, …)</a:t>
            </a:r>
          </a:p>
          <a:p>
            <a:pPr>
              <a:lnSpc>
                <a:spcPct val="170000"/>
              </a:lnSpc>
            </a:pPr>
            <a:r>
              <a:rPr lang="en-US" sz="1900" dirty="0"/>
              <a:t>Pins are identified by the combination of the letter P,  the </a:t>
            </a:r>
            <a:r>
              <a:rPr lang="en-US" sz="1900" b="1" dirty="0"/>
              <a:t>port identifier </a:t>
            </a:r>
            <a:r>
              <a:rPr lang="en-US" sz="1900" dirty="0"/>
              <a:t>(A, B, C,…) and the </a:t>
            </a:r>
            <a:r>
              <a:rPr lang="en-US" sz="1900" b="1" dirty="0"/>
              <a:t>pin identifier </a:t>
            </a:r>
            <a:r>
              <a:rPr lang="en-US" sz="1900" dirty="0"/>
              <a:t>(0, 1, 2,..)</a:t>
            </a: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0A77A80A-5A8F-4BE5-A78D-D5F3E4160591}"/>
              </a:ext>
            </a:extLst>
          </p:cNvPr>
          <p:cNvGrpSpPr/>
          <p:nvPr/>
        </p:nvGrpSpPr>
        <p:grpSpPr>
          <a:xfrm>
            <a:off x="3758598" y="4682778"/>
            <a:ext cx="4073528" cy="1552530"/>
            <a:chOff x="3758598" y="4373163"/>
            <a:chExt cx="4073528" cy="1552530"/>
          </a:xfrm>
        </p:grpSpPr>
        <p:sp>
          <p:nvSpPr>
            <p:cNvPr id="7" name="CasellaDiTesto 4">
              <a:extLst>
                <a:ext uri="{FF2B5EF4-FFF2-40B4-BE49-F238E27FC236}">
                  <a16:creationId xmlns:a16="http://schemas.microsoft.com/office/drawing/2014/main" id="{A210EAE7-85E1-4BC7-A3AD-859D2DE65176}"/>
                </a:ext>
              </a:extLst>
            </p:cNvPr>
            <p:cNvSpPr txBox="1"/>
            <p:nvPr/>
          </p:nvSpPr>
          <p:spPr>
            <a:xfrm>
              <a:off x="5056138" y="4373163"/>
              <a:ext cx="21944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spc="630" dirty="0">
                  <a:solidFill>
                    <a:schemeClr val="accent3">
                      <a:lumMod val="50000"/>
                    </a:schemeClr>
                  </a:solidFill>
                </a:rPr>
                <a:t>PF 12</a:t>
              </a:r>
              <a:endParaRPr lang="en-GB" sz="3200" spc="630" dirty="0"/>
            </a:p>
          </p:txBody>
        </p:sp>
        <p:sp>
          <p:nvSpPr>
            <p:cNvPr id="8" name="Parentesi quadra chiusa 11">
              <a:extLst>
                <a:ext uri="{FF2B5EF4-FFF2-40B4-BE49-F238E27FC236}">
                  <a16:creationId xmlns:a16="http://schemas.microsoft.com/office/drawing/2014/main" id="{D1B7DDA4-22FD-46EB-A8A8-254DEBDCFA82}"/>
                </a:ext>
              </a:extLst>
            </p:cNvPr>
            <p:cNvSpPr/>
            <p:nvPr/>
          </p:nvSpPr>
          <p:spPr>
            <a:xfrm rot="5400000">
              <a:off x="5433007" y="4669712"/>
              <a:ext cx="184219" cy="234865"/>
            </a:xfrm>
            <a:prstGeom prst="rightBracket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19EE89D9-E06C-4B94-8E22-857DE97B7594}"/>
                </a:ext>
              </a:extLst>
            </p:cNvPr>
            <p:cNvSpPr txBox="1"/>
            <p:nvPr/>
          </p:nvSpPr>
          <p:spPr>
            <a:xfrm>
              <a:off x="5183261" y="5464028"/>
              <a:ext cx="1267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schemeClr val="accent4"/>
                  </a:solidFill>
                </a:rPr>
                <a:t>PORT ID</a:t>
              </a:r>
            </a:p>
          </p:txBody>
        </p:sp>
        <p:sp>
          <p:nvSpPr>
            <p:cNvPr id="10" name="CasellaDiTesto 14">
              <a:extLst>
                <a:ext uri="{FF2B5EF4-FFF2-40B4-BE49-F238E27FC236}">
                  <a16:creationId xmlns:a16="http://schemas.microsoft.com/office/drawing/2014/main" id="{76C92C72-0F6C-4315-BC45-AAA6C2957ED8}"/>
                </a:ext>
              </a:extLst>
            </p:cNvPr>
            <p:cNvSpPr txBox="1"/>
            <p:nvPr/>
          </p:nvSpPr>
          <p:spPr>
            <a:xfrm>
              <a:off x="6848058" y="4967070"/>
              <a:ext cx="9840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schemeClr val="accent3"/>
                  </a:solidFill>
                </a:rPr>
                <a:t>PIN ID</a:t>
              </a:r>
            </a:p>
          </p:txBody>
        </p:sp>
        <p:sp>
          <p:nvSpPr>
            <p:cNvPr id="11" name="CasellaDiTesto 15">
              <a:extLst>
                <a:ext uri="{FF2B5EF4-FFF2-40B4-BE49-F238E27FC236}">
                  <a16:creationId xmlns:a16="http://schemas.microsoft.com/office/drawing/2014/main" id="{2216D121-C74C-402E-96AE-ED75038C5E9F}"/>
                </a:ext>
              </a:extLst>
            </p:cNvPr>
            <p:cNvSpPr txBox="1"/>
            <p:nvPr/>
          </p:nvSpPr>
          <p:spPr>
            <a:xfrm>
              <a:off x="3758598" y="4957938"/>
              <a:ext cx="1156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schemeClr val="accent6"/>
                  </a:solidFill>
                </a:rPr>
                <a:t>PORT</a:t>
              </a:r>
            </a:p>
          </p:txBody>
        </p:sp>
        <p:sp>
          <p:nvSpPr>
            <p:cNvPr id="12" name="Parentesi quadra chiusa 11">
              <a:extLst>
                <a:ext uri="{FF2B5EF4-FFF2-40B4-BE49-F238E27FC236}">
                  <a16:creationId xmlns:a16="http://schemas.microsoft.com/office/drawing/2014/main" id="{4F2A0FC9-BB96-4622-A816-26DEA548D195}"/>
                </a:ext>
              </a:extLst>
            </p:cNvPr>
            <p:cNvSpPr/>
            <p:nvPr/>
          </p:nvSpPr>
          <p:spPr>
            <a:xfrm rot="5400000">
              <a:off x="5727710" y="4663365"/>
              <a:ext cx="184219" cy="247559"/>
            </a:xfrm>
            <a:prstGeom prst="rightBracket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Parentesi quadra chiusa 11">
              <a:extLst>
                <a:ext uri="{FF2B5EF4-FFF2-40B4-BE49-F238E27FC236}">
                  <a16:creationId xmlns:a16="http://schemas.microsoft.com/office/drawing/2014/main" id="{10430EE0-EF2D-4F04-AB51-3E12B7BB1BAB}"/>
                </a:ext>
              </a:extLst>
            </p:cNvPr>
            <p:cNvSpPr/>
            <p:nvPr/>
          </p:nvSpPr>
          <p:spPr>
            <a:xfrm rot="5400000">
              <a:off x="6464071" y="4515127"/>
              <a:ext cx="189432" cy="552226"/>
            </a:xfrm>
            <a:prstGeom prst="rightBracket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Straight Connector 36">
              <a:extLst>
                <a:ext uri="{FF2B5EF4-FFF2-40B4-BE49-F238E27FC236}">
                  <a16:creationId xmlns:a16="http://schemas.microsoft.com/office/drawing/2014/main" id="{5C84C671-273F-4A87-99F8-D34BF0863817}"/>
                </a:ext>
              </a:extLst>
            </p:cNvPr>
            <p:cNvCxnSpPr>
              <a:cxnSpLocks/>
              <a:stCxn id="11" idx="3"/>
              <a:endCxn id="8" idx="2"/>
            </p:cNvCxnSpPr>
            <p:nvPr/>
          </p:nvCxnSpPr>
          <p:spPr>
            <a:xfrm flipV="1">
              <a:off x="4914647" y="4879254"/>
              <a:ext cx="610469" cy="309517"/>
            </a:xfrm>
            <a:prstGeom prst="line">
              <a:avLst/>
            </a:prstGeom>
            <a:ln w="28575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Straight Connector 42">
              <a:extLst>
                <a:ext uri="{FF2B5EF4-FFF2-40B4-BE49-F238E27FC236}">
                  <a16:creationId xmlns:a16="http://schemas.microsoft.com/office/drawing/2014/main" id="{AB498CC3-3CAB-487F-9ACD-7F7026B2EDD1}"/>
                </a:ext>
              </a:extLst>
            </p:cNvPr>
            <p:cNvCxnSpPr>
              <a:cxnSpLocks/>
              <a:stCxn id="9" idx="0"/>
              <a:endCxn id="12" idx="2"/>
            </p:cNvCxnSpPr>
            <p:nvPr/>
          </p:nvCxnSpPr>
          <p:spPr>
            <a:xfrm flipV="1">
              <a:off x="5816805" y="4879254"/>
              <a:ext cx="3014" cy="584774"/>
            </a:xfrm>
            <a:prstGeom prst="line">
              <a:avLst/>
            </a:prstGeom>
            <a:ln w="28575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48">
              <a:extLst>
                <a:ext uri="{FF2B5EF4-FFF2-40B4-BE49-F238E27FC236}">
                  <a16:creationId xmlns:a16="http://schemas.microsoft.com/office/drawing/2014/main" id="{F60DEE0C-C1D9-4A0F-AF25-7DA0DA9C700A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H="1" flipV="1">
              <a:off x="6558787" y="4885956"/>
              <a:ext cx="418572" cy="316043"/>
            </a:xfrm>
            <a:prstGeom prst="line">
              <a:avLst/>
            </a:prstGeom>
            <a:ln w="28575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02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D443E4-299F-4C38-95CA-802EE659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</a:t>
            </a:r>
            <a:r>
              <a:rPr lang="it-IT" dirty="0"/>
              <a:t>–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112" y="1517269"/>
            <a:ext cx="7342188" cy="4405313"/>
          </a:xfrm>
        </p:spPr>
      </p:pic>
    </p:spTree>
    <p:extLst>
      <p:ext uri="{BB962C8B-B14F-4D97-AF65-F5344CB8AC3E}">
        <p14:creationId xmlns:p14="http://schemas.microsoft.com/office/powerpoint/2010/main" val="455950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– Working </a:t>
            </a:r>
            <a:r>
              <a:rPr lang="it-IT" dirty="0" err="1"/>
              <a:t>Modes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STM32’s GPIO allows to </a:t>
            </a:r>
            <a:r>
              <a:rPr lang="en-US" sz="2800" b="1" dirty="0"/>
              <a:t>configure each pin </a:t>
            </a:r>
            <a:r>
              <a:rPr lang="en-US" sz="2800" dirty="0"/>
              <a:t>in different working modes </a:t>
            </a:r>
            <a:r>
              <a:rPr lang="en-US" sz="2800" b="1" dirty="0"/>
              <a:t>independently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It is possible to program a pin in four different modes acting on </a:t>
            </a:r>
            <a:r>
              <a:rPr lang="en-US" sz="2800" b="1" dirty="0" err="1"/>
              <a:t>GPIOx_MODER</a:t>
            </a:r>
            <a:endParaRPr lang="en-US" sz="2800" b="1" dirty="0"/>
          </a:p>
          <a:p>
            <a:pPr marL="1055688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Input mode</a:t>
            </a:r>
            <a:r>
              <a:rPr lang="en-US" sz="2400" dirty="0"/>
              <a:t>, which allow to sample the logic level of a pin</a:t>
            </a:r>
          </a:p>
          <a:p>
            <a:pPr marL="1055688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Output mode</a:t>
            </a:r>
            <a:r>
              <a:rPr lang="en-US" sz="2400" dirty="0"/>
              <a:t>, which allow to set the logic level of a pin</a:t>
            </a:r>
          </a:p>
          <a:p>
            <a:pPr marL="1055688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Analog mode</a:t>
            </a:r>
            <a:r>
              <a:rPr lang="en-US" sz="2400" dirty="0"/>
              <a:t>, which allow to use ADC or DAC</a:t>
            </a:r>
          </a:p>
          <a:p>
            <a:pPr marL="1055688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Alternate mode</a:t>
            </a:r>
            <a:r>
              <a:rPr lang="en-US" sz="2400" dirty="0"/>
              <a:t>, which allow to assign a pin to a STM32’s peripheral</a:t>
            </a:r>
          </a:p>
          <a:p>
            <a:pPr marL="1055688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69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</a:t>
            </a:r>
            <a:r>
              <a:rPr lang="it-IT" dirty="0"/>
              <a:t>– Output Mode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</a:t>
            </a:r>
            <a:r>
              <a:rPr lang="en-US" sz="2000" b="1" dirty="0"/>
              <a:t>output buffer is enabled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 TTL Schmitt trigger is turned 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It is possible to activate the Pull-Up/Pull-Down resistor acting on </a:t>
            </a:r>
            <a:r>
              <a:rPr lang="en-US" sz="2000" b="1" dirty="0" err="1"/>
              <a:t>GPIOx_PUPDR</a:t>
            </a: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dirty="0"/>
              <a:t>It is possible to switch between Push-Pull or Open Drain action on </a:t>
            </a:r>
            <a:r>
              <a:rPr lang="en-US" sz="2000" b="1" dirty="0" err="1"/>
              <a:t>GPIOx_OTYPER</a:t>
            </a: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dirty="0"/>
              <a:t>It is possible to configure the output slew rate action on </a:t>
            </a:r>
            <a:r>
              <a:rPr lang="en-US" sz="2000" b="1" dirty="0" err="1"/>
              <a:t>GPIOx_OSPEEDR</a:t>
            </a:r>
            <a:endParaRPr lang="en-US" sz="2000" b="1" dirty="0"/>
          </a:p>
          <a:p>
            <a:pPr marL="5270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Output speeds are </a:t>
            </a:r>
            <a:r>
              <a:rPr lang="it-IT" sz="1800" dirty="0" err="1"/>
              <a:t>usually</a:t>
            </a:r>
            <a:r>
              <a:rPr lang="it-IT" sz="1800" dirty="0"/>
              <a:t> </a:t>
            </a:r>
            <a:r>
              <a:rPr lang="it-IT" sz="1800" dirty="0" err="1"/>
              <a:t>labeled</a:t>
            </a:r>
            <a:r>
              <a:rPr lang="it-IT" sz="1800" dirty="0"/>
              <a:t> </a:t>
            </a:r>
            <a:r>
              <a:rPr lang="it-IT" sz="1800" dirty="0" err="1"/>
              <a:t>as</a:t>
            </a:r>
            <a:r>
              <a:rPr lang="it-IT" sz="1800" dirty="0"/>
              <a:t> Low, Medium, High and </a:t>
            </a:r>
            <a:r>
              <a:rPr lang="it-IT" sz="1800" dirty="0" err="1"/>
              <a:t>Highest</a:t>
            </a:r>
            <a:endParaRPr lang="it-IT" sz="1800" dirty="0"/>
          </a:p>
          <a:p>
            <a:pPr marL="5270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value of each speed label is reported in </a:t>
            </a:r>
            <a:r>
              <a:rPr lang="en-US" sz="1800" i="1" dirty="0"/>
              <a:t>Input Output AC Characteristic </a:t>
            </a:r>
            <a:r>
              <a:rPr lang="en-US" sz="1800" dirty="0"/>
              <a:t>chapter of the STM32 Datasheet</a:t>
            </a:r>
            <a:endParaRPr lang="en-US" sz="1800" b="1" dirty="0"/>
          </a:p>
          <a:p>
            <a:pPr>
              <a:lnSpc>
                <a:spcPct val="150000"/>
              </a:lnSpc>
            </a:pPr>
            <a:r>
              <a:rPr lang="en-US" sz="2000" dirty="0"/>
              <a:t>The pin status can be changed acting on </a:t>
            </a:r>
            <a:r>
              <a:rPr lang="en-US" sz="2000" b="1" dirty="0" err="1"/>
              <a:t>GPIOx_ODR</a:t>
            </a: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dirty="0"/>
              <a:t>It is possible to check the electrical status of the pin accessing </a:t>
            </a:r>
            <a:r>
              <a:rPr lang="en-US" sz="2000" b="1" dirty="0" err="1"/>
              <a:t>GPIOx_IDR</a:t>
            </a:r>
            <a:endParaRPr lang="en-US" sz="2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30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</a:t>
            </a:r>
            <a:r>
              <a:rPr lang="it-IT" dirty="0"/>
              <a:t>– Input Mode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The output buffer is disabled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The </a:t>
            </a:r>
            <a:r>
              <a:rPr lang="en-US" sz="2800" b="1" dirty="0"/>
              <a:t>TTL Schmitt trigger is turned 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It is possible to activate the Pull-Up/Pull-Down resistor acting on </a:t>
            </a:r>
            <a:r>
              <a:rPr lang="en-US" sz="2800" b="1" dirty="0" err="1"/>
              <a:t>GPIOx_PUPDR</a:t>
            </a:r>
            <a:endParaRPr lang="en-US" sz="2800" b="1" dirty="0"/>
          </a:p>
          <a:p>
            <a:pPr>
              <a:lnSpc>
                <a:spcPct val="150000"/>
              </a:lnSpc>
            </a:pPr>
            <a:r>
              <a:rPr lang="en-US" sz="2800" dirty="0"/>
              <a:t>Pin status is continuously sampled and stored inside the </a:t>
            </a:r>
            <a:r>
              <a:rPr lang="en-US" sz="2800" b="1" dirty="0" err="1"/>
              <a:t>GPIOx_IDR</a:t>
            </a:r>
            <a:r>
              <a:rPr lang="en-US" sz="2800" b="1" dirty="0"/>
              <a:t> </a:t>
            </a:r>
            <a:r>
              <a:rPr lang="en-US" sz="2800" dirty="0"/>
              <a:t>which can be accessed and read to get the PIN status</a:t>
            </a:r>
          </a:p>
        </p:txBody>
      </p:sp>
    </p:spTree>
    <p:extLst>
      <p:ext uri="{BB962C8B-B14F-4D97-AF65-F5344CB8AC3E}">
        <p14:creationId xmlns:p14="http://schemas.microsoft.com/office/powerpoint/2010/main" val="689744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</a:t>
            </a:r>
            <a:r>
              <a:rPr lang="it-IT" dirty="0"/>
              <a:t>– </a:t>
            </a:r>
            <a:r>
              <a:rPr lang="it-IT" dirty="0" err="1"/>
              <a:t>Analog</a:t>
            </a:r>
            <a:r>
              <a:rPr lang="it-IT" dirty="0"/>
              <a:t> Mode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output buffer is turned off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TTL Schmitt trigger is bypassed 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Pull-Up/Pull-Down are disabled</a:t>
            </a:r>
            <a:endParaRPr lang="en-US" sz="2400" b="1" dirty="0"/>
          </a:p>
          <a:p>
            <a:pPr>
              <a:lnSpc>
                <a:spcPct val="150000"/>
              </a:lnSpc>
            </a:pPr>
            <a:r>
              <a:rPr lang="en-US" sz="2400" dirty="0"/>
              <a:t>A read access to </a:t>
            </a:r>
            <a:r>
              <a:rPr lang="en-US" sz="2400" b="1" dirty="0" err="1"/>
              <a:t>GPIOx_IDR</a:t>
            </a:r>
            <a:r>
              <a:rPr lang="en-US" sz="2400" b="1" dirty="0"/>
              <a:t> </a:t>
            </a:r>
            <a:r>
              <a:rPr lang="en-US" sz="2400" dirty="0"/>
              <a:t>gives “0”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Each PIN can be configured as Analog but not every PIN is connected to an internal ADC/DAC channel</a:t>
            </a:r>
          </a:p>
        </p:txBody>
      </p:sp>
    </p:spTree>
    <p:extLst>
      <p:ext uri="{BB962C8B-B14F-4D97-AF65-F5344CB8AC3E}">
        <p14:creationId xmlns:p14="http://schemas.microsoft.com/office/powerpoint/2010/main" val="870123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GPIO </a:t>
            </a:r>
            <a:r>
              <a:rPr lang="it-IT" dirty="0"/>
              <a:t>– Alternate </a:t>
            </a:r>
            <a:r>
              <a:rPr lang="it-IT" dirty="0" err="1"/>
              <a:t>Function</a:t>
            </a:r>
            <a:r>
              <a:rPr lang="it-IT" dirty="0"/>
              <a:t> Mode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sz="quarter" idx="12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STM32 is equipped with a big number of peripherals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Peripherals IO are connected to GPIO through multiplexers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Acting on </a:t>
            </a:r>
            <a:r>
              <a:rPr lang="en-US" sz="1800" b="1" dirty="0" err="1"/>
              <a:t>GPIOx_AFHR</a:t>
            </a:r>
            <a:r>
              <a:rPr lang="en-US" sz="1800" dirty="0"/>
              <a:t> and </a:t>
            </a:r>
            <a:r>
              <a:rPr lang="en-US" sz="1800" b="1" dirty="0" err="1"/>
              <a:t>GPIOx_AFLR</a:t>
            </a:r>
            <a:r>
              <a:rPr lang="en-US" sz="1800" b="1" dirty="0"/>
              <a:t> </a:t>
            </a:r>
            <a:r>
              <a:rPr lang="en-US" sz="1800" dirty="0"/>
              <a:t>is possible to change multiplexers selector and reroute peripherals IO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Rerouting is limited and it is not possible to assign any peripheral to any pin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Each peripheral is mapped on more than a pin to ensure an higher flexibility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alternate function map is reported in the STM32 Datasheet under the Chapter </a:t>
            </a:r>
            <a:r>
              <a:rPr lang="en-US" sz="1800" i="1" dirty="0"/>
              <a:t>Pinouts and pin description</a:t>
            </a:r>
            <a:r>
              <a:rPr lang="en-US" sz="1800" dirty="0"/>
              <a:t> in a table named Alternate function mapping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In this mode is possible to choose output type, activate/deactivate weak pulls, configure the output speed</a:t>
            </a:r>
          </a:p>
        </p:txBody>
      </p:sp>
    </p:spTree>
    <p:extLst>
      <p:ext uri="{BB962C8B-B14F-4D97-AF65-F5344CB8AC3E}">
        <p14:creationId xmlns:p14="http://schemas.microsoft.com/office/powerpoint/2010/main" val="153013186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023_Nisc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9A9DC"/>
      </a:accent1>
      <a:accent2>
        <a:srgbClr val="D4007A"/>
      </a:accent2>
      <a:accent3>
        <a:srgbClr val="9C9E9F"/>
      </a:accent3>
      <a:accent4>
        <a:srgbClr val="002052"/>
      </a:accent4>
      <a:accent5>
        <a:srgbClr val="BBCC00"/>
      </a:accent5>
      <a:accent6>
        <a:srgbClr val="13235B"/>
      </a:accent6>
      <a:hlink>
        <a:srgbClr val="580D58"/>
      </a:hlink>
      <a:folHlink>
        <a:srgbClr val="003D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023_Nisc" id="{49E93D70-282B-4C81-8891-9629D082C2EE}" vid="{535B4F2B-D842-4D8C-BDAD-9308E9ADC33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Theme2023_Nisc</Template>
  <TotalTime>190</TotalTime>
  <Words>1262</Words>
  <Application>Microsoft Office PowerPoint</Application>
  <PresentationFormat>Widescreen</PresentationFormat>
  <Paragraphs>132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Questrial</vt:lpstr>
      <vt:lpstr>Theme2023_Nisc</vt:lpstr>
      <vt:lpstr>PowerPoint Presentation</vt:lpstr>
      <vt:lpstr>PowerPoint Presentation</vt:lpstr>
      <vt:lpstr>General Purpose Input Output</vt:lpstr>
      <vt:lpstr>GPIO – Block Diagram</vt:lpstr>
      <vt:lpstr>GPIO – Working Modes</vt:lpstr>
      <vt:lpstr>GPIO – Output Mode</vt:lpstr>
      <vt:lpstr>GPIO – Input Mode</vt:lpstr>
      <vt:lpstr>GPIO – Analog Mode</vt:lpstr>
      <vt:lpstr>GPIO – Alternate Function Mode</vt:lpstr>
      <vt:lpstr>GPIO – Alternate Function Mapping</vt:lpstr>
      <vt:lpstr>GPIO – Maximum Ratings</vt:lpstr>
      <vt:lpstr>ChibiOS PAL Driver  - Naming conventions</vt:lpstr>
      <vt:lpstr>ChibiOS PAL Driver – Pins Configuration</vt:lpstr>
      <vt:lpstr>ChibiOS PAL Driver – Write Output</vt:lpstr>
      <vt:lpstr>ChibiOS PAL Driver – Read Input</vt:lpstr>
      <vt:lpstr>ChibiOS PAL Driver – Startup Configuration</vt:lpstr>
      <vt:lpstr>Learn by doing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DOMENICO REGA</dc:creator>
  <cp:lastModifiedBy>TAMMARO CIMMINO</cp:lastModifiedBy>
  <cp:revision>22</cp:revision>
  <dcterms:created xsi:type="dcterms:W3CDTF">2020-08-17T07:25:49Z</dcterms:created>
  <dcterms:modified xsi:type="dcterms:W3CDTF">2023-08-12T16:42:33Z</dcterms:modified>
</cp:coreProperties>
</file>