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62" r:id="rId2"/>
    <p:sldId id="270" r:id="rId3"/>
    <p:sldId id="295" r:id="rId4"/>
    <p:sldId id="258" r:id="rId5"/>
    <p:sldId id="296" r:id="rId6"/>
    <p:sldId id="299" r:id="rId7"/>
    <p:sldId id="256" r:id="rId8"/>
    <p:sldId id="297" r:id="rId9"/>
    <p:sldId id="301" r:id="rId10"/>
    <p:sldId id="302" r:id="rId11"/>
    <p:sldId id="303" r:id="rId12"/>
    <p:sldId id="304" r:id="rId13"/>
    <p:sldId id="257" r:id="rId14"/>
    <p:sldId id="298" r:id="rId15"/>
    <p:sldId id="307" r:id="rId16"/>
    <p:sldId id="305" r:id="rId17"/>
    <p:sldId id="308" r:id="rId18"/>
    <p:sldId id="306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656"/>
    <a:srgbClr val="1334C1"/>
    <a:srgbClr val="D40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7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" preserve="1">
  <p:cSld name="Log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80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09846" y="1447800"/>
            <a:ext cx="11772307" cy="5334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03200" y="228600"/>
            <a:ext cx="6807200" cy="8382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779604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03200" y="228600"/>
            <a:ext cx="6731000" cy="8382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6125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41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03200" y="1295400"/>
            <a:ext cx="5689600" cy="5334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8000">
              <a:defRPr sz="1200" spc="5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/>
            </a:lvl3pPr>
            <a:lvl4pPr>
              <a:defRPr sz="1000"/>
            </a:lvl4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1"/>
          </p:nvPr>
        </p:nvSpPr>
        <p:spPr>
          <a:xfrm>
            <a:off x="6299200" y="1295400"/>
            <a:ext cx="5664912" cy="5334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295400"/>
            <a:ext cx="0" cy="533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03199" y="228600"/>
            <a:ext cx="7035787" cy="8382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AD729AA-1FC4-0AD5-CE0F-3ACB07798115}"/>
              </a:ext>
            </a:extLst>
          </p:cNvPr>
          <p:cNvCxnSpPr/>
          <p:nvPr/>
        </p:nvCxnSpPr>
        <p:spPr>
          <a:xfrm>
            <a:off x="6096000" y="1295400"/>
            <a:ext cx="0" cy="533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59313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ogo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57932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24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49DABFF-B527-AA97-B7F7-64135229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E89A-4525-463A-8227-BCBB46FCDA77}" type="datetimeFigureOut">
              <a:rPr lang="it-IT" smtClean="0"/>
              <a:t>12/08/2023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E63794C-E40B-8F92-038B-61968BD2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19B89F-48E8-28B6-BA16-F80BE38E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C87F-D088-48EB-84A4-97848F7F50B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3977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6ED78A-13B7-3053-C307-5FC6F5D4C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D71F34-D344-3C63-7FB0-9C54A6EF2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405902-C029-A4D5-4684-4A1857A7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08F5-C677-418E-A671-BCB229198382}" type="datetimeFigureOut">
              <a:rPr lang="it-IT" smtClean="0"/>
              <a:t>12/08/2023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8D59DA-59A3-C856-95AE-4A433071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C44E39-27CE-ADCF-3F45-F59BD3B1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5955-21E0-4D2C-A526-C080473D1DB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6110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Logo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6853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09846" y="1447800"/>
            <a:ext cx="11772307" cy="5334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03200" y="228600"/>
            <a:ext cx="6807200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3135290"/>
      </p:ext>
    </p:extLst>
  </p:cSld>
  <p:clrMapOvr>
    <a:masterClrMapping/>
  </p:clrMapOvr>
  <p:transition spd="slow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03200" y="228600"/>
            <a:ext cx="673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316479"/>
      </p:ext>
    </p:extLst>
  </p:cSld>
  <p:clrMapOvr>
    <a:masterClrMapping/>
  </p:clrMapOvr>
  <p:transition spd="slow">
    <p:wipe dir="r"/>
  </p:transition>
  <p:extLst>
    <p:ext uri="{DCECCB84-F9BA-43D5-87BE-67443E8EF086}">
      <p15:sldGuideLst xmlns:p15="http://schemas.microsoft.com/office/powerpoint/2012/main">
        <p15:guide id="1" orient="horz" pos="41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preserve="1">
  <p:cSld name="Vuota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9388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03200" y="1295400"/>
            <a:ext cx="5689600" cy="5334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8000">
              <a:defRPr sz="1200" spc="5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/>
            </a:lvl3pPr>
            <a:lvl4pPr>
              <a:defRPr sz="1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1"/>
          </p:nvPr>
        </p:nvSpPr>
        <p:spPr>
          <a:xfrm>
            <a:off x="6299200" y="1295400"/>
            <a:ext cx="5664912" cy="5334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0" y="1295400"/>
            <a:ext cx="0" cy="533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03199" y="228600"/>
            <a:ext cx="7035787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391262"/>
      </p:ext>
    </p:extLst>
  </p:cSld>
  <p:clrMapOvr>
    <a:masterClrMapping/>
  </p:clrMapOvr>
  <p:transition spd="slow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78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 preserve="1">
  <p:cSld name="Titolo e contenuto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9"/>
          <p:cNvSpPr txBox="1">
            <a:spLocks noGrp="1"/>
          </p:cNvSpPr>
          <p:nvPr>
            <p:ph type="title"/>
          </p:nvPr>
        </p:nvSpPr>
        <p:spPr>
          <a:xfrm>
            <a:off x="203200" y="228600"/>
            <a:ext cx="650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5" name="Google Shape;15;p1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CC17885-EFE1-4186-9A52-57B867CD40C7}" type="datetimeFigureOut">
              <a:rPr lang="it-IT" smtClean="0"/>
              <a:t>12/08/2023</a:t>
            </a:fld>
            <a:endParaRPr lang="it-IT"/>
          </a:p>
        </p:txBody>
      </p:sp>
      <p:sp>
        <p:nvSpPr>
          <p:cNvPr id="16" name="Google Shape;16;p1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it-IT"/>
          </a:p>
        </p:txBody>
      </p:sp>
      <p:sp>
        <p:nvSpPr>
          <p:cNvPr id="17" name="Google Shape;17;p1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9BF1D247-A25B-4643-9634-1BCFB6F5EF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300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 preserve="1">
  <p:cSld name="Immagine con didascalia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" name="Google Shape;20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4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2F7C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4D4F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4767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/>
              <a:t>Fare clic sull'icona per inserire un'immagine</a:t>
            </a:r>
            <a:endParaRPr dirty="0"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Google Shape;22;p2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7B1E89A-4525-463A-8227-BCBB46FCDA77}" type="datetimeFigureOut">
              <a:rPr lang="it-IT" smtClean="0"/>
              <a:t>12/08/2023</a:t>
            </a:fld>
            <a:endParaRPr lang="it-IT"/>
          </a:p>
        </p:txBody>
      </p:sp>
      <p:sp>
        <p:nvSpPr>
          <p:cNvPr id="23" name="Google Shape;23;p2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it-IT"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744C87F-D088-48EB-84A4-97848F7F50B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675189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Subtitle_QrCode" preserve="1">
  <p:cSld name="Title_Subtitle_QrCo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title"/>
          </p:nvPr>
        </p:nvSpPr>
        <p:spPr>
          <a:xfrm>
            <a:off x="203200" y="228600"/>
            <a:ext cx="650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body" idx="1"/>
          </p:nvPr>
        </p:nvSpPr>
        <p:spPr>
          <a:xfrm>
            <a:off x="551689" y="1021844"/>
            <a:ext cx="11089449" cy="905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  <a:defRPr sz="2600" b="0" i="0">
                <a:solidFill>
                  <a:srgbClr val="C3C4C4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8" name="Google Shape;28;p21"/>
          <p:cNvSpPr>
            <a:spLocks noGrp="1"/>
          </p:cNvSpPr>
          <p:nvPr>
            <p:ph type="pic" idx="2"/>
          </p:nvPr>
        </p:nvSpPr>
        <p:spPr>
          <a:xfrm>
            <a:off x="4522572" y="2323626"/>
            <a:ext cx="3154320" cy="3154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2F7C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4D4F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74767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/>
              <a:t>Fare clic sull'icona per inserire un'immagine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872226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ntent" preserve="1">
  <p:cSld name="1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body" idx="1"/>
          </p:nvPr>
        </p:nvSpPr>
        <p:spPr>
          <a:xfrm>
            <a:off x="209846" y="1447800"/>
            <a:ext cx="11772307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203200" y="228600"/>
            <a:ext cx="6807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730084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 preserve="1">
  <p:cSld name="empt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203200" y="228600"/>
            <a:ext cx="6731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9042944"/>
      </p:ext>
    </p:extLst>
  </p:cSld>
  <p:clrMapOvr>
    <a:masterClrMapping/>
  </p:clrMapOvr>
  <p:transition spd="slow">
    <p:wipe dir="r"/>
  </p:transition>
  <p:extLst>
    <p:ext uri="{DCECCB84-F9BA-43D5-87BE-67443E8EF086}">
      <p15:sldGuideLst xmlns:p15="http://schemas.microsoft.com/office/powerpoint/2012/main">
        <p15:guide id="1" orient="horz" pos="41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" preserve="1">
  <p:cSld name="2 conten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203200" y="1295400"/>
            <a:ext cx="568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100"/>
              <a:buChar char="•"/>
              <a:defRPr sz="1100"/>
            </a:lvl3pPr>
            <a:lvl4pPr marL="1828800" lvl="3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000"/>
              <a:buChar char="•"/>
              <a:defRPr sz="10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2"/>
          </p:nvPr>
        </p:nvSpPr>
        <p:spPr>
          <a:xfrm>
            <a:off x="6299200" y="1295400"/>
            <a:ext cx="5664912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100"/>
              <a:buChar char="•"/>
              <a:defRPr sz="1100"/>
            </a:lvl3pPr>
            <a:lvl4pPr marL="1828800" lvl="3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000"/>
              <a:buChar char="•"/>
              <a:defRPr sz="10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cxnSp>
        <p:nvCxnSpPr>
          <p:cNvPr id="37" name="Google Shape;37;p24"/>
          <p:cNvCxnSpPr/>
          <p:nvPr/>
        </p:nvCxnSpPr>
        <p:spPr>
          <a:xfrm>
            <a:off x="6096000" y="1295400"/>
            <a:ext cx="0" cy="5334000"/>
          </a:xfrm>
          <a:prstGeom prst="straightConnector1">
            <a:avLst/>
          </a:prstGeom>
          <a:noFill/>
          <a:ln w="9525" cap="flat" cmpd="sng">
            <a:solidFill>
              <a:srgbClr val="33A6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24"/>
          <p:cNvSpPr txBox="1">
            <a:spLocks noGrp="1"/>
          </p:cNvSpPr>
          <p:nvPr>
            <p:ph type="title"/>
          </p:nvPr>
        </p:nvSpPr>
        <p:spPr>
          <a:xfrm>
            <a:off x="203199" y="228600"/>
            <a:ext cx="703578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499568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Subtitle_Qr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Inserisci Titolo</a:t>
            </a:r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F7014C42-1BBF-428D-B0BC-51E59F9E5F61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51689" y="1021844"/>
            <a:ext cx="11089449" cy="9058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600" b="0" i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4522572" y="2323626"/>
            <a:ext cx="3154320" cy="3154321"/>
          </a:xfr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QR Code</a:t>
            </a:r>
          </a:p>
        </p:txBody>
      </p:sp>
    </p:spTree>
    <p:extLst>
      <p:ext uri="{BB962C8B-B14F-4D97-AF65-F5344CB8AC3E}">
        <p14:creationId xmlns:p14="http://schemas.microsoft.com/office/powerpoint/2010/main" val="296671447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6"/>
          <p:cNvCxnSpPr/>
          <p:nvPr/>
        </p:nvCxnSpPr>
        <p:spPr>
          <a:xfrm>
            <a:off x="203200" y="1219200"/>
            <a:ext cx="11785600" cy="0"/>
          </a:xfrm>
          <a:prstGeom prst="straightConnector1">
            <a:avLst/>
          </a:prstGeom>
          <a:noFill/>
          <a:ln w="57150" cap="flat" cmpd="sng">
            <a:solidFill>
              <a:srgbClr val="33A6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7;p16"/>
          <p:cNvSpPr txBox="1">
            <a:spLocks noGrp="1"/>
          </p:cNvSpPr>
          <p:nvPr>
            <p:ph type="title"/>
          </p:nvPr>
        </p:nvSpPr>
        <p:spPr>
          <a:xfrm>
            <a:off x="203200" y="228600"/>
            <a:ext cx="650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2F7C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4D4F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74767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C83B65D-DBB0-4672-988F-A4E1F162F21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091" y="0"/>
            <a:ext cx="3909848" cy="1190079"/>
          </a:xfrm>
          <a:prstGeom prst="rect">
            <a:avLst/>
          </a:prstGeom>
        </p:spPr>
      </p:pic>
      <p:cxnSp>
        <p:nvCxnSpPr>
          <p:cNvPr id="2" name="Straight Connector 10">
            <a:extLst>
              <a:ext uri="{FF2B5EF4-FFF2-40B4-BE49-F238E27FC236}">
                <a16:creationId xmlns:a16="http://schemas.microsoft.com/office/drawing/2014/main" id="{E1AD8375-6466-A3A1-F0E0-C921BF6C5D99}"/>
              </a:ext>
            </a:extLst>
          </p:cNvPr>
          <p:cNvCxnSpPr/>
          <p:nvPr userDrawn="1"/>
        </p:nvCxnSpPr>
        <p:spPr>
          <a:xfrm>
            <a:off x="203200" y="1219200"/>
            <a:ext cx="11785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3037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15" r:id="rId17"/>
    <p:sldLayoutId id="2147483662" r:id="rId18"/>
    <p:sldLayoutId id="2147483663" r:id="rId19"/>
    <p:sldLayoutId id="2147483664" r:id="rId20"/>
    <p:sldLayoutId id="2147483688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456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0C0FBD-2BC4-4A23-865A-28221FB78D06}"/>
              </a:ext>
            </a:extLst>
          </p:cNvPr>
          <p:cNvSpPr txBox="1">
            <a:spLocks/>
          </p:cNvSpPr>
          <p:nvPr/>
        </p:nvSpPr>
        <p:spPr>
          <a:xfrm>
            <a:off x="1042416" y="1930400"/>
            <a:ext cx="10598722" cy="225328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 spc="0">
                <a:ln w="0">
                  <a:noFill/>
                </a:ln>
                <a:solidFill>
                  <a:srgbClr val="F2C400"/>
                </a:solidFill>
                <a:effectLst/>
                <a:latin typeface="+mn-lt"/>
                <a:ea typeface="+mj-ea"/>
                <a:cs typeface="Calibri Light" panose="020F030202020403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 dirty="0" err="1">
                <a:ln>
                  <a:noFill/>
                </a:ln>
                <a:solidFill>
                  <a:srgbClr val="BBCC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n-cs"/>
              </a:rPr>
              <a:t>Exercise</a:t>
            </a:r>
            <a:r>
              <a:rPr kumimoji="0" lang="it-IT" sz="6600" b="1" i="0" u="none" strike="noStrike" kern="1200" cap="none" spc="0" normalizeH="0" baseline="0" noProof="0" dirty="0">
                <a:ln>
                  <a:noFill/>
                </a:ln>
                <a:solidFill>
                  <a:srgbClr val="BBCC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n-cs"/>
              </a:rPr>
              <a:t> 04</a:t>
            </a:r>
            <a:endParaRPr kumimoji="0" lang="it-IT" sz="6600" b="0" i="0" u="none" strike="noStrike" kern="1200" cap="none" spc="0" normalizeH="0" baseline="0" noProof="0" dirty="0">
              <a:ln w="0">
                <a:noFill/>
              </a:ln>
              <a:solidFill>
                <a:srgbClr val="F2C400"/>
              </a:solidFill>
              <a:effectLst/>
              <a:uLnTx/>
              <a:uFillTx/>
              <a:latin typeface="Arial" panose="020B0604020202020204" pitchFamily="34" charset="0"/>
              <a:ea typeface="+mj-ea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6DF7F64-2734-4F02-94EF-2E484892A32F}"/>
              </a:ext>
            </a:extLst>
          </p:cNvPr>
          <p:cNvCxnSpPr>
            <a:cxnSpLocks/>
          </p:cNvCxnSpPr>
          <p:nvPr/>
        </p:nvCxnSpPr>
        <p:spPr>
          <a:xfrm>
            <a:off x="938254" y="4207542"/>
            <a:ext cx="11253746" cy="159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67207F5B-A899-4015-85C8-A3167E5CDFA3}"/>
              </a:ext>
            </a:extLst>
          </p:cNvPr>
          <p:cNvSpPr txBox="1">
            <a:spLocks/>
          </p:cNvSpPr>
          <p:nvPr/>
        </p:nvSpPr>
        <p:spPr>
          <a:xfrm>
            <a:off x="938254" y="4304053"/>
            <a:ext cx="11253746" cy="721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ITC Lubalin Graph Std Book" panose="02060502020205020404" pitchFamily="18" charset="0"/>
                <a:ea typeface="+mj-ea"/>
                <a:cs typeface="Arial" pitchFamily="34" charset="0"/>
              </a:defRPr>
            </a:lvl1pPr>
          </a:lstStyle>
          <a:p>
            <a:pPr algn="r"/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</a:rPr>
              <a:t>Modify the thread </a:t>
            </a:r>
            <a:r>
              <a:rPr lang="en-US" dirty="0" err="1">
                <a:solidFill>
                  <a:schemeClr val="accent4"/>
                </a:solidFill>
                <a:latin typeface="Arial" panose="020B0604020202020204" pitchFamily="34" charset="0"/>
              </a:rPr>
              <a:t>thdLed</a:t>
            </a:r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</a:rPr>
              <a:t> of the previous example to allow a configurable asymmetric blinking.</a:t>
            </a:r>
            <a:endParaRPr lang="en-GB" dirty="0">
              <a:solidFill>
                <a:schemeClr val="accent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558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0C0FBD-2BC4-4A23-865A-28221FB78D06}"/>
              </a:ext>
            </a:extLst>
          </p:cNvPr>
          <p:cNvSpPr txBox="1">
            <a:spLocks/>
          </p:cNvSpPr>
          <p:nvPr/>
        </p:nvSpPr>
        <p:spPr>
          <a:xfrm>
            <a:off x="1042416" y="1930400"/>
            <a:ext cx="10598722" cy="225328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 spc="0">
                <a:ln w="0">
                  <a:noFill/>
                </a:ln>
                <a:solidFill>
                  <a:srgbClr val="F2C400"/>
                </a:solidFill>
                <a:effectLst/>
                <a:latin typeface="+mn-lt"/>
                <a:ea typeface="+mj-ea"/>
                <a:cs typeface="Calibri Light" panose="020F030202020403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 dirty="0" err="1">
                <a:ln>
                  <a:noFill/>
                </a:ln>
                <a:solidFill>
                  <a:srgbClr val="BBCC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n-cs"/>
              </a:rPr>
              <a:t>Example</a:t>
            </a:r>
            <a:r>
              <a:rPr kumimoji="0" lang="it-IT" sz="6600" b="1" i="0" u="none" strike="noStrike" kern="1200" cap="none" spc="0" normalizeH="0" baseline="0" noProof="0" dirty="0">
                <a:ln>
                  <a:noFill/>
                </a:ln>
                <a:solidFill>
                  <a:srgbClr val="BBCC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n-cs"/>
              </a:rPr>
              <a:t> 05</a:t>
            </a:r>
            <a:endParaRPr kumimoji="0" lang="it-IT" sz="6600" b="0" i="0" u="none" strike="noStrike" kern="1200" cap="none" spc="0" normalizeH="0" baseline="0" noProof="0" dirty="0">
              <a:ln w="0">
                <a:noFill/>
              </a:ln>
              <a:solidFill>
                <a:srgbClr val="F2C400"/>
              </a:solidFill>
              <a:effectLst/>
              <a:uLnTx/>
              <a:uFillTx/>
              <a:latin typeface="Arial" panose="020B0604020202020204" pitchFamily="34" charset="0"/>
              <a:ea typeface="+mj-ea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6DF7F64-2734-4F02-94EF-2E484892A32F}"/>
              </a:ext>
            </a:extLst>
          </p:cNvPr>
          <p:cNvCxnSpPr>
            <a:cxnSpLocks/>
          </p:cNvCxnSpPr>
          <p:nvPr/>
        </p:nvCxnSpPr>
        <p:spPr>
          <a:xfrm>
            <a:off x="938254" y="4207542"/>
            <a:ext cx="11253746" cy="159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67207F5B-A899-4015-85C8-A3167E5CDFA3}"/>
              </a:ext>
            </a:extLst>
          </p:cNvPr>
          <p:cNvSpPr txBox="1">
            <a:spLocks/>
          </p:cNvSpPr>
          <p:nvPr/>
        </p:nvSpPr>
        <p:spPr>
          <a:xfrm>
            <a:off x="938254" y="4247297"/>
            <a:ext cx="11253746" cy="721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ITC Lubalin Graph Std Book" panose="02060502020205020404" pitchFamily="18" charset="0"/>
                <a:ea typeface="+mj-ea"/>
                <a:cs typeface="Arial" pitchFamily="34" charset="0"/>
              </a:defRPr>
            </a:lvl1pPr>
          </a:lstStyle>
          <a:p>
            <a:pPr algn="r"/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</a:rPr>
              <a:t>Use the USER Button to read the user input and change the state of a LED.</a:t>
            </a:r>
            <a:endParaRPr lang="en-GB" dirty="0">
              <a:solidFill>
                <a:schemeClr val="accent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994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0C0FBD-2BC4-4A23-865A-28221FB78D06}"/>
              </a:ext>
            </a:extLst>
          </p:cNvPr>
          <p:cNvSpPr txBox="1">
            <a:spLocks/>
          </p:cNvSpPr>
          <p:nvPr/>
        </p:nvSpPr>
        <p:spPr>
          <a:xfrm>
            <a:off x="1042416" y="1930400"/>
            <a:ext cx="10598722" cy="225328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 spc="0">
                <a:ln w="0">
                  <a:noFill/>
                </a:ln>
                <a:solidFill>
                  <a:srgbClr val="F2C400"/>
                </a:solidFill>
                <a:effectLst/>
                <a:latin typeface="+mn-lt"/>
                <a:ea typeface="+mj-ea"/>
                <a:cs typeface="Calibri Light" panose="020F030202020403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 dirty="0">
                <a:ln>
                  <a:noFill/>
                </a:ln>
                <a:solidFill>
                  <a:srgbClr val="BBCC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n-cs"/>
              </a:rPr>
              <a:t>Example 05B</a:t>
            </a:r>
            <a:endParaRPr kumimoji="0" lang="it-IT" sz="6600" b="0" i="0" u="none" strike="noStrike" kern="1200" cap="none" spc="0" normalizeH="0" baseline="0" noProof="0" dirty="0">
              <a:ln w="0">
                <a:noFill/>
              </a:ln>
              <a:solidFill>
                <a:srgbClr val="F2C400"/>
              </a:solidFill>
              <a:effectLst/>
              <a:uLnTx/>
              <a:uFillTx/>
              <a:latin typeface="Arial" panose="020B0604020202020204" pitchFamily="34" charset="0"/>
              <a:ea typeface="+mj-ea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6DF7F64-2734-4F02-94EF-2E484892A32F}"/>
              </a:ext>
            </a:extLst>
          </p:cNvPr>
          <p:cNvCxnSpPr>
            <a:cxnSpLocks/>
          </p:cNvCxnSpPr>
          <p:nvPr/>
        </p:nvCxnSpPr>
        <p:spPr>
          <a:xfrm>
            <a:off x="938254" y="4207542"/>
            <a:ext cx="11253746" cy="159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67207F5B-A899-4015-85C8-A3167E5CDFA3}"/>
              </a:ext>
            </a:extLst>
          </p:cNvPr>
          <p:cNvSpPr txBox="1">
            <a:spLocks/>
          </p:cNvSpPr>
          <p:nvPr/>
        </p:nvSpPr>
        <p:spPr>
          <a:xfrm>
            <a:off x="938254" y="4247297"/>
            <a:ext cx="11253746" cy="721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ITC Lubalin Graph Std Book" panose="02060502020205020404" pitchFamily="18" charset="0"/>
                <a:ea typeface="+mj-ea"/>
                <a:cs typeface="Arial" pitchFamily="34" charset="0"/>
              </a:defRPr>
            </a:lvl1pPr>
          </a:lstStyle>
          <a:p>
            <a:pPr algn="r"/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</a:rPr>
              <a:t>Use an external Button to read the user input and change the state of a LED.</a:t>
            </a:r>
            <a:endParaRPr lang="en-GB" dirty="0">
              <a:solidFill>
                <a:schemeClr val="accent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447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C208F8-E11C-6539-D85E-D14A8D838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507" y="1283280"/>
            <a:ext cx="4725703" cy="541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6F524131-529F-40FB-BBB9-841F8272B06B}"/>
              </a:ext>
            </a:extLst>
          </p:cNvPr>
          <p:cNvCxnSpPr>
            <a:cxnSpLocks/>
          </p:cNvCxnSpPr>
          <p:nvPr/>
        </p:nvCxnSpPr>
        <p:spPr>
          <a:xfrm>
            <a:off x="3318694" y="4938138"/>
            <a:ext cx="446073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CA4F3956-A0D4-4B3A-A8F6-78FC9E436AF5}"/>
              </a:ext>
            </a:extLst>
          </p:cNvPr>
          <p:cNvCxnSpPr>
            <a:cxnSpLocks/>
          </p:cNvCxnSpPr>
          <p:nvPr/>
        </p:nvCxnSpPr>
        <p:spPr>
          <a:xfrm>
            <a:off x="3691981" y="6475540"/>
            <a:ext cx="5994361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3C75CD5C-1407-4484-8AA9-2588E5FD012A}"/>
              </a:ext>
            </a:extLst>
          </p:cNvPr>
          <p:cNvCxnSpPr>
            <a:cxnSpLocks/>
          </p:cNvCxnSpPr>
          <p:nvPr/>
        </p:nvCxnSpPr>
        <p:spPr>
          <a:xfrm>
            <a:off x="3715565" y="4938138"/>
            <a:ext cx="0" cy="1563996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4D50E57-A2C2-40ED-9BF3-81200909E43E}"/>
              </a:ext>
            </a:extLst>
          </p:cNvPr>
          <p:cNvCxnSpPr>
            <a:cxnSpLocks/>
          </p:cNvCxnSpPr>
          <p:nvPr/>
        </p:nvCxnSpPr>
        <p:spPr>
          <a:xfrm flipV="1">
            <a:off x="9677118" y="5633366"/>
            <a:ext cx="8204" cy="868768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E9BEEF92-67CF-49C6-82A5-A3CA022C5595}"/>
              </a:ext>
            </a:extLst>
          </p:cNvPr>
          <p:cNvCxnSpPr>
            <a:cxnSpLocks/>
          </p:cNvCxnSpPr>
          <p:nvPr/>
        </p:nvCxnSpPr>
        <p:spPr>
          <a:xfrm>
            <a:off x="9006874" y="3476383"/>
            <a:ext cx="0" cy="1586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4DB155C6-96E2-4499-895D-8CA0378A04E6}"/>
              </a:ext>
            </a:extLst>
          </p:cNvPr>
          <p:cNvCxnSpPr>
            <a:cxnSpLocks/>
          </p:cNvCxnSpPr>
          <p:nvPr/>
        </p:nvCxnSpPr>
        <p:spPr>
          <a:xfrm>
            <a:off x="8951940" y="3667133"/>
            <a:ext cx="67093" cy="621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69F093A5-9983-41F7-8742-3280808BEF5A}"/>
              </a:ext>
            </a:extLst>
          </p:cNvPr>
          <p:cNvCxnSpPr>
            <a:cxnSpLocks/>
          </p:cNvCxnSpPr>
          <p:nvPr/>
        </p:nvCxnSpPr>
        <p:spPr>
          <a:xfrm>
            <a:off x="8959583" y="3761424"/>
            <a:ext cx="59451" cy="579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DFCCE5F7-D143-4967-9E95-2904D3448229}"/>
              </a:ext>
            </a:extLst>
          </p:cNvPr>
          <p:cNvCxnSpPr>
            <a:cxnSpLocks/>
          </p:cNvCxnSpPr>
          <p:nvPr/>
        </p:nvCxnSpPr>
        <p:spPr>
          <a:xfrm flipH="1">
            <a:off x="8951940" y="3618929"/>
            <a:ext cx="59451" cy="551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C229EFCB-0FF2-4D32-9C3D-90BBD8D513D6}"/>
              </a:ext>
            </a:extLst>
          </p:cNvPr>
          <p:cNvCxnSpPr>
            <a:cxnSpLocks/>
          </p:cNvCxnSpPr>
          <p:nvPr/>
        </p:nvCxnSpPr>
        <p:spPr>
          <a:xfrm flipH="1">
            <a:off x="8959583" y="3719156"/>
            <a:ext cx="59451" cy="551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0864AE87-181B-47F2-95F5-3C8F127B007E}"/>
              </a:ext>
            </a:extLst>
          </p:cNvPr>
          <p:cNvCxnSpPr>
            <a:cxnSpLocks/>
          </p:cNvCxnSpPr>
          <p:nvPr/>
        </p:nvCxnSpPr>
        <p:spPr>
          <a:xfrm flipH="1">
            <a:off x="8958231" y="3814049"/>
            <a:ext cx="59451" cy="551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61799ED1-9069-4856-B159-379A883144CD}"/>
              </a:ext>
            </a:extLst>
          </p:cNvPr>
          <p:cNvCxnSpPr>
            <a:cxnSpLocks/>
          </p:cNvCxnSpPr>
          <p:nvPr/>
        </p:nvCxnSpPr>
        <p:spPr>
          <a:xfrm>
            <a:off x="8958231" y="3859100"/>
            <a:ext cx="59451" cy="579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35FE6CEE-9DFF-401E-A1A1-FED73D9316B2}"/>
              </a:ext>
            </a:extLst>
          </p:cNvPr>
          <p:cNvCxnSpPr>
            <a:cxnSpLocks/>
          </p:cNvCxnSpPr>
          <p:nvPr/>
        </p:nvCxnSpPr>
        <p:spPr>
          <a:xfrm>
            <a:off x="9006874" y="3898979"/>
            <a:ext cx="0" cy="1586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53CBE0AE-9337-4CB4-96F5-659E2B8B310C}"/>
              </a:ext>
            </a:extLst>
          </p:cNvPr>
          <p:cNvCxnSpPr>
            <a:cxnSpLocks/>
          </p:cNvCxnSpPr>
          <p:nvPr/>
        </p:nvCxnSpPr>
        <p:spPr>
          <a:xfrm>
            <a:off x="7355075" y="3362403"/>
            <a:ext cx="16626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83BDACA6-C10B-47AF-AC0A-41E6B001D2EB}"/>
              </a:ext>
            </a:extLst>
          </p:cNvPr>
          <p:cNvCxnSpPr>
            <a:cxnSpLocks/>
          </p:cNvCxnSpPr>
          <p:nvPr/>
        </p:nvCxnSpPr>
        <p:spPr>
          <a:xfrm>
            <a:off x="9006874" y="3362403"/>
            <a:ext cx="0" cy="1634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859F6DAF-EA9F-44C3-AC10-CD9C64C5EC1B}"/>
              </a:ext>
            </a:extLst>
          </p:cNvPr>
          <p:cNvCxnSpPr>
            <a:cxnSpLocks/>
          </p:cNvCxnSpPr>
          <p:nvPr/>
        </p:nvCxnSpPr>
        <p:spPr>
          <a:xfrm>
            <a:off x="7721389" y="4057619"/>
            <a:ext cx="129629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1DA2F62D-D1E7-4965-964F-8677E717C597}"/>
              </a:ext>
            </a:extLst>
          </p:cNvPr>
          <p:cNvSpPr txBox="1"/>
          <p:nvPr/>
        </p:nvSpPr>
        <p:spPr>
          <a:xfrm>
            <a:off x="8701363" y="3656669"/>
            <a:ext cx="267688" cy="310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R</a:t>
            </a:r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C0B0767C-5986-425B-8D59-3C9CB46BA520}"/>
              </a:ext>
            </a:extLst>
          </p:cNvPr>
          <p:cNvSpPr/>
          <p:nvPr/>
        </p:nvSpPr>
        <p:spPr>
          <a:xfrm>
            <a:off x="9290013" y="5098899"/>
            <a:ext cx="155011" cy="14459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DEC3E338-6A33-45F5-BD02-030ED17654A2}"/>
              </a:ext>
            </a:extLst>
          </p:cNvPr>
          <p:cNvCxnSpPr>
            <a:cxnSpLocks/>
          </p:cNvCxnSpPr>
          <p:nvPr/>
        </p:nvCxnSpPr>
        <p:spPr>
          <a:xfrm flipH="1">
            <a:off x="7355075" y="3357416"/>
            <a:ext cx="5055" cy="12625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diritto 81">
            <a:extLst>
              <a:ext uri="{FF2B5EF4-FFF2-40B4-BE49-F238E27FC236}">
                <a16:creationId xmlns:a16="http://schemas.microsoft.com/office/drawing/2014/main" id="{28CD878F-3F7E-4777-9944-EBE096B4FD27}"/>
              </a:ext>
            </a:extLst>
          </p:cNvPr>
          <p:cNvCxnSpPr>
            <a:cxnSpLocks/>
          </p:cNvCxnSpPr>
          <p:nvPr/>
        </p:nvCxnSpPr>
        <p:spPr>
          <a:xfrm>
            <a:off x="3318694" y="4619969"/>
            <a:ext cx="403638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4A41A165-C1B0-45F9-9496-52D1563FDDB1}"/>
              </a:ext>
            </a:extLst>
          </p:cNvPr>
          <p:cNvCxnSpPr>
            <a:cxnSpLocks/>
            <a:stCxn id="102" idx="5"/>
          </p:cNvCxnSpPr>
          <p:nvPr/>
        </p:nvCxnSpPr>
        <p:spPr>
          <a:xfrm flipV="1">
            <a:off x="6136082" y="4703558"/>
            <a:ext cx="1585307" cy="1182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diritto 90">
            <a:extLst>
              <a:ext uri="{FF2B5EF4-FFF2-40B4-BE49-F238E27FC236}">
                <a16:creationId xmlns:a16="http://schemas.microsoft.com/office/drawing/2014/main" id="{AA2571B9-A95F-4CF6-8D61-C31AD29E0593}"/>
              </a:ext>
            </a:extLst>
          </p:cNvPr>
          <p:cNvCxnSpPr>
            <a:cxnSpLocks/>
          </p:cNvCxnSpPr>
          <p:nvPr/>
        </p:nvCxnSpPr>
        <p:spPr>
          <a:xfrm>
            <a:off x="7721389" y="4057619"/>
            <a:ext cx="0" cy="65776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e 101">
            <a:extLst>
              <a:ext uri="{FF2B5EF4-FFF2-40B4-BE49-F238E27FC236}">
                <a16:creationId xmlns:a16="http://schemas.microsoft.com/office/drawing/2014/main" id="{667C8071-8C90-42C7-8F9D-083107635ADA}"/>
              </a:ext>
            </a:extLst>
          </p:cNvPr>
          <p:cNvSpPr/>
          <p:nvPr/>
        </p:nvSpPr>
        <p:spPr>
          <a:xfrm>
            <a:off x="6039315" y="4634538"/>
            <a:ext cx="113370" cy="947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F4F21419-536B-4B11-B9D7-BC1BD57E8931}"/>
              </a:ext>
            </a:extLst>
          </p:cNvPr>
          <p:cNvSpPr txBox="1"/>
          <p:nvPr/>
        </p:nvSpPr>
        <p:spPr>
          <a:xfrm>
            <a:off x="7086922" y="4956432"/>
            <a:ext cx="462791" cy="310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PC7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416CA301-550E-4061-9012-F16F2E08094F}"/>
              </a:ext>
            </a:extLst>
          </p:cNvPr>
          <p:cNvSpPr txBox="1"/>
          <p:nvPr/>
        </p:nvSpPr>
        <p:spPr>
          <a:xfrm>
            <a:off x="1684218" y="4382422"/>
            <a:ext cx="529644" cy="310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GND</a:t>
            </a:r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64AD6B09-CB8C-41EE-8546-D64E617DA287}"/>
              </a:ext>
            </a:extLst>
          </p:cNvPr>
          <p:cNvCxnSpPr>
            <a:cxnSpLocks/>
            <a:stCxn id="115" idx="3"/>
          </p:cNvCxnSpPr>
          <p:nvPr/>
        </p:nvCxnSpPr>
        <p:spPr>
          <a:xfrm>
            <a:off x="2213862" y="4537496"/>
            <a:ext cx="970008" cy="40064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magine 5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19A49E46-E40A-4D0D-BCED-5D47C5500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08390" y="3887661"/>
            <a:ext cx="2477500" cy="1972225"/>
          </a:xfrm>
          <a:prstGeom prst="rect">
            <a:avLst/>
          </a:prstGeom>
        </p:spPr>
      </p:pic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F23023C0-9880-4AF2-86E4-C3BBC28DE503}"/>
              </a:ext>
            </a:extLst>
          </p:cNvPr>
          <p:cNvCxnSpPr>
            <a:cxnSpLocks/>
            <a:stCxn id="107" idx="1"/>
          </p:cNvCxnSpPr>
          <p:nvPr/>
        </p:nvCxnSpPr>
        <p:spPr>
          <a:xfrm flipH="1" flipV="1">
            <a:off x="6152685" y="4737817"/>
            <a:ext cx="934237" cy="37368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olo 1">
            <a:extLst>
              <a:ext uri="{FF2B5EF4-FFF2-40B4-BE49-F238E27FC236}">
                <a16:creationId xmlns:a16="http://schemas.microsoft.com/office/drawing/2014/main" id="{06A77BA2-2954-4634-B6FD-2986A685C5F7}"/>
              </a:ext>
            </a:extLst>
          </p:cNvPr>
          <p:cNvSpPr txBox="1">
            <a:spLocks/>
          </p:cNvSpPr>
          <p:nvPr/>
        </p:nvSpPr>
        <p:spPr>
          <a:xfrm>
            <a:off x="163233" y="329283"/>
            <a:ext cx="8274712" cy="721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ITC Lubalin Graph Std Book" panose="02060502020205020404" pitchFamily="18" charset="0"/>
                <a:ea typeface="+mj-ea"/>
                <a:cs typeface="Arial" pitchFamily="34" charset="0"/>
              </a:defRPr>
            </a:lvl1pPr>
          </a:lstStyle>
          <a:p>
            <a:r>
              <a:rPr lang="it-IT" dirty="0" err="1">
                <a:latin typeface="Arial" panose="020B0604020202020204" pitchFamily="34" charset="0"/>
              </a:rPr>
              <a:t>Push</a:t>
            </a:r>
            <a:r>
              <a:rPr lang="it-IT" dirty="0">
                <a:latin typeface="Arial" panose="020B0604020202020204" pitchFamily="34" charset="0"/>
              </a:rPr>
              <a:t> Button connection to Nucleo 64</a:t>
            </a:r>
            <a:endParaRPr lang="en-GB" dirty="0">
              <a:latin typeface="Arial" panose="020B0604020202020204" pitchFamily="34" charset="0"/>
            </a:endParaRPr>
          </a:p>
        </p:txBody>
      </p:sp>
      <p:pic>
        <p:nvPicPr>
          <p:cNvPr id="4098" name="Picture 2" descr="Mini Push Button Switch">
            <a:extLst>
              <a:ext uri="{FF2B5EF4-FFF2-40B4-BE49-F238E27FC236}">
                <a16:creationId xmlns:a16="http://schemas.microsoft.com/office/drawing/2014/main" id="{70052C94-1B15-4542-906E-131C77FD6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253" y="2817956"/>
            <a:ext cx="1316967" cy="131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242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06A77BA2-2954-4634-B6FD-2986A685C5F7}"/>
              </a:ext>
            </a:extLst>
          </p:cNvPr>
          <p:cNvSpPr txBox="1">
            <a:spLocks/>
          </p:cNvSpPr>
          <p:nvPr/>
        </p:nvSpPr>
        <p:spPr>
          <a:xfrm>
            <a:off x="163233" y="329283"/>
            <a:ext cx="8274712" cy="721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ITC Lubalin Graph Std Book" panose="02060502020205020404" pitchFamily="18" charset="0"/>
                <a:ea typeface="+mj-ea"/>
                <a:cs typeface="Arial" pitchFamily="34" charset="0"/>
              </a:defRPr>
            </a:lvl1pPr>
          </a:lstStyle>
          <a:p>
            <a:r>
              <a:rPr lang="it-IT" dirty="0" err="1">
                <a:latin typeface="Arial" panose="020B0604020202020204" pitchFamily="34" charset="0"/>
              </a:rPr>
              <a:t>Push</a:t>
            </a:r>
            <a:r>
              <a:rPr lang="it-IT" dirty="0">
                <a:latin typeface="Arial" panose="020B0604020202020204" pitchFamily="34" charset="0"/>
              </a:rPr>
              <a:t> Button connection to Nucleo 64</a:t>
            </a:r>
            <a:endParaRPr lang="en-GB" dirty="0">
              <a:latin typeface="Arial" panose="020B0604020202020204" pitchFamily="34" charset="0"/>
            </a:endParaRPr>
          </a:p>
        </p:txBody>
      </p:sp>
      <p:pic>
        <p:nvPicPr>
          <p:cNvPr id="9" name="Immagine 8" descr="Immagine che contiene elettronico, circuito, metro&#10;&#10;Descrizione generata automaticamente">
            <a:extLst>
              <a:ext uri="{FF2B5EF4-FFF2-40B4-BE49-F238E27FC236}">
                <a16:creationId xmlns:a16="http://schemas.microsoft.com/office/drawing/2014/main" id="{8CB84F91-346A-4D0E-B137-DDB0DE805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1" t="19105" r="8624" b="11579"/>
          <a:stretch/>
        </p:blipFill>
        <p:spPr>
          <a:xfrm rot="16200000">
            <a:off x="3083935" y="1015612"/>
            <a:ext cx="5492775" cy="6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15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0C0FBD-2BC4-4A23-865A-28221FB78D06}"/>
              </a:ext>
            </a:extLst>
          </p:cNvPr>
          <p:cNvSpPr txBox="1">
            <a:spLocks/>
          </p:cNvSpPr>
          <p:nvPr/>
        </p:nvSpPr>
        <p:spPr>
          <a:xfrm>
            <a:off x="1042416" y="1930400"/>
            <a:ext cx="10598722" cy="225328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 spc="0">
                <a:ln w="0">
                  <a:noFill/>
                </a:ln>
                <a:solidFill>
                  <a:srgbClr val="F2C400"/>
                </a:solidFill>
                <a:effectLst/>
                <a:latin typeface="+mn-lt"/>
                <a:ea typeface="+mj-ea"/>
                <a:cs typeface="Calibri Light" panose="020F030202020403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 dirty="0" err="1">
                <a:ln>
                  <a:noFill/>
                </a:ln>
                <a:solidFill>
                  <a:srgbClr val="BBCC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n-cs"/>
              </a:rPr>
              <a:t>Example</a:t>
            </a:r>
            <a:r>
              <a:rPr kumimoji="0" lang="it-IT" sz="6600" b="1" i="0" u="none" strike="noStrike" kern="1200" cap="none" spc="0" normalizeH="0" baseline="0" noProof="0" dirty="0">
                <a:ln>
                  <a:noFill/>
                </a:ln>
                <a:solidFill>
                  <a:srgbClr val="BBCC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n-cs"/>
              </a:rPr>
              <a:t> 06</a:t>
            </a:r>
            <a:endParaRPr kumimoji="0" lang="it-IT" sz="6600" b="0" i="0" u="none" strike="noStrike" kern="1200" cap="none" spc="0" normalizeH="0" baseline="0" noProof="0" dirty="0">
              <a:ln w="0">
                <a:noFill/>
              </a:ln>
              <a:solidFill>
                <a:srgbClr val="F2C400"/>
              </a:solidFill>
              <a:effectLst/>
              <a:uLnTx/>
              <a:uFillTx/>
              <a:latin typeface="Arial" panose="020B0604020202020204" pitchFamily="34" charset="0"/>
              <a:ea typeface="+mj-ea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6DF7F64-2734-4F02-94EF-2E484892A32F}"/>
              </a:ext>
            </a:extLst>
          </p:cNvPr>
          <p:cNvCxnSpPr>
            <a:cxnSpLocks/>
          </p:cNvCxnSpPr>
          <p:nvPr/>
        </p:nvCxnSpPr>
        <p:spPr>
          <a:xfrm>
            <a:off x="938254" y="4207542"/>
            <a:ext cx="11253746" cy="159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67207F5B-A899-4015-85C8-A3167E5CDFA3}"/>
              </a:ext>
            </a:extLst>
          </p:cNvPr>
          <p:cNvSpPr txBox="1">
            <a:spLocks/>
          </p:cNvSpPr>
          <p:nvPr/>
        </p:nvSpPr>
        <p:spPr>
          <a:xfrm>
            <a:off x="938254" y="4247297"/>
            <a:ext cx="11253746" cy="721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ITC Lubalin Graph Std Book" panose="02060502020205020404" pitchFamily="18" charset="0"/>
                <a:ea typeface="+mj-ea"/>
                <a:cs typeface="Arial" pitchFamily="34" charset="0"/>
              </a:defRPr>
            </a:lvl1pPr>
          </a:lstStyle>
          <a:p>
            <a:pPr algn="r"/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</a:rPr>
              <a:t>Apply a debouncing strategy to your code!</a:t>
            </a:r>
            <a:endParaRPr lang="en-GB" dirty="0">
              <a:solidFill>
                <a:schemeClr val="accent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069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0C0FBD-2BC4-4A23-865A-28221FB78D06}"/>
              </a:ext>
            </a:extLst>
          </p:cNvPr>
          <p:cNvSpPr txBox="1">
            <a:spLocks/>
          </p:cNvSpPr>
          <p:nvPr/>
        </p:nvSpPr>
        <p:spPr>
          <a:xfrm>
            <a:off x="1042416" y="1930400"/>
            <a:ext cx="10598722" cy="225328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 spc="0">
                <a:ln w="0">
                  <a:noFill/>
                </a:ln>
                <a:solidFill>
                  <a:srgbClr val="F2C400"/>
                </a:solidFill>
                <a:effectLst/>
                <a:latin typeface="+mn-lt"/>
                <a:ea typeface="+mj-ea"/>
                <a:cs typeface="Calibri Light" panose="020F030202020403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 dirty="0" err="1">
                <a:ln>
                  <a:noFill/>
                </a:ln>
                <a:solidFill>
                  <a:srgbClr val="BBCC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n-cs"/>
              </a:rPr>
              <a:t>Example</a:t>
            </a:r>
            <a:r>
              <a:rPr kumimoji="0" lang="it-IT" sz="6600" b="1" i="0" u="none" strike="noStrike" kern="1200" cap="none" spc="0" normalizeH="0" baseline="0" noProof="0" dirty="0">
                <a:ln>
                  <a:noFill/>
                </a:ln>
                <a:solidFill>
                  <a:srgbClr val="BBCC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n-cs"/>
              </a:rPr>
              <a:t> 07</a:t>
            </a:r>
            <a:endParaRPr kumimoji="0" lang="it-IT" sz="6600" b="0" i="0" u="none" strike="noStrike" kern="1200" cap="none" spc="0" normalizeH="0" baseline="0" noProof="0" dirty="0">
              <a:ln w="0">
                <a:noFill/>
              </a:ln>
              <a:solidFill>
                <a:srgbClr val="F2C400"/>
              </a:solidFill>
              <a:effectLst/>
              <a:uLnTx/>
              <a:uFillTx/>
              <a:latin typeface="Arial" panose="020B0604020202020204" pitchFamily="34" charset="0"/>
              <a:ea typeface="+mj-ea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6DF7F64-2734-4F02-94EF-2E484892A32F}"/>
              </a:ext>
            </a:extLst>
          </p:cNvPr>
          <p:cNvCxnSpPr>
            <a:cxnSpLocks/>
          </p:cNvCxnSpPr>
          <p:nvPr/>
        </p:nvCxnSpPr>
        <p:spPr>
          <a:xfrm>
            <a:off x="938254" y="4207542"/>
            <a:ext cx="11253746" cy="159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67207F5B-A899-4015-85C8-A3167E5CDFA3}"/>
              </a:ext>
            </a:extLst>
          </p:cNvPr>
          <p:cNvSpPr txBox="1">
            <a:spLocks/>
          </p:cNvSpPr>
          <p:nvPr/>
        </p:nvSpPr>
        <p:spPr>
          <a:xfrm>
            <a:off x="938254" y="4247297"/>
            <a:ext cx="11253746" cy="721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ITC Lubalin Graph Std Book" panose="02060502020205020404" pitchFamily="18" charset="0"/>
                <a:ea typeface="+mj-ea"/>
                <a:cs typeface="Arial" pitchFamily="34" charset="0"/>
              </a:defRPr>
            </a:lvl1pPr>
          </a:lstStyle>
          <a:p>
            <a:pPr algn="r"/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</a:rPr>
              <a:t>Use a thread to read the user input and a thread to manage the LED.</a:t>
            </a:r>
            <a:endParaRPr lang="en-GB" dirty="0">
              <a:solidFill>
                <a:schemeClr val="accent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14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0C0FBD-2BC4-4A23-865A-28221FB78D06}"/>
              </a:ext>
            </a:extLst>
          </p:cNvPr>
          <p:cNvSpPr txBox="1">
            <a:spLocks/>
          </p:cNvSpPr>
          <p:nvPr/>
        </p:nvSpPr>
        <p:spPr>
          <a:xfrm>
            <a:off x="1042416" y="1930400"/>
            <a:ext cx="10598722" cy="225328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 spc="0">
                <a:ln w="0">
                  <a:noFill/>
                </a:ln>
                <a:solidFill>
                  <a:srgbClr val="F2C400"/>
                </a:solidFill>
                <a:effectLst/>
                <a:latin typeface="+mn-lt"/>
                <a:ea typeface="+mj-ea"/>
                <a:cs typeface="Calibri Light" panose="020F030202020403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 dirty="0" err="1">
                <a:ln>
                  <a:noFill/>
                </a:ln>
                <a:solidFill>
                  <a:srgbClr val="BBCC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n-cs"/>
              </a:rPr>
              <a:t>Exercise</a:t>
            </a:r>
            <a:r>
              <a:rPr kumimoji="0" lang="it-IT" sz="6600" b="1" i="0" u="none" strike="noStrike" kern="1200" cap="none" spc="0" normalizeH="0" baseline="0" noProof="0" dirty="0">
                <a:ln>
                  <a:noFill/>
                </a:ln>
                <a:solidFill>
                  <a:srgbClr val="BBCC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n-cs"/>
              </a:rPr>
              <a:t> 07</a:t>
            </a:r>
            <a:endParaRPr kumimoji="0" lang="it-IT" sz="6600" b="0" i="0" u="none" strike="noStrike" kern="1200" cap="none" spc="0" normalizeH="0" baseline="0" noProof="0" dirty="0">
              <a:ln w="0">
                <a:noFill/>
              </a:ln>
              <a:solidFill>
                <a:srgbClr val="F2C400"/>
              </a:solidFill>
              <a:effectLst/>
              <a:uLnTx/>
              <a:uFillTx/>
              <a:latin typeface="Arial" panose="020B0604020202020204" pitchFamily="34" charset="0"/>
              <a:ea typeface="+mj-ea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6DF7F64-2734-4F02-94EF-2E484892A32F}"/>
              </a:ext>
            </a:extLst>
          </p:cNvPr>
          <p:cNvCxnSpPr>
            <a:cxnSpLocks/>
          </p:cNvCxnSpPr>
          <p:nvPr/>
        </p:nvCxnSpPr>
        <p:spPr>
          <a:xfrm>
            <a:off x="938254" y="4207542"/>
            <a:ext cx="11253746" cy="159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67207F5B-A899-4015-85C8-A3167E5CDFA3}"/>
              </a:ext>
            </a:extLst>
          </p:cNvPr>
          <p:cNvSpPr txBox="1">
            <a:spLocks/>
          </p:cNvSpPr>
          <p:nvPr/>
        </p:nvSpPr>
        <p:spPr>
          <a:xfrm>
            <a:off x="938254" y="4247297"/>
            <a:ext cx="11253746" cy="721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ITC Lubalin Graph Std Book" panose="02060502020205020404" pitchFamily="18" charset="0"/>
                <a:ea typeface="+mj-ea"/>
                <a:cs typeface="Arial" pitchFamily="34" charset="0"/>
              </a:defRPr>
            </a:lvl1pPr>
          </a:lstStyle>
          <a:p>
            <a:pPr algn="r"/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</a:rPr>
              <a:t>Use a thread to read the user input and a different one to manage the LED. Try to find and construct a synchronization schema between the two threads. </a:t>
            </a:r>
            <a:endParaRPr lang="en-GB" dirty="0">
              <a:solidFill>
                <a:schemeClr val="accent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510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0C0FBD-2BC4-4A23-865A-28221FB78D06}"/>
              </a:ext>
            </a:extLst>
          </p:cNvPr>
          <p:cNvSpPr txBox="1">
            <a:spLocks/>
          </p:cNvSpPr>
          <p:nvPr/>
        </p:nvSpPr>
        <p:spPr>
          <a:xfrm>
            <a:off x="1042416" y="1930400"/>
            <a:ext cx="10598722" cy="225328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 spc="0">
                <a:ln w="0">
                  <a:noFill/>
                </a:ln>
                <a:solidFill>
                  <a:srgbClr val="F2C400"/>
                </a:solidFill>
                <a:effectLst/>
                <a:latin typeface="+mn-lt"/>
                <a:ea typeface="+mj-ea"/>
                <a:cs typeface="Calibri Light" panose="020F030202020403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 dirty="0" err="1">
                <a:ln>
                  <a:noFill/>
                </a:ln>
                <a:solidFill>
                  <a:srgbClr val="BBCC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n-cs"/>
              </a:rPr>
              <a:t>Exercise</a:t>
            </a:r>
            <a:r>
              <a:rPr kumimoji="0" lang="it-IT" sz="6600" b="1" i="0" u="none" strike="noStrike" kern="1200" cap="none" spc="0" normalizeH="0" baseline="0" noProof="0" dirty="0">
                <a:ln>
                  <a:noFill/>
                </a:ln>
                <a:solidFill>
                  <a:srgbClr val="BBCC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n-cs"/>
              </a:rPr>
              <a:t> 08</a:t>
            </a:r>
            <a:endParaRPr kumimoji="0" lang="it-IT" sz="6600" b="0" i="0" u="none" strike="noStrike" kern="1200" cap="none" spc="0" normalizeH="0" baseline="0" noProof="0" dirty="0">
              <a:ln w="0">
                <a:noFill/>
              </a:ln>
              <a:solidFill>
                <a:srgbClr val="F2C400"/>
              </a:solidFill>
              <a:effectLst/>
              <a:uLnTx/>
              <a:uFillTx/>
              <a:latin typeface="Arial" panose="020B0604020202020204" pitchFamily="34" charset="0"/>
              <a:ea typeface="+mj-ea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6DF7F64-2734-4F02-94EF-2E484892A32F}"/>
              </a:ext>
            </a:extLst>
          </p:cNvPr>
          <p:cNvCxnSpPr>
            <a:cxnSpLocks/>
          </p:cNvCxnSpPr>
          <p:nvPr/>
        </p:nvCxnSpPr>
        <p:spPr>
          <a:xfrm>
            <a:off x="938254" y="4207542"/>
            <a:ext cx="11253746" cy="159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67207F5B-A899-4015-85C8-A3167E5CDFA3}"/>
              </a:ext>
            </a:extLst>
          </p:cNvPr>
          <p:cNvSpPr txBox="1">
            <a:spLocks/>
          </p:cNvSpPr>
          <p:nvPr/>
        </p:nvSpPr>
        <p:spPr>
          <a:xfrm>
            <a:off x="938254" y="4247297"/>
            <a:ext cx="11253746" cy="721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ITC Lubalin Graph Std Book" panose="02060502020205020404" pitchFamily="18" charset="0"/>
                <a:ea typeface="+mj-ea"/>
                <a:cs typeface="Arial" pitchFamily="34" charset="0"/>
              </a:defRPr>
            </a:lvl1pPr>
          </a:lstStyle>
          <a:p>
            <a:pPr algn="r"/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</a:rPr>
              <a:t>Use a thread to read the user input and a thread to manage the color of LED.</a:t>
            </a:r>
            <a:endParaRPr lang="en-GB" dirty="0">
              <a:solidFill>
                <a:schemeClr val="accent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88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0C0FBD-2BC4-4A23-865A-28221FB78D06}"/>
              </a:ext>
            </a:extLst>
          </p:cNvPr>
          <p:cNvSpPr txBox="1">
            <a:spLocks/>
          </p:cNvSpPr>
          <p:nvPr/>
        </p:nvSpPr>
        <p:spPr>
          <a:xfrm>
            <a:off x="1042416" y="1930400"/>
            <a:ext cx="10598722" cy="225328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 spc="0">
                <a:ln w="0">
                  <a:noFill/>
                </a:ln>
                <a:solidFill>
                  <a:srgbClr val="F2C400"/>
                </a:solidFill>
                <a:effectLst/>
                <a:latin typeface="+mn-lt"/>
                <a:ea typeface="+mj-ea"/>
                <a:cs typeface="Calibri Light" panose="020F030202020403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 dirty="0">
                <a:ln>
                  <a:noFill/>
                </a:ln>
                <a:solidFill>
                  <a:srgbClr val="BBCC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n-cs"/>
              </a:rPr>
              <a:t>GPIO </a:t>
            </a:r>
            <a:r>
              <a:rPr kumimoji="0" lang="it-IT" sz="6600" b="1" i="0" u="none" strike="noStrike" kern="1200" cap="none" spc="0" normalizeH="0" baseline="0" noProof="0" dirty="0" err="1">
                <a:ln>
                  <a:noFill/>
                </a:ln>
                <a:solidFill>
                  <a:srgbClr val="BBCC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n-cs"/>
              </a:rPr>
              <a:t>Examples</a:t>
            </a:r>
            <a:endParaRPr kumimoji="0" lang="it-IT" sz="6600" b="0" i="0" u="none" strike="noStrike" kern="1200" cap="none" spc="0" normalizeH="0" baseline="0" noProof="0" dirty="0">
              <a:ln w="0">
                <a:noFill/>
              </a:ln>
              <a:solidFill>
                <a:srgbClr val="F2C400"/>
              </a:solidFill>
              <a:effectLst/>
              <a:uLnTx/>
              <a:uFillTx/>
              <a:latin typeface="Arial" panose="020B0604020202020204" pitchFamily="34" charset="0"/>
              <a:ea typeface="+mj-ea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6DF7F64-2734-4F02-94EF-2E484892A32F}"/>
              </a:ext>
            </a:extLst>
          </p:cNvPr>
          <p:cNvCxnSpPr>
            <a:cxnSpLocks/>
          </p:cNvCxnSpPr>
          <p:nvPr/>
        </p:nvCxnSpPr>
        <p:spPr>
          <a:xfrm>
            <a:off x="938254" y="4207542"/>
            <a:ext cx="11253746" cy="159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08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E616C69-8846-4C6A-A788-C8E9596B3718}"/>
              </a:ext>
            </a:extLst>
          </p:cNvPr>
          <p:cNvSpPr txBox="1"/>
          <p:nvPr/>
        </p:nvSpPr>
        <p:spPr>
          <a:xfrm>
            <a:off x="163232" y="1358377"/>
            <a:ext cx="957823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9A9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It’s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a board </a:t>
            </a: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fast </a:t>
            </a:r>
            <a:r>
              <a:rPr kumimoji="0" lang="it-IT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of small and </a:t>
            </a: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circuits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9A9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6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</a:t>
            </a:r>
            <a:r>
              <a:rPr lang="it-IT" sz="16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6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interconnection</a:t>
            </a:r>
            <a:r>
              <a:rPr lang="it-IT" sz="16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16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r>
              <a:rPr lang="it-IT" sz="16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it-IT" sz="16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  <a:r>
              <a:rPr lang="it-IT" sz="16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by </a:t>
            </a:r>
            <a:r>
              <a:rPr lang="it-IT" sz="16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9A9DC"/>
              </a:buClr>
              <a:buSzTx/>
              <a:buFont typeface="+mj-lt"/>
              <a:buAutoNum type="arabicPeriod"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BAF6351E-2420-4FD0-9ADD-BDDDA378E652}"/>
              </a:ext>
            </a:extLst>
          </p:cNvPr>
          <p:cNvSpPr txBox="1">
            <a:spLocks/>
          </p:cNvSpPr>
          <p:nvPr/>
        </p:nvSpPr>
        <p:spPr>
          <a:xfrm>
            <a:off x="163232" y="329283"/>
            <a:ext cx="11089449" cy="721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ITC Lubalin Graph Std Book" panose="02060502020205020404" pitchFamily="18" charset="0"/>
                <a:ea typeface="+mj-ea"/>
                <a:cs typeface="Arial" pitchFamily="34" charset="0"/>
              </a:defRPr>
            </a:lvl1pPr>
          </a:lstStyle>
          <a:p>
            <a:r>
              <a:rPr lang="it-IT" dirty="0">
                <a:latin typeface="Arial" panose="020B0604020202020204" pitchFamily="34" charset="0"/>
              </a:rPr>
              <a:t>Breadboard</a:t>
            </a:r>
            <a:endParaRPr lang="en-GB" dirty="0">
              <a:latin typeface="Arial" panose="020B0604020202020204" pitchFamily="34" charset="0"/>
            </a:endParaRPr>
          </a:p>
        </p:txBody>
      </p:sp>
      <p:pic>
        <p:nvPicPr>
          <p:cNvPr id="1028" name="Picture 4" descr="Buy Medium Size Breadboard with cheap price">
            <a:extLst>
              <a:ext uri="{FF2B5EF4-FFF2-40B4-BE49-F238E27FC236}">
                <a16:creationId xmlns:a16="http://schemas.microsoft.com/office/drawing/2014/main" id="{6FCD80D8-9126-47A3-A41C-87D1D3BC5B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0" t="20358" b="19329"/>
          <a:stretch/>
        </p:blipFill>
        <p:spPr bwMode="auto">
          <a:xfrm>
            <a:off x="266218" y="2292758"/>
            <a:ext cx="6438930" cy="413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CBB8742D-96B4-418D-99E1-67F86FD55BF8}"/>
              </a:ext>
            </a:extLst>
          </p:cNvPr>
          <p:cNvCxnSpPr/>
          <p:nvPr/>
        </p:nvCxnSpPr>
        <p:spPr>
          <a:xfrm>
            <a:off x="853379" y="3429000"/>
            <a:ext cx="0" cy="787893"/>
          </a:xfrm>
          <a:prstGeom prst="line">
            <a:avLst/>
          </a:prstGeom>
          <a:ln w="76200">
            <a:solidFill>
              <a:srgbClr val="1334C1">
                <a:alpha val="49020"/>
              </a:srgb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66AD03F9-4D6D-43DF-9743-F67FEF9C912E}"/>
              </a:ext>
            </a:extLst>
          </p:cNvPr>
          <p:cNvCxnSpPr/>
          <p:nvPr/>
        </p:nvCxnSpPr>
        <p:spPr>
          <a:xfrm>
            <a:off x="1050168" y="3429000"/>
            <a:ext cx="0" cy="787893"/>
          </a:xfrm>
          <a:prstGeom prst="line">
            <a:avLst/>
          </a:prstGeom>
          <a:ln w="76200">
            <a:solidFill>
              <a:srgbClr val="1334C1">
                <a:alpha val="49020"/>
              </a:srgb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2339F2E9-73D5-4100-BCF6-92436EC0DB01}"/>
              </a:ext>
            </a:extLst>
          </p:cNvPr>
          <p:cNvCxnSpPr/>
          <p:nvPr/>
        </p:nvCxnSpPr>
        <p:spPr>
          <a:xfrm>
            <a:off x="871135" y="4637844"/>
            <a:ext cx="0" cy="787893"/>
          </a:xfrm>
          <a:prstGeom prst="line">
            <a:avLst/>
          </a:prstGeom>
          <a:ln w="76200">
            <a:solidFill>
              <a:srgbClr val="1334C1">
                <a:alpha val="49020"/>
              </a:srgb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E7281FA-59C8-4B27-859D-23D937BA972D}"/>
              </a:ext>
            </a:extLst>
          </p:cNvPr>
          <p:cNvCxnSpPr/>
          <p:nvPr/>
        </p:nvCxnSpPr>
        <p:spPr>
          <a:xfrm>
            <a:off x="1042770" y="4628594"/>
            <a:ext cx="0" cy="787893"/>
          </a:xfrm>
          <a:prstGeom prst="line">
            <a:avLst/>
          </a:prstGeom>
          <a:ln w="76200">
            <a:solidFill>
              <a:srgbClr val="1334C1">
                <a:alpha val="49020"/>
              </a:srgb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86F7E205-A645-4210-ABB0-3696CBB0DE12}"/>
              </a:ext>
            </a:extLst>
          </p:cNvPr>
          <p:cNvCxnSpPr>
            <a:cxnSpLocks/>
          </p:cNvCxnSpPr>
          <p:nvPr/>
        </p:nvCxnSpPr>
        <p:spPr>
          <a:xfrm>
            <a:off x="871135" y="3009530"/>
            <a:ext cx="4838330" cy="0"/>
          </a:xfrm>
          <a:prstGeom prst="line">
            <a:avLst/>
          </a:prstGeom>
          <a:ln w="76200">
            <a:solidFill>
              <a:srgbClr val="1334C1">
                <a:alpha val="49020"/>
              </a:srgb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36D47631-D6F5-464D-A028-D7748FFCAADC}"/>
              </a:ext>
            </a:extLst>
          </p:cNvPr>
          <p:cNvCxnSpPr>
            <a:cxnSpLocks/>
          </p:cNvCxnSpPr>
          <p:nvPr/>
        </p:nvCxnSpPr>
        <p:spPr>
          <a:xfrm>
            <a:off x="871135" y="2842334"/>
            <a:ext cx="4838330" cy="0"/>
          </a:xfrm>
          <a:prstGeom prst="line">
            <a:avLst/>
          </a:prstGeom>
          <a:ln w="76200">
            <a:solidFill>
              <a:srgbClr val="1334C1">
                <a:alpha val="49020"/>
              </a:srgb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ZY-208 Breadboard Sperimentale combinata 3220 Fori Con viti - Arduiner -  Arduino Components Shop">
            <a:extLst>
              <a:ext uri="{FF2B5EF4-FFF2-40B4-BE49-F238E27FC236}">
                <a16:creationId xmlns:a16="http://schemas.microsoft.com/office/drawing/2014/main" id="{09288B4F-2C4B-4E16-A31C-732BCF529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255" y="1358377"/>
            <a:ext cx="3965977" cy="396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readboard Mini(35mmx42mm) - White">
            <a:extLst>
              <a:ext uri="{FF2B5EF4-FFF2-40B4-BE49-F238E27FC236}">
                <a16:creationId xmlns:a16="http://schemas.microsoft.com/office/drawing/2014/main" id="{CB5B2127-FDAE-4B07-A4AB-5482B5D8B1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750" b="77750" l="4375" r="84625">
                        <a14:foregroundMark x1="38375" y1="23375" x2="15625" y2="39125"/>
                        <a14:foregroundMark x1="15625" y1="39125" x2="22375" y2="50125"/>
                        <a14:foregroundMark x1="22375" y1="50125" x2="61750" y2="68500"/>
                        <a14:foregroundMark x1="61750" y1="68500" x2="86750" y2="52625"/>
                        <a14:foregroundMark x1="86750" y1="52625" x2="78000" y2="42750"/>
                        <a14:foregroundMark x1="78000" y1="42750" x2="63375" y2="37625"/>
                        <a14:foregroundMark x1="63375" y1="37625" x2="53375" y2="29750"/>
                        <a14:foregroundMark x1="53375" y1="29750" x2="40750" y2="26125"/>
                        <a14:foregroundMark x1="40750" y1="26125" x2="39000" y2="23750"/>
                        <a14:foregroundMark x1="11375" y1="40250" x2="38500" y2="22500"/>
                        <a14:foregroundMark x1="38500" y1="22500" x2="53375" y2="23625"/>
                        <a14:foregroundMark x1="53375" y1="23625" x2="92375" y2="44375"/>
                        <a14:foregroundMark x1="92375" y1="44375" x2="93875" y2="57500"/>
                        <a14:foregroundMark x1="93875" y1="57500" x2="56500" y2="79625"/>
                        <a14:foregroundMark x1="56500" y1="79625" x2="29250" y2="70375"/>
                        <a14:foregroundMark x1="29250" y1="70375" x2="4375" y2="46875"/>
                        <a14:foregroundMark x1="4375" y1="46875" x2="14125" y2="40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56" t="17627" r="6399" b="15443"/>
          <a:stretch/>
        </p:blipFill>
        <p:spPr bwMode="auto">
          <a:xfrm>
            <a:off x="6389942" y="4238634"/>
            <a:ext cx="3351520" cy="252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83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upont Line 10cm/20cm/30cm Male to Male + Female to Male + Female to Female Cable  Dupont Wire For DIY PCB Arduino Jumper Wires|Wires &amp; Cables| - AliExpress">
            <a:extLst>
              <a:ext uri="{FF2B5EF4-FFF2-40B4-BE49-F238E27FC236}">
                <a16:creationId xmlns:a16="http://schemas.microsoft.com/office/drawing/2014/main" id="{32949DB6-B2F7-40CC-BF42-150629D51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660" y="1358377"/>
            <a:ext cx="5170340" cy="517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CFFF915-5E62-4D40-B15D-7BA914B441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5"/>
          <a:stretch/>
        </p:blipFill>
        <p:spPr bwMode="auto">
          <a:xfrm>
            <a:off x="6096000" y="5021235"/>
            <a:ext cx="1987832" cy="181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BAF6351E-2420-4FD0-9ADD-BDDDA378E652}"/>
              </a:ext>
            </a:extLst>
          </p:cNvPr>
          <p:cNvSpPr txBox="1">
            <a:spLocks/>
          </p:cNvSpPr>
          <p:nvPr/>
        </p:nvSpPr>
        <p:spPr>
          <a:xfrm>
            <a:off x="163232" y="329283"/>
            <a:ext cx="11089449" cy="721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ITC Lubalin Graph Std Book" panose="02060502020205020404" pitchFamily="18" charset="0"/>
                <a:ea typeface="+mj-ea"/>
                <a:cs typeface="Arial" pitchFamily="34" charset="0"/>
              </a:defRPr>
            </a:lvl1pPr>
          </a:lstStyle>
          <a:p>
            <a:r>
              <a:rPr lang="it-IT" dirty="0">
                <a:latin typeface="Arial" panose="020B0604020202020204" pitchFamily="34" charset="0"/>
              </a:rPr>
              <a:t>Dupont </a:t>
            </a:r>
            <a:r>
              <a:rPr lang="it-IT" dirty="0" err="1">
                <a:latin typeface="Arial" panose="020B0604020202020204" pitchFamily="34" charset="0"/>
              </a:rPr>
              <a:t>Cables</a:t>
            </a:r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E616C69-8846-4C6A-A788-C8E9596B3718}"/>
              </a:ext>
            </a:extLst>
          </p:cNvPr>
          <p:cNvSpPr txBox="1"/>
          <p:nvPr/>
        </p:nvSpPr>
        <p:spPr>
          <a:xfrm>
            <a:off x="163232" y="1358377"/>
            <a:ext cx="7684403" cy="4498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39A9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pre-terminated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cables</a:t>
            </a:r>
            <a:r>
              <a:rPr lang="it-IT" sz="2000" noProof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noProof="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it-IT" sz="2000" noProof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sz="2000" noProof="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it-IT" sz="2000" noProof="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39A9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2000" noProof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it-IT" sz="2000" noProof="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divided</a:t>
            </a:r>
            <a:r>
              <a:rPr lang="it-IT" sz="2000" noProof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the gender of the </a:t>
            </a:r>
            <a:r>
              <a:rPr lang="it-IT" sz="2000" noProof="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connectors</a:t>
            </a:r>
            <a:r>
              <a:rPr lang="it-IT" sz="2000" noProof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it-IT" sz="2000" noProof="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extremity</a:t>
            </a:r>
            <a:r>
              <a:rPr lang="it-IT" sz="2000" noProof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it-IT" sz="2000" noProof="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cable</a:t>
            </a:r>
            <a:r>
              <a:rPr lang="it-IT" sz="2000" noProof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39A9DC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Male to Male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39A9DC"/>
              </a:buClr>
              <a:buFont typeface="Arial" panose="020B0604020202020204" pitchFamily="34" charset="0"/>
              <a:buChar char="•"/>
              <a:defRPr/>
            </a:pPr>
            <a:r>
              <a:rPr lang="it-IT" sz="2000" noProof="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Female</a:t>
            </a:r>
            <a:r>
              <a:rPr lang="it-IT" sz="2000" noProof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Male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39A9DC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Female</a:t>
            </a:r>
            <a:r>
              <a:rPr kumimoji="0" lang="it-IT" sz="2000" b="0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kumimoji="0" lang="it-IT" sz="2000" b="0" i="0" u="none" strike="noStrike" kern="1200" cap="none" spc="0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Female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39A9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2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</a:t>
            </a:r>
            <a:r>
              <a:rPr lang="it-IT" sz="20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it-IT" sz="2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20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interconnect</a:t>
            </a:r>
            <a:r>
              <a:rPr lang="it-IT" sz="2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r>
              <a:rPr lang="it-IT" sz="2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it-IT" sz="20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r>
              <a:rPr lang="it-IT" sz="2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breadboard and more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99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BAF6351E-2420-4FD0-9ADD-BDDDA378E652}"/>
              </a:ext>
            </a:extLst>
          </p:cNvPr>
          <p:cNvSpPr txBox="1">
            <a:spLocks/>
          </p:cNvSpPr>
          <p:nvPr/>
        </p:nvSpPr>
        <p:spPr>
          <a:xfrm>
            <a:off x="163233" y="329283"/>
            <a:ext cx="8274712" cy="721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ITC Lubalin Graph Std Book" panose="02060502020205020404" pitchFamily="18" charset="0"/>
                <a:ea typeface="+mj-ea"/>
                <a:cs typeface="Arial" pitchFamily="34" charset="0"/>
              </a:defRPr>
            </a:lvl1pPr>
          </a:lstStyle>
          <a:p>
            <a:r>
              <a:rPr lang="it-IT" dirty="0">
                <a:latin typeface="Arial" panose="020B0604020202020204" pitchFamily="34" charset="0"/>
              </a:rPr>
              <a:t>RGB Led</a:t>
            </a:r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E616C69-8846-4C6A-A788-C8E9596B3718}"/>
              </a:ext>
            </a:extLst>
          </p:cNvPr>
          <p:cNvSpPr txBox="1"/>
          <p:nvPr/>
        </p:nvSpPr>
        <p:spPr>
          <a:xfrm>
            <a:off x="163232" y="1358377"/>
            <a:ext cx="7890338" cy="347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39A9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2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’s </a:t>
            </a:r>
            <a:r>
              <a:rPr lang="it-IT" sz="20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formed</a:t>
            </a:r>
            <a:r>
              <a:rPr lang="it-IT" sz="2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it-IT" sz="20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it-IT" sz="2000" b="1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it-IT" sz="20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 LED </a:t>
            </a:r>
            <a:r>
              <a:rPr lang="it-IT" sz="2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it-IT" sz="20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it-IT" sz="2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package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39A9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2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lead </a:t>
            </a:r>
            <a:r>
              <a:rPr lang="it-IT" sz="20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common to the 3 LED 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39A9DC"/>
              </a:buClr>
              <a:buFont typeface="Arial" panose="020B0604020202020204" pitchFamily="34" charset="0"/>
              <a:buChar char="•"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Common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Anode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39A9DC"/>
              </a:buClr>
              <a:buFont typeface="Arial" panose="020B0604020202020204" pitchFamily="34" charset="0"/>
              <a:buChar char="•"/>
              <a:defRPr/>
            </a:pPr>
            <a:r>
              <a:rPr lang="it-IT" sz="20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</a:t>
            </a:r>
            <a:r>
              <a:rPr lang="it-IT" sz="2000" b="1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Cathode</a:t>
            </a:r>
            <a:endParaRPr lang="it-IT" sz="20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39A9DC"/>
              </a:buClr>
              <a:buFont typeface="Arial" panose="020B0604020202020204" pitchFamily="34" charset="0"/>
              <a:buChar char="•"/>
              <a:defRPr/>
            </a:pPr>
            <a:r>
              <a:rPr lang="it-IT" sz="2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it-IT" sz="20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</a:t>
            </a:r>
            <a:r>
              <a:rPr lang="it-IT" sz="2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light </a:t>
            </a:r>
            <a:r>
              <a:rPr lang="it-IT" sz="20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emission</a:t>
            </a:r>
            <a:r>
              <a:rPr lang="it-IT" sz="2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a LED </a:t>
            </a:r>
            <a:r>
              <a:rPr lang="it-IT" sz="20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it-IT" sz="2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it-IT" sz="2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2000" b="1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directly</a:t>
            </a:r>
            <a:r>
              <a:rPr lang="it-IT" sz="20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polarize</a:t>
            </a:r>
            <a:r>
              <a:rPr lang="it-IT" sz="20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2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it-IT" sz="20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voltage</a:t>
            </a:r>
            <a:r>
              <a:rPr lang="it-IT" sz="2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source and a </a:t>
            </a:r>
            <a:r>
              <a:rPr lang="it-IT" sz="20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resistor</a:t>
            </a:r>
            <a:r>
              <a:rPr lang="it-IT" sz="2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074" name="Picture 2" descr="Buy 5mm Transparent RGB LED with cheap price">
            <a:extLst>
              <a:ext uri="{FF2B5EF4-FFF2-40B4-BE49-F238E27FC236}">
                <a16:creationId xmlns:a16="http://schemas.microsoft.com/office/drawing/2014/main" id="{DF3F7172-52E8-491A-A017-72469C5B6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570" y="1358377"/>
            <a:ext cx="3294444" cy="329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LTI Round RGB LED 5mm 4 Leg, for General Purpose Lighting, Rs 2 /piece |  ID: 8569695733">
            <a:extLst>
              <a:ext uri="{FF2B5EF4-FFF2-40B4-BE49-F238E27FC236}">
                <a16:creationId xmlns:a16="http://schemas.microsoft.com/office/drawing/2014/main" id="{F2C1A7F8-FD1F-4A38-A8DC-E2C97E2BF8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02" t="42578" r="-2161" b="1331"/>
          <a:stretch/>
        </p:blipFill>
        <p:spPr bwMode="auto">
          <a:xfrm>
            <a:off x="4663152" y="4927830"/>
            <a:ext cx="2644334" cy="183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B2F4B131-7F7C-4C76-AE97-8C35FB39E840}"/>
              </a:ext>
            </a:extLst>
          </p:cNvPr>
          <p:cNvCxnSpPr>
            <a:cxnSpLocks/>
            <a:stCxn id="5" idx="1"/>
            <a:endCxn id="3076" idx="3"/>
          </p:cNvCxnSpPr>
          <p:nvPr/>
        </p:nvCxnSpPr>
        <p:spPr>
          <a:xfrm flipH="1">
            <a:off x="7307486" y="5393258"/>
            <a:ext cx="1419826" cy="451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0D59742-1910-44C8-835D-EC1C7EB56730}"/>
              </a:ext>
            </a:extLst>
          </p:cNvPr>
          <p:cNvSpPr txBox="1"/>
          <p:nvPr/>
        </p:nvSpPr>
        <p:spPr>
          <a:xfrm>
            <a:off x="8727312" y="5070092"/>
            <a:ext cx="1215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chemeClr val="accent1"/>
                </a:solidFill>
              </a:rPr>
              <a:t>Common </a:t>
            </a:r>
            <a:r>
              <a:rPr lang="it-IT" i="1" dirty="0" err="1">
                <a:solidFill>
                  <a:schemeClr val="accent1"/>
                </a:solidFill>
              </a:rPr>
              <a:t>Cathode</a:t>
            </a:r>
            <a:endParaRPr lang="it-IT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22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06A77BA2-2954-4634-B6FD-2986A685C5F7}"/>
              </a:ext>
            </a:extLst>
          </p:cNvPr>
          <p:cNvSpPr txBox="1">
            <a:spLocks/>
          </p:cNvSpPr>
          <p:nvPr/>
        </p:nvSpPr>
        <p:spPr>
          <a:xfrm>
            <a:off x="163233" y="329283"/>
            <a:ext cx="8274712" cy="721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ITC Lubalin Graph Std Book" panose="02060502020205020404" pitchFamily="18" charset="0"/>
                <a:ea typeface="+mj-ea"/>
                <a:cs typeface="Arial" pitchFamily="34" charset="0"/>
              </a:defRPr>
            </a:lvl1pPr>
          </a:lstStyle>
          <a:p>
            <a:r>
              <a:rPr lang="it-IT" dirty="0">
                <a:latin typeface="Arial" panose="020B0604020202020204" pitchFamily="34" charset="0"/>
              </a:rPr>
              <a:t>Nucleo 64 </a:t>
            </a:r>
            <a:r>
              <a:rPr lang="it-IT" dirty="0" err="1">
                <a:latin typeface="Arial" panose="020B0604020202020204" pitchFamily="34" charset="0"/>
              </a:rPr>
              <a:t>Pinout</a:t>
            </a:r>
            <a:endParaRPr lang="en-GB" dirty="0">
              <a:latin typeface="Arial" panose="020B0604020202020204" pitchFamily="34" charset="0"/>
            </a:endParaRPr>
          </a:p>
        </p:txBody>
      </p:sp>
      <p:pic>
        <p:nvPicPr>
          <p:cNvPr id="2" name="Immagine 1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8E1C0EAD-9442-4A2E-F0E5-A72BAAA9CA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02" b="19268"/>
          <a:stretch/>
        </p:blipFill>
        <p:spPr>
          <a:xfrm>
            <a:off x="3381684" y="1550504"/>
            <a:ext cx="5428631" cy="497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2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02392C-FCE2-6EF7-0C96-978655E4E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531" y="1271511"/>
            <a:ext cx="4695310" cy="537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3C5411C3-D4DC-46E1-AF5C-7599558E331D}"/>
              </a:ext>
            </a:extLst>
          </p:cNvPr>
          <p:cNvGrpSpPr/>
          <p:nvPr/>
        </p:nvGrpSpPr>
        <p:grpSpPr>
          <a:xfrm>
            <a:off x="1956677" y="2686004"/>
            <a:ext cx="8278645" cy="3794740"/>
            <a:chOff x="413942" y="1968500"/>
            <a:chExt cx="9794477" cy="4465946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6B62AB6E-CE74-4047-90F3-8C804774B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822" r="30137" b="8535"/>
            <a:stretch/>
          </p:blipFill>
          <p:spPr>
            <a:xfrm>
              <a:off x="8536782" y="3243263"/>
              <a:ext cx="1671637" cy="1698850"/>
            </a:xfrm>
            <a:prstGeom prst="rect">
              <a:avLst/>
            </a:prstGeom>
          </p:spPr>
        </p:pic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6F524131-529F-40FB-BBB9-841F8272B0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6463" y="4572000"/>
              <a:ext cx="445700" cy="9526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CA4F3956-A0D4-4B3A-A8F6-78FC9E436AF5}"/>
                </a:ext>
              </a:extLst>
            </p:cNvPr>
            <p:cNvCxnSpPr>
              <a:cxnSpLocks/>
            </p:cNvCxnSpPr>
            <p:nvPr/>
          </p:nvCxnSpPr>
          <p:spPr>
            <a:xfrm>
              <a:off x="2772889" y="6402777"/>
              <a:ext cx="6680860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3C75CD5C-1407-4484-8AA9-2588E5FD012A}"/>
                </a:ext>
              </a:extLst>
            </p:cNvPr>
            <p:cNvCxnSpPr>
              <a:cxnSpLocks/>
            </p:cNvCxnSpPr>
            <p:nvPr/>
          </p:nvCxnSpPr>
          <p:spPr>
            <a:xfrm>
              <a:off x="2800598" y="4572000"/>
              <a:ext cx="0" cy="1862446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84D50E57-A2C2-40ED-9BF3-81200909E4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40812" y="4924306"/>
              <a:ext cx="6999" cy="151014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E9BEEF92-67CF-49C6-82A5-A3CA022C5595}"/>
                </a:ext>
              </a:extLst>
            </p:cNvPr>
            <p:cNvCxnSpPr>
              <a:cxnSpLocks/>
            </p:cNvCxnSpPr>
            <p:nvPr/>
          </p:nvCxnSpPr>
          <p:spPr>
            <a:xfrm>
              <a:off x="9017424" y="2831306"/>
              <a:ext cx="0" cy="1889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4DB155C6-96E2-4499-895D-8CA0378A04E6}"/>
                </a:ext>
              </a:extLst>
            </p:cNvPr>
            <p:cNvCxnSpPr>
              <a:cxnSpLocks/>
            </p:cNvCxnSpPr>
            <p:nvPr/>
          </p:nvCxnSpPr>
          <p:spPr>
            <a:xfrm>
              <a:off x="8952882" y="3058455"/>
              <a:ext cx="78829" cy="740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69F093A5-9983-41F7-8742-3280808BEF5A}"/>
                </a:ext>
              </a:extLst>
            </p:cNvPr>
            <p:cNvCxnSpPr>
              <a:cxnSpLocks/>
            </p:cNvCxnSpPr>
            <p:nvPr/>
          </p:nvCxnSpPr>
          <p:spPr>
            <a:xfrm>
              <a:off x="8961861" y="3170740"/>
              <a:ext cx="69850" cy="6901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DFCCE5F7-D143-4967-9E95-2904D34482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2882" y="3001053"/>
              <a:ext cx="69850" cy="657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C229EFCB-0FF2-4D32-9C3D-90BBD8D513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1861" y="3120406"/>
              <a:ext cx="69850" cy="657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0864AE87-181B-47F2-95F5-3C8F127B00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0273" y="3233407"/>
              <a:ext cx="69850" cy="657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61799ED1-9069-4856-B159-379A883144CD}"/>
                </a:ext>
              </a:extLst>
            </p:cNvPr>
            <p:cNvCxnSpPr>
              <a:cxnSpLocks/>
            </p:cNvCxnSpPr>
            <p:nvPr/>
          </p:nvCxnSpPr>
          <p:spPr>
            <a:xfrm>
              <a:off x="8960273" y="3287054"/>
              <a:ext cx="69850" cy="6901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35FE6CEE-9DFF-401E-A1A1-FED73D9316B2}"/>
                </a:ext>
              </a:extLst>
            </p:cNvPr>
            <p:cNvCxnSpPr>
              <a:cxnSpLocks/>
            </p:cNvCxnSpPr>
            <p:nvPr/>
          </p:nvCxnSpPr>
          <p:spPr>
            <a:xfrm>
              <a:off x="9017424" y="3334544"/>
              <a:ext cx="0" cy="1889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CD454523-3F47-48D0-9C64-ADBD3AC9AB94}"/>
                </a:ext>
              </a:extLst>
            </p:cNvPr>
            <p:cNvCxnSpPr>
              <a:cxnSpLocks/>
            </p:cNvCxnSpPr>
            <p:nvPr/>
          </p:nvCxnSpPr>
          <p:spPr>
            <a:xfrm>
              <a:off x="9447811" y="2831306"/>
              <a:ext cx="0" cy="1889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04388A6F-468E-4E04-AA61-E26E6767EC43}"/>
                </a:ext>
              </a:extLst>
            </p:cNvPr>
            <p:cNvCxnSpPr>
              <a:cxnSpLocks/>
            </p:cNvCxnSpPr>
            <p:nvPr/>
          </p:nvCxnSpPr>
          <p:spPr>
            <a:xfrm>
              <a:off x="9383269" y="3058455"/>
              <a:ext cx="78829" cy="740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534C5EBA-CA44-4370-B4EF-2A64DA82C0A5}"/>
                </a:ext>
              </a:extLst>
            </p:cNvPr>
            <p:cNvCxnSpPr>
              <a:cxnSpLocks/>
            </p:cNvCxnSpPr>
            <p:nvPr/>
          </p:nvCxnSpPr>
          <p:spPr>
            <a:xfrm>
              <a:off x="9392248" y="3170740"/>
              <a:ext cx="69850" cy="6901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022894A5-93B8-4859-8728-5AED174ED1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83269" y="3001053"/>
              <a:ext cx="69850" cy="657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ttore diritto 39">
              <a:extLst>
                <a:ext uri="{FF2B5EF4-FFF2-40B4-BE49-F238E27FC236}">
                  <a16:creationId xmlns:a16="http://schemas.microsoft.com/office/drawing/2014/main" id="{4B16D19D-3ADD-40D9-8B35-32FCD25257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92248" y="3120406"/>
              <a:ext cx="69850" cy="657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ttore diritto 40">
              <a:extLst>
                <a:ext uri="{FF2B5EF4-FFF2-40B4-BE49-F238E27FC236}">
                  <a16:creationId xmlns:a16="http://schemas.microsoft.com/office/drawing/2014/main" id="{E0E51B34-DC29-4F52-948C-3FA490D8E2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90660" y="3233407"/>
              <a:ext cx="69850" cy="657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ttore diritto 41">
              <a:extLst>
                <a:ext uri="{FF2B5EF4-FFF2-40B4-BE49-F238E27FC236}">
                  <a16:creationId xmlns:a16="http://schemas.microsoft.com/office/drawing/2014/main" id="{2C097113-9B71-4BD7-B0F3-8702144E14FB}"/>
                </a:ext>
              </a:extLst>
            </p:cNvPr>
            <p:cNvCxnSpPr>
              <a:cxnSpLocks/>
            </p:cNvCxnSpPr>
            <p:nvPr/>
          </p:nvCxnSpPr>
          <p:spPr>
            <a:xfrm>
              <a:off x="9390660" y="3287054"/>
              <a:ext cx="69850" cy="6901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DB8DDAAA-A384-4DCE-84A3-68AFC271A42F}"/>
                </a:ext>
              </a:extLst>
            </p:cNvPr>
            <p:cNvCxnSpPr>
              <a:cxnSpLocks/>
            </p:cNvCxnSpPr>
            <p:nvPr/>
          </p:nvCxnSpPr>
          <p:spPr>
            <a:xfrm>
              <a:off x="9447811" y="3334544"/>
              <a:ext cx="0" cy="1889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7E4DAB15-AE65-4F21-B4D2-C9C31F8D37BB}"/>
                </a:ext>
              </a:extLst>
            </p:cNvPr>
            <p:cNvCxnSpPr>
              <a:cxnSpLocks/>
            </p:cNvCxnSpPr>
            <p:nvPr/>
          </p:nvCxnSpPr>
          <p:spPr>
            <a:xfrm>
              <a:off x="9872891" y="2831306"/>
              <a:ext cx="0" cy="1889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1EB2D1AC-F5A0-4FB8-8748-2281C46751ED}"/>
                </a:ext>
              </a:extLst>
            </p:cNvPr>
            <p:cNvCxnSpPr>
              <a:cxnSpLocks/>
            </p:cNvCxnSpPr>
            <p:nvPr/>
          </p:nvCxnSpPr>
          <p:spPr>
            <a:xfrm>
              <a:off x="9808349" y="3058455"/>
              <a:ext cx="78829" cy="740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638E5C66-5A52-4F43-ADFB-BE83760577F2}"/>
                </a:ext>
              </a:extLst>
            </p:cNvPr>
            <p:cNvCxnSpPr>
              <a:cxnSpLocks/>
            </p:cNvCxnSpPr>
            <p:nvPr/>
          </p:nvCxnSpPr>
          <p:spPr>
            <a:xfrm>
              <a:off x="9817328" y="3170740"/>
              <a:ext cx="69850" cy="6901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40744884-3BBA-4596-A2A1-80FFA61568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8349" y="3001053"/>
              <a:ext cx="69850" cy="657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C3E4733C-EEFA-4AE9-BF80-098FAFC2FF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17328" y="3120406"/>
              <a:ext cx="69850" cy="657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542941E0-2ECC-48E3-888F-C21FD0E438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15740" y="3233407"/>
              <a:ext cx="69850" cy="657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387EB5B2-2C08-4710-9991-796F4615086B}"/>
                </a:ext>
              </a:extLst>
            </p:cNvPr>
            <p:cNvCxnSpPr>
              <a:cxnSpLocks/>
            </p:cNvCxnSpPr>
            <p:nvPr/>
          </p:nvCxnSpPr>
          <p:spPr>
            <a:xfrm>
              <a:off x="9815740" y="3287054"/>
              <a:ext cx="69850" cy="6901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A22DDC1F-0EE8-4DC6-97B0-C75B89F5289C}"/>
                </a:ext>
              </a:extLst>
            </p:cNvPr>
            <p:cNvCxnSpPr>
              <a:cxnSpLocks/>
            </p:cNvCxnSpPr>
            <p:nvPr/>
          </p:nvCxnSpPr>
          <p:spPr>
            <a:xfrm>
              <a:off x="9872891" y="3334544"/>
              <a:ext cx="0" cy="1889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53CBE0AE-9337-4CB4-96F5-659E2B8B310C}"/>
                </a:ext>
              </a:extLst>
            </p:cNvPr>
            <p:cNvCxnSpPr>
              <a:cxnSpLocks/>
            </p:cNvCxnSpPr>
            <p:nvPr/>
          </p:nvCxnSpPr>
          <p:spPr>
            <a:xfrm>
              <a:off x="7076705" y="2695575"/>
              <a:ext cx="195341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83BDACA6-C10B-47AF-AC0A-41E6B001D2EB}"/>
                </a:ext>
              </a:extLst>
            </p:cNvPr>
            <p:cNvCxnSpPr>
              <a:cxnSpLocks/>
            </p:cNvCxnSpPr>
            <p:nvPr/>
          </p:nvCxnSpPr>
          <p:spPr>
            <a:xfrm>
              <a:off x="9017424" y="2695575"/>
              <a:ext cx="0" cy="1946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859F6DAF-EA9F-44C3-AC10-CD9C64C5EC1B}"/>
                </a:ext>
              </a:extLst>
            </p:cNvPr>
            <p:cNvCxnSpPr>
              <a:cxnSpLocks/>
            </p:cNvCxnSpPr>
            <p:nvPr/>
          </p:nvCxnSpPr>
          <p:spPr>
            <a:xfrm>
              <a:off x="7507092" y="2314575"/>
              <a:ext cx="1953418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E411AA98-9BCC-4BB5-8F44-AC290F63591E}"/>
                </a:ext>
              </a:extLst>
            </p:cNvPr>
            <p:cNvCxnSpPr>
              <a:cxnSpLocks/>
            </p:cNvCxnSpPr>
            <p:nvPr/>
          </p:nvCxnSpPr>
          <p:spPr>
            <a:xfrm>
              <a:off x="9447811" y="2314575"/>
              <a:ext cx="0" cy="51673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diritto 59">
              <a:extLst>
                <a:ext uri="{FF2B5EF4-FFF2-40B4-BE49-F238E27FC236}">
                  <a16:creationId xmlns:a16="http://schemas.microsoft.com/office/drawing/2014/main" id="{FF1B9728-2EA4-4BAE-95F4-34791220E9C1}"/>
                </a:ext>
              </a:extLst>
            </p:cNvPr>
            <p:cNvCxnSpPr>
              <a:cxnSpLocks/>
            </p:cNvCxnSpPr>
            <p:nvPr/>
          </p:nvCxnSpPr>
          <p:spPr>
            <a:xfrm>
              <a:off x="7932172" y="1968500"/>
              <a:ext cx="195341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diritto 60">
              <a:extLst>
                <a:ext uri="{FF2B5EF4-FFF2-40B4-BE49-F238E27FC236}">
                  <a16:creationId xmlns:a16="http://schemas.microsoft.com/office/drawing/2014/main" id="{24B6DF08-A697-428C-982F-D8926384BBC8}"/>
                </a:ext>
              </a:extLst>
            </p:cNvPr>
            <p:cNvCxnSpPr>
              <a:cxnSpLocks/>
            </p:cNvCxnSpPr>
            <p:nvPr/>
          </p:nvCxnSpPr>
          <p:spPr>
            <a:xfrm>
              <a:off x="9872891" y="1968500"/>
              <a:ext cx="0" cy="92175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1DA2F62D-D1E7-4965-964F-8677E717C597}"/>
                </a:ext>
              </a:extLst>
            </p:cNvPr>
            <p:cNvSpPr txBox="1"/>
            <p:nvPr/>
          </p:nvSpPr>
          <p:spPr>
            <a:xfrm>
              <a:off x="8658475" y="3045995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/>
                <a:t>R</a:t>
              </a:r>
            </a:p>
          </p:txBody>
        </p: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4127BC0A-C280-4417-8A45-EAF66750D04C}"/>
                </a:ext>
              </a:extLst>
            </p:cNvPr>
            <p:cNvSpPr txBox="1"/>
            <p:nvPr/>
          </p:nvSpPr>
          <p:spPr>
            <a:xfrm>
              <a:off x="9101560" y="305509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/>
                <a:t>R</a:t>
              </a:r>
            </a:p>
          </p:txBody>
        </p:sp>
        <p:sp>
          <p:nvSpPr>
            <p:cNvPr id="66" name="CasellaDiTesto 65">
              <a:extLst>
                <a:ext uri="{FF2B5EF4-FFF2-40B4-BE49-F238E27FC236}">
                  <a16:creationId xmlns:a16="http://schemas.microsoft.com/office/drawing/2014/main" id="{2CD4B5E7-BACD-4516-85D4-890DC2C56895}"/>
                </a:ext>
              </a:extLst>
            </p:cNvPr>
            <p:cNvSpPr txBox="1"/>
            <p:nvPr/>
          </p:nvSpPr>
          <p:spPr>
            <a:xfrm>
              <a:off x="9515794" y="305017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/>
                <a:t>R</a:t>
              </a:r>
            </a:p>
          </p:txBody>
        </p:sp>
        <p:sp>
          <p:nvSpPr>
            <p:cNvPr id="69" name="CasellaDiTesto 68">
              <a:extLst>
                <a:ext uri="{FF2B5EF4-FFF2-40B4-BE49-F238E27FC236}">
                  <a16:creationId xmlns:a16="http://schemas.microsoft.com/office/drawing/2014/main" id="{8B86F032-9AA5-4BBB-90A1-B7D561BF8CD3}"/>
                </a:ext>
              </a:extLst>
            </p:cNvPr>
            <p:cNvSpPr txBox="1"/>
            <p:nvPr/>
          </p:nvSpPr>
          <p:spPr>
            <a:xfrm>
              <a:off x="9908337" y="36635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70" name="CasellaDiTesto 69">
              <a:extLst>
                <a:ext uri="{FF2B5EF4-FFF2-40B4-BE49-F238E27FC236}">
                  <a16:creationId xmlns:a16="http://schemas.microsoft.com/office/drawing/2014/main" id="{C71FDDFC-A666-46F6-B926-E390EDF79EA4}"/>
                </a:ext>
              </a:extLst>
            </p:cNvPr>
            <p:cNvSpPr txBox="1"/>
            <p:nvPr/>
          </p:nvSpPr>
          <p:spPr>
            <a:xfrm>
              <a:off x="9930779" y="4268479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74" name="Ovale 73">
              <a:extLst>
                <a:ext uri="{FF2B5EF4-FFF2-40B4-BE49-F238E27FC236}">
                  <a16:creationId xmlns:a16="http://schemas.microsoft.com/office/drawing/2014/main" id="{FF51B543-C77C-41A9-9AF3-73022FBE97B7}"/>
                </a:ext>
              </a:extLst>
            </p:cNvPr>
            <p:cNvSpPr/>
            <p:nvPr/>
          </p:nvSpPr>
          <p:spPr>
            <a:xfrm>
              <a:off x="2213207" y="4495431"/>
              <a:ext cx="182124" cy="1721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5" name="Ovale 74">
              <a:extLst>
                <a:ext uri="{FF2B5EF4-FFF2-40B4-BE49-F238E27FC236}">
                  <a16:creationId xmlns:a16="http://schemas.microsoft.com/office/drawing/2014/main" id="{C0B0767C-5986-425B-8D59-3C9CB46BA520}"/>
                </a:ext>
              </a:extLst>
            </p:cNvPr>
            <p:cNvSpPr/>
            <p:nvPr/>
          </p:nvSpPr>
          <p:spPr>
            <a:xfrm>
              <a:off x="9350088" y="4763438"/>
              <a:ext cx="182124" cy="1721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8" name="Connettore diritto 77">
              <a:extLst>
                <a:ext uri="{FF2B5EF4-FFF2-40B4-BE49-F238E27FC236}">
                  <a16:creationId xmlns:a16="http://schemas.microsoft.com/office/drawing/2014/main" id="{DEC3E338-6A33-45F5-BD02-030ED17654A2}"/>
                </a:ext>
              </a:extLst>
            </p:cNvPr>
            <p:cNvCxnSpPr>
              <a:cxnSpLocks/>
            </p:cNvCxnSpPr>
            <p:nvPr/>
          </p:nvCxnSpPr>
          <p:spPr>
            <a:xfrm>
              <a:off x="7082644" y="2689636"/>
              <a:ext cx="0" cy="9192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diritto 81">
              <a:extLst>
                <a:ext uri="{FF2B5EF4-FFF2-40B4-BE49-F238E27FC236}">
                  <a16:creationId xmlns:a16="http://schemas.microsoft.com/office/drawing/2014/main" id="{28CD878F-3F7E-4777-9944-EBE096B4FD27}"/>
                </a:ext>
              </a:extLst>
            </p:cNvPr>
            <p:cNvCxnSpPr>
              <a:cxnSpLocks/>
            </p:cNvCxnSpPr>
            <p:nvPr/>
          </p:nvCxnSpPr>
          <p:spPr>
            <a:xfrm>
              <a:off x="5610909" y="3608917"/>
              <a:ext cx="149050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diritto 84">
              <a:extLst>
                <a:ext uri="{FF2B5EF4-FFF2-40B4-BE49-F238E27FC236}">
                  <a16:creationId xmlns:a16="http://schemas.microsoft.com/office/drawing/2014/main" id="{4A41A165-C1B0-45F9-9496-52D1563FDDB1}"/>
                </a:ext>
              </a:extLst>
            </p:cNvPr>
            <p:cNvCxnSpPr>
              <a:cxnSpLocks/>
            </p:cNvCxnSpPr>
            <p:nvPr/>
          </p:nvCxnSpPr>
          <p:spPr>
            <a:xfrm>
              <a:off x="5638429" y="3787775"/>
              <a:ext cx="1889832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diritto 90">
              <a:extLst>
                <a:ext uri="{FF2B5EF4-FFF2-40B4-BE49-F238E27FC236}">
                  <a16:creationId xmlns:a16="http://schemas.microsoft.com/office/drawing/2014/main" id="{AA2571B9-A95F-4CF6-8D61-C31AD29E0593}"/>
                </a:ext>
              </a:extLst>
            </p:cNvPr>
            <p:cNvCxnSpPr>
              <a:cxnSpLocks/>
            </p:cNvCxnSpPr>
            <p:nvPr/>
          </p:nvCxnSpPr>
          <p:spPr>
            <a:xfrm>
              <a:off x="7507092" y="2314574"/>
              <a:ext cx="0" cy="147320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diritto 93">
              <a:extLst>
                <a:ext uri="{FF2B5EF4-FFF2-40B4-BE49-F238E27FC236}">
                  <a16:creationId xmlns:a16="http://schemas.microsoft.com/office/drawing/2014/main" id="{5334B1C6-D2ED-480D-8F4F-2F442347DC45}"/>
                </a:ext>
              </a:extLst>
            </p:cNvPr>
            <p:cNvCxnSpPr>
              <a:cxnSpLocks/>
            </p:cNvCxnSpPr>
            <p:nvPr/>
          </p:nvCxnSpPr>
          <p:spPr>
            <a:xfrm>
              <a:off x="5642662" y="3966633"/>
              <a:ext cx="2314912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diritto 95">
              <a:extLst>
                <a:ext uri="{FF2B5EF4-FFF2-40B4-BE49-F238E27FC236}">
                  <a16:creationId xmlns:a16="http://schemas.microsoft.com/office/drawing/2014/main" id="{5B1D5A07-93B0-4AD0-9F3D-688A8EA63873}"/>
                </a:ext>
              </a:extLst>
            </p:cNvPr>
            <p:cNvCxnSpPr>
              <a:cxnSpLocks/>
            </p:cNvCxnSpPr>
            <p:nvPr/>
          </p:nvCxnSpPr>
          <p:spPr>
            <a:xfrm>
              <a:off x="7940638" y="1968500"/>
              <a:ext cx="0" cy="1998133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e 97">
              <a:extLst>
                <a:ext uri="{FF2B5EF4-FFF2-40B4-BE49-F238E27FC236}">
                  <a16:creationId xmlns:a16="http://schemas.microsoft.com/office/drawing/2014/main" id="{E493E8EA-1B68-4B64-AE19-8560FDFD91BE}"/>
                </a:ext>
              </a:extLst>
            </p:cNvPr>
            <p:cNvSpPr/>
            <p:nvPr/>
          </p:nvSpPr>
          <p:spPr>
            <a:xfrm>
              <a:off x="5559125" y="3910239"/>
              <a:ext cx="133200" cy="1127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0" name="Ovale 99">
              <a:extLst>
                <a:ext uri="{FF2B5EF4-FFF2-40B4-BE49-F238E27FC236}">
                  <a16:creationId xmlns:a16="http://schemas.microsoft.com/office/drawing/2014/main" id="{894D2B53-3027-455F-BA8E-9943D13F01BC}"/>
                </a:ext>
              </a:extLst>
            </p:cNvPr>
            <p:cNvSpPr/>
            <p:nvPr/>
          </p:nvSpPr>
          <p:spPr>
            <a:xfrm>
              <a:off x="5557617" y="3731381"/>
              <a:ext cx="133200" cy="1127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2" name="Ovale 101">
              <a:extLst>
                <a:ext uri="{FF2B5EF4-FFF2-40B4-BE49-F238E27FC236}">
                  <a16:creationId xmlns:a16="http://schemas.microsoft.com/office/drawing/2014/main" id="{667C8071-8C90-42C7-8F9D-083107635ADA}"/>
                </a:ext>
              </a:extLst>
            </p:cNvPr>
            <p:cNvSpPr/>
            <p:nvPr/>
          </p:nvSpPr>
          <p:spPr>
            <a:xfrm>
              <a:off x="5550659" y="3567479"/>
              <a:ext cx="133200" cy="1127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4" name="CasellaDiTesto 103">
              <a:extLst>
                <a:ext uri="{FF2B5EF4-FFF2-40B4-BE49-F238E27FC236}">
                  <a16:creationId xmlns:a16="http://schemas.microsoft.com/office/drawing/2014/main" id="{CD3A706A-106F-4FD9-A2C0-3B2B3A2CE220}"/>
                </a:ext>
              </a:extLst>
            </p:cNvPr>
            <p:cNvSpPr txBox="1"/>
            <p:nvPr/>
          </p:nvSpPr>
          <p:spPr>
            <a:xfrm>
              <a:off x="6808522" y="4212193"/>
              <a:ext cx="536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PA5</a:t>
              </a:r>
            </a:p>
          </p:txBody>
        </p:sp>
        <p:sp>
          <p:nvSpPr>
            <p:cNvPr id="105" name="CasellaDiTesto 104">
              <a:extLst>
                <a:ext uri="{FF2B5EF4-FFF2-40B4-BE49-F238E27FC236}">
                  <a16:creationId xmlns:a16="http://schemas.microsoft.com/office/drawing/2014/main" id="{E642ABB6-82AB-4989-8B89-D148ADD1D849}"/>
                </a:ext>
              </a:extLst>
            </p:cNvPr>
            <p:cNvSpPr txBox="1"/>
            <p:nvPr/>
          </p:nvSpPr>
          <p:spPr>
            <a:xfrm>
              <a:off x="6808522" y="4561019"/>
              <a:ext cx="536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PA6</a:t>
              </a:r>
            </a:p>
          </p:txBody>
        </p:sp>
        <p:sp>
          <p:nvSpPr>
            <p:cNvPr id="107" name="CasellaDiTesto 106">
              <a:extLst>
                <a:ext uri="{FF2B5EF4-FFF2-40B4-BE49-F238E27FC236}">
                  <a16:creationId xmlns:a16="http://schemas.microsoft.com/office/drawing/2014/main" id="{F4F21419-536B-4B11-B9D7-BC1BD57E8931}"/>
                </a:ext>
              </a:extLst>
            </p:cNvPr>
            <p:cNvSpPr txBox="1"/>
            <p:nvPr/>
          </p:nvSpPr>
          <p:spPr>
            <a:xfrm>
              <a:off x="6808522" y="4909587"/>
              <a:ext cx="536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PA7</a:t>
              </a:r>
            </a:p>
          </p:txBody>
        </p:sp>
        <p:cxnSp>
          <p:nvCxnSpPr>
            <p:cNvPr id="110" name="Connettore 2 109">
              <a:extLst>
                <a:ext uri="{FF2B5EF4-FFF2-40B4-BE49-F238E27FC236}">
                  <a16:creationId xmlns:a16="http://schemas.microsoft.com/office/drawing/2014/main" id="{DB3AC45B-7B3C-412E-8C52-6434578A5BAA}"/>
                </a:ext>
              </a:extLst>
            </p:cNvPr>
            <p:cNvCxnSpPr>
              <a:cxnSpLocks/>
              <a:stCxn id="104" idx="1"/>
              <a:endCxn id="102" idx="5"/>
            </p:cNvCxnSpPr>
            <p:nvPr/>
          </p:nvCxnSpPr>
          <p:spPr>
            <a:xfrm flipH="1" flipV="1">
              <a:off x="5664352" y="3663750"/>
              <a:ext cx="1144170" cy="733109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nettore 2 111">
              <a:extLst>
                <a:ext uri="{FF2B5EF4-FFF2-40B4-BE49-F238E27FC236}">
                  <a16:creationId xmlns:a16="http://schemas.microsoft.com/office/drawing/2014/main" id="{5A9F4C6B-B8C2-45D5-B1DF-84733D5CBFE8}"/>
                </a:ext>
              </a:extLst>
            </p:cNvPr>
            <p:cNvCxnSpPr>
              <a:cxnSpLocks/>
              <a:stCxn id="105" idx="1"/>
            </p:cNvCxnSpPr>
            <p:nvPr/>
          </p:nvCxnSpPr>
          <p:spPr>
            <a:xfrm flipH="1" flipV="1">
              <a:off x="5693080" y="3805677"/>
              <a:ext cx="1115442" cy="940008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nettore 2 113">
              <a:extLst>
                <a:ext uri="{FF2B5EF4-FFF2-40B4-BE49-F238E27FC236}">
                  <a16:creationId xmlns:a16="http://schemas.microsoft.com/office/drawing/2014/main" id="{2BE902F2-266F-438B-850C-0457A8688E4A}"/>
                </a:ext>
              </a:extLst>
            </p:cNvPr>
            <p:cNvCxnSpPr>
              <a:cxnSpLocks/>
              <a:stCxn id="107" idx="1"/>
            </p:cNvCxnSpPr>
            <p:nvPr/>
          </p:nvCxnSpPr>
          <p:spPr>
            <a:xfrm flipH="1" flipV="1">
              <a:off x="5690818" y="4007933"/>
              <a:ext cx="1117704" cy="108632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CasellaDiTesto 114">
              <a:extLst>
                <a:ext uri="{FF2B5EF4-FFF2-40B4-BE49-F238E27FC236}">
                  <a16:creationId xmlns:a16="http://schemas.microsoft.com/office/drawing/2014/main" id="{416CA301-550E-4061-9012-F16F2E08094F}"/>
                </a:ext>
              </a:extLst>
            </p:cNvPr>
            <p:cNvSpPr txBox="1"/>
            <p:nvPr/>
          </p:nvSpPr>
          <p:spPr>
            <a:xfrm>
              <a:off x="413942" y="3910239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GND</a:t>
              </a:r>
            </a:p>
          </p:txBody>
        </p:sp>
        <p:cxnSp>
          <p:nvCxnSpPr>
            <p:cNvPr id="118" name="Connettore 2 117">
              <a:extLst>
                <a:ext uri="{FF2B5EF4-FFF2-40B4-BE49-F238E27FC236}">
                  <a16:creationId xmlns:a16="http://schemas.microsoft.com/office/drawing/2014/main" id="{64AD6B09-CB8C-41EE-8546-D64E617DA287}"/>
                </a:ext>
              </a:extLst>
            </p:cNvPr>
            <p:cNvCxnSpPr>
              <a:cxnSpLocks/>
              <a:stCxn id="115" idx="3"/>
              <a:endCxn id="74" idx="2"/>
            </p:cNvCxnSpPr>
            <p:nvPr/>
          </p:nvCxnSpPr>
          <p:spPr>
            <a:xfrm>
              <a:off x="1036229" y="4094906"/>
              <a:ext cx="1176979" cy="48662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itolo 1">
            <a:extLst>
              <a:ext uri="{FF2B5EF4-FFF2-40B4-BE49-F238E27FC236}">
                <a16:creationId xmlns:a16="http://schemas.microsoft.com/office/drawing/2014/main" id="{15CCB6CF-7F57-4C6A-966F-1E12B16B1C09}"/>
              </a:ext>
            </a:extLst>
          </p:cNvPr>
          <p:cNvSpPr txBox="1">
            <a:spLocks/>
          </p:cNvSpPr>
          <p:nvPr/>
        </p:nvSpPr>
        <p:spPr>
          <a:xfrm>
            <a:off x="163233" y="329283"/>
            <a:ext cx="8274712" cy="721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ITC Lubalin Graph Std Book" panose="02060502020205020404" pitchFamily="18" charset="0"/>
                <a:ea typeface="+mj-ea"/>
                <a:cs typeface="Arial" pitchFamily="34" charset="0"/>
              </a:defRPr>
            </a:lvl1pPr>
          </a:lstStyle>
          <a:p>
            <a:r>
              <a:rPr lang="it-IT" dirty="0">
                <a:latin typeface="Arial" panose="020B0604020202020204" pitchFamily="34" charset="0"/>
              </a:rPr>
              <a:t>RGB Led connection to Nucleo 64</a:t>
            </a:r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63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15CCB6CF-7F57-4C6A-966F-1E12B16B1C09}"/>
              </a:ext>
            </a:extLst>
          </p:cNvPr>
          <p:cNvSpPr txBox="1">
            <a:spLocks/>
          </p:cNvSpPr>
          <p:nvPr/>
        </p:nvSpPr>
        <p:spPr>
          <a:xfrm>
            <a:off x="163233" y="329283"/>
            <a:ext cx="8274712" cy="721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ITC Lubalin Graph Std Book" panose="02060502020205020404" pitchFamily="18" charset="0"/>
                <a:ea typeface="+mj-ea"/>
                <a:cs typeface="Arial" pitchFamily="34" charset="0"/>
              </a:defRPr>
            </a:lvl1pPr>
          </a:lstStyle>
          <a:p>
            <a:r>
              <a:rPr lang="it-IT" dirty="0">
                <a:latin typeface="Arial" panose="020B0604020202020204" pitchFamily="34" charset="0"/>
              </a:rPr>
              <a:t>RGB Led connection to Nucleo 64</a:t>
            </a:r>
            <a:endParaRPr lang="en-GB" dirty="0">
              <a:latin typeface="Arial" panose="020B0604020202020204" pitchFamily="34" charset="0"/>
            </a:endParaRPr>
          </a:p>
        </p:txBody>
      </p:sp>
      <p:pic>
        <p:nvPicPr>
          <p:cNvPr id="9" name="Immagine 8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8F1C32DE-D3A1-48BB-9809-4291D91B6A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06"/>
          <a:stretch/>
        </p:blipFill>
        <p:spPr>
          <a:xfrm>
            <a:off x="1524000" y="1346480"/>
            <a:ext cx="9144000" cy="543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4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0C0FBD-2BC4-4A23-865A-28221FB78D06}"/>
              </a:ext>
            </a:extLst>
          </p:cNvPr>
          <p:cNvSpPr txBox="1">
            <a:spLocks/>
          </p:cNvSpPr>
          <p:nvPr/>
        </p:nvSpPr>
        <p:spPr>
          <a:xfrm>
            <a:off x="1042416" y="1930400"/>
            <a:ext cx="10598722" cy="225328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 spc="0">
                <a:ln w="0">
                  <a:noFill/>
                </a:ln>
                <a:solidFill>
                  <a:srgbClr val="F2C400"/>
                </a:solidFill>
                <a:effectLst/>
                <a:latin typeface="+mn-lt"/>
                <a:ea typeface="+mj-ea"/>
                <a:cs typeface="Calibri Light" panose="020F030202020403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 dirty="0" err="1">
                <a:ln>
                  <a:noFill/>
                </a:ln>
                <a:solidFill>
                  <a:srgbClr val="BBCC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n-cs"/>
              </a:rPr>
              <a:t>Example</a:t>
            </a:r>
            <a:r>
              <a:rPr kumimoji="0" lang="it-IT" sz="6600" b="1" i="0" u="none" strike="noStrike" kern="1200" cap="none" spc="0" normalizeH="0" baseline="0" noProof="0" dirty="0">
                <a:ln>
                  <a:noFill/>
                </a:ln>
                <a:solidFill>
                  <a:srgbClr val="BBCC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n-cs"/>
              </a:rPr>
              <a:t> 04</a:t>
            </a:r>
            <a:endParaRPr kumimoji="0" lang="it-IT" sz="6600" b="0" i="0" u="none" strike="noStrike" kern="1200" cap="none" spc="0" normalizeH="0" baseline="0" noProof="0" dirty="0">
              <a:ln w="0">
                <a:noFill/>
              </a:ln>
              <a:solidFill>
                <a:srgbClr val="F2C400"/>
              </a:solidFill>
              <a:effectLst/>
              <a:uLnTx/>
              <a:uFillTx/>
              <a:latin typeface="Arial" panose="020B0604020202020204" pitchFamily="34" charset="0"/>
              <a:ea typeface="+mj-ea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6DF7F64-2734-4F02-94EF-2E484892A32F}"/>
              </a:ext>
            </a:extLst>
          </p:cNvPr>
          <p:cNvCxnSpPr>
            <a:cxnSpLocks/>
          </p:cNvCxnSpPr>
          <p:nvPr/>
        </p:nvCxnSpPr>
        <p:spPr>
          <a:xfrm>
            <a:off x="938254" y="4207542"/>
            <a:ext cx="11253746" cy="159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67207F5B-A899-4015-85C8-A3167E5CDFA3}"/>
              </a:ext>
            </a:extLst>
          </p:cNvPr>
          <p:cNvSpPr txBox="1">
            <a:spLocks/>
          </p:cNvSpPr>
          <p:nvPr/>
        </p:nvSpPr>
        <p:spPr>
          <a:xfrm>
            <a:off x="938254" y="4247297"/>
            <a:ext cx="11253746" cy="721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ITC Lubalin Graph Std Book" panose="02060502020205020404" pitchFamily="18" charset="0"/>
                <a:ea typeface="+mj-ea"/>
                <a:cs typeface="Arial" pitchFamily="34" charset="0"/>
              </a:defRPr>
            </a:lvl1pPr>
          </a:lstStyle>
          <a:p>
            <a:pPr algn="r"/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</a:rPr>
              <a:t>How to use a runtime configured thread to control 2 different LED with LINES and different timings.</a:t>
            </a:r>
            <a:endParaRPr lang="en-GB" dirty="0">
              <a:solidFill>
                <a:schemeClr val="accent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77682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023_Nisc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052"/>
      </a:accent4>
      <a:accent5>
        <a:srgbClr val="BBCC00"/>
      </a:accent5>
      <a:accent6>
        <a:srgbClr val="13235B"/>
      </a:accent6>
      <a:hlink>
        <a:srgbClr val="580D58"/>
      </a:hlink>
      <a:folHlink>
        <a:srgbClr val="003D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023_Nisc" id="{49E93D70-282B-4C81-8891-9629D082C2EE}" vid="{535B4F2B-D842-4D8C-BDAD-9308E9ADC33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Theme2023_Nisc</Template>
  <TotalTime>144</TotalTime>
  <Words>311</Words>
  <Application>Microsoft Office PowerPoint</Application>
  <PresentationFormat>Widescreen</PresentationFormat>
  <Paragraphs>51</Paragraphs>
  <Slides>18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Questrial</vt:lpstr>
      <vt:lpstr>Theme2023_Nisc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DOMENICO REGA</dc:creator>
  <cp:lastModifiedBy>TAMMARO CIMMINO</cp:lastModifiedBy>
  <cp:revision>24</cp:revision>
  <dcterms:created xsi:type="dcterms:W3CDTF">2020-08-17T07:25:49Z</dcterms:created>
  <dcterms:modified xsi:type="dcterms:W3CDTF">2023-08-12T16:50:36Z</dcterms:modified>
</cp:coreProperties>
</file>