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Noto Sans Symbols" pitchFamily="2" charset="0"/>
      <p:regular r:id="rId32"/>
      <p:bold r:id="rId33"/>
    </p:embeddedFont>
    <p:embeddedFont>
      <p:font typeface="Questrial" pitchFamily="2" charset="0"/>
      <p:regular r:id="rId34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d8J6eVE/cyJ1zm93IhYQmPza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Google Shape;1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Google Shape;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Google Shape;1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2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" preserve="1">
  <p:cSld name="Log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88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2629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39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000">
              <a:defRPr sz="1200" spc="5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D729AA-1FC4-0AD5-CE0F-3ACB07798115}"/>
              </a:ext>
            </a:extLst>
          </p:cNvPr>
          <p:cNvCxnSpPr/>
          <p:nvPr/>
        </p:nvCxnSpPr>
        <p:spPr>
          <a:xfrm>
            <a:off x="6096000" y="12954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942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010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39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uota 1" type="blank">
  <p:cSld name="1_Vuota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822809eaa_0_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14822809eaa_0_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14822809eaa_0_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0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preserve="1">
  <p:cSld name="Vuot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0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 preserve="1">
  <p:cSld name="Titolo e contenut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16" name="Google Shape;16;p1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17" name="Google Shape;17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 preserve="1">
  <p:cSld name="Immagine con didascali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Google Shape;2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Fare clic sull'icona per inserire un'immagine</a:t>
            </a:r>
            <a:endParaRPr dirty="0"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it-IT"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Subtitle_QrCode" preserve="1">
  <p:cSld name="Title_Subtitle_QrCo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sz="2600" b="0" i="0">
                <a:solidFill>
                  <a:srgbClr val="C3C4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8" name="Google Shape;28;p21"/>
          <p:cNvSpPr>
            <a:spLocks noGrp="1"/>
          </p:cNvSpPr>
          <p:nvPr>
            <p:ph type="pic" idx="2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4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Fare clic sull'icona per inserire un'immagine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30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ntent" preserve="1">
  <p:cSld name="1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41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 preserve="1">
  <p:cSld name="empt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2769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" preserve="1">
  <p:cSld name="2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marL="1828800" lvl="3" indent="-2921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cxnSp>
        <p:nvCxnSpPr>
          <p:cNvPr id="37" name="Google Shape;37;p2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w="9525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65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title_Qr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Inserisci Titolo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7014C42-1BBF-428D-B0BC-51E59F9E5F6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600" b="0" i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SOTTOTITOLO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522572" y="2323626"/>
            <a:ext cx="3154320" cy="3154321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QR Code</a:t>
            </a:r>
          </a:p>
        </p:txBody>
      </p:sp>
    </p:spTree>
    <p:extLst>
      <p:ext uri="{BB962C8B-B14F-4D97-AF65-F5344CB8AC3E}">
        <p14:creationId xmlns:p14="http://schemas.microsoft.com/office/powerpoint/2010/main" val="3629874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6"/>
          <p:cNvCxnSpPr/>
          <p:nvPr/>
        </p:nvCxnSpPr>
        <p:spPr>
          <a:xfrm>
            <a:off x="203200" y="1219200"/>
            <a:ext cx="11785600" cy="0"/>
          </a:xfrm>
          <a:prstGeom prst="straightConnector1">
            <a:avLst/>
          </a:prstGeom>
          <a:noFill/>
          <a:ln w="5715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83B65D-DBB0-4672-988F-A4E1F162F2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91" y="0"/>
            <a:ext cx="3909848" cy="1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26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/>
        </p:nvSpPr>
        <p:spPr>
          <a:xfrm>
            <a:off x="546651" y="1665833"/>
            <a:ext cx="11089449" cy="427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STM32 is equipped with both USART and UART, the first is a superset of the second: USART is an UART equipped with an additional clock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STM32 USART is a peripheral designed to implement many serial protocol thus more feature that those required to implement RS-232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7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Is able to encode data using both Unipolar NRZL and Manchester Code (used in IrDA protocol)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7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Has a selectable payload length (8 or 9-bit) where the ninth is used in single master - multiple slaves architectures like RS-485 for slave addressing purposes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7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Offers a configurable oversampling (8/16 bit oversampling) to reduce errors due to timing misalignment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7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Offers a fractional baud rate generator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7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Offers dedicated I/O lines to implement hardware flow control</a:t>
            </a:r>
            <a:endParaRPr lang="en-US"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STM32 USART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546651" y="1665833"/>
            <a:ext cx="11089449" cy="397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 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Serial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 is a driver from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ChibiOS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/HAL which uses USART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Serial Driver buffers input and output streams using I/O Queues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Each API (Application Programming Interface) of Serial driver starts with the “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” prefix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Prefix is useful for auto-completion feature offered by Eclipse (CTRL+SPACE)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Auto-completion requires that project have been built at least once</a:t>
            </a:r>
            <a:endParaRPr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ChibiOS Serial driver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/>
        </p:nvSpPr>
        <p:spPr>
          <a:xfrm>
            <a:off x="163232" y="329283"/>
            <a:ext cx="8424177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DRIVER ENABLING AND PERIPHERAL ALLOCATION</a:t>
            </a:r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550863" y="1508761"/>
            <a:ext cx="11089448" cy="502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use Serial it shall be enabled in </a:t>
            </a:r>
            <a:r>
              <a:rPr lang="en-US" sz="2800" b="0" i="1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halconf.h</a:t>
            </a:r>
            <a:r>
              <a:rPr lang="en-US" sz="28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setting HAL_USE_SERIAL as TRUE</a:t>
            </a:r>
            <a:endParaRPr sz="2800" b="0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216" y="2010894"/>
            <a:ext cx="5138056" cy="1222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2"/>
          <p:cNvSpPr txBox="1"/>
          <p:nvPr/>
        </p:nvSpPr>
        <p:spPr>
          <a:xfrm>
            <a:off x="596348" y="3624948"/>
            <a:ext cx="11065565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use the driver we have to assign it a peripheral in </a:t>
            </a:r>
            <a:r>
              <a:rPr lang="en-US" sz="2200" b="0" i="1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mcuconf.h</a:t>
            </a:r>
            <a:endParaRPr sz="2200" b="0" i="1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8A20E9-7ED3-6C95-D2CF-08BD9B79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3" y="4381565"/>
            <a:ext cx="5348784" cy="211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9ECE2B-D4D5-858A-2484-3D3194B3C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846" y="1408382"/>
            <a:ext cx="3866629" cy="4905060"/>
          </a:xfrm>
          <a:prstGeom prst="rect">
            <a:avLst/>
          </a:prstGeom>
        </p:spPr>
      </p:pic>
      <p:sp>
        <p:nvSpPr>
          <p:cNvPr id="144" name="Google Shape;144;p13"/>
          <p:cNvSpPr txBox="1"/>
          <p:nvPr/>
        </p:nvSpPr>
        <p:spPr>
          <a:xfrm>
            <a:off x="484507" y="1408382"/>
            <a:ext cx="7307771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 Serial Driver is represented by a structure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Assigning a peripheral to the driver a new Serial Driver instance becomes available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SD1 on USART 1 assignation, SD2 on USART 2 and so on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SD driver can be implemented as a Finite State Machine</a:t>
            </a:r>
            <a:endParaRPr sz="2000" b="0" i="0" u="none" strike="noStrike" cap="none" dirty="0">
              <a:solidFill>
                <a:schemeClr val="accent4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DRIVER OBJECT</a:t>
            </a:r>
            <a:endParaRPr/>
          </a:p>
        </p:txBody>
      </p:sp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6909" y="4193720"/>
            <a:ext cx="5822965" cy="24459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5ABE3E-5A33-D752-4173-7050EC83D4BA}"/>
              </a:ext>
            </a:extLst>
          </p:cNvPr>
          <p:cNvSpPr/>
          <p:nvPr/>
        </p:nvSpPr>
        <p:spPr>
          <a:xfrm>
            <a:off x="8249478" y="3255065"/>
            <a:ext cx="3458015" cy="475422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/>
        </p:nvSpPr>
        <p:spPr>
          <a:xfrm>
            <a:off x="546652" y="1665833"/>
            <a:ext cx="10050512" cy="334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Before to use it, the serial driver shall be properly initialized and configured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initialization is automatically performed calling the function </a:t>
            </a:r>
            <a:r>
              <a:rPr lang="en-US" b="0" i="1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halInit</a:t>
            </a:r>
            <a:r>
              <a:rPr lang="en-US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() </a:t>
            </a: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inside the main of our project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configuration shall be performed by user through the function </a:t>
            </a:r>
            <a:r>
              <a:rPr lang="en-US" b="0" i="1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sdStart</a:t>
            </a:r>
            <a:r>
              <a:rPr lang="en-US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()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 </a:t>
            </a:r>
            <a:r>
              <a:rPr lang="en-US" b="0" i="1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sdStart</a:t>
            </a:r>
            <a:r>
              <a:rPr lang="en-US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()</a:t>
            </a: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 needs two input parameters: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 pointer to the serial driver object we want to start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 pointer to a configuration structure</a:t>
            </a:r>
            <a:endParaRPr b="0" i="1" u="none" strike="noStrike" cap="none" dirty="0">
              <a:solidFill>
                <a:schemeClr val="accent4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63232" y="329283"/>
            <a:ext cx="8331411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DRIVER INITIALIZATION AND CONFIGURATION</a:t>
            </a:r>
            <a:endParaRPr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CB2FF5-2C6C-C238-5E4E-E399A6298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95" y="5122068"/>
            <a:ext cx="1546994" cy="127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C1B46-CA52-0D04-20BF-01DB7BA1D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06" y="3763138"/>
            <a:ext cx="3966184" cy="371539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47E57DA-E068-555A-E248-B43B61E34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006" y="5503101"/>
            <a:ext cx="4442845" cy="51058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8066D-02F8-DD49-8A5A-C21CCF40A227}"/>
              </a:ext>
            </a:extLst>
          </p:cNvPr>
          <p:cNvCxnSpPr>
            <a:cxnSpLocks/>
          </p:cNvCxnSpPr>
          <p:nvPr/>
        </p:nvCxnSpPr>
        <p:spPr>
          <a:xfrm>
            <a:off x="3299791" y="5579165"/>
            <a:ext cx="18685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/>
        </p:nvSpPr>
        <p:spPr>
          <a:xfrm>
            <a:off x="546651" y="1665833"/>
            <a:ext cx="11089449" cy="4409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configuration structure depends on hardware in use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In case of STM32G4 the structure has 4 fields: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speed (uint32_t), the value of serial </a:t>
            </a:r>
            <a:r>
              <a:rPr lang="en-US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baudrate</a:t>
            </a:r>
            <a:endParaRPr b="0" i="0" u="none" strike="noStrike" cap="none" dirty="0">
              <a:solidFill>
                <a:schemeClr val="accent4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cr1 (uint32_t), the value of USART Control Register 1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cr2 (uint32_t), the value of USART Control Register 2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19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cr3 (uint32_t), the value of USART Control Register 3</a:t>
            </a:r>
            <a:b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</a:br>
            <a:b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</a:b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Passing NULL as second parameter to </a:t>
            </a:r>
            <a:r>
              <a:rPr lang="en-US" sz="20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sdStart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the serial will be configured with the default config (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38400bps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8-bit, no parity, 1 stop bit, no </a:t>
            </a:r>
            <a:r>
              <a:rPr lang="en-US" sz="20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crc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no hardware flow control)</a:t>
            </a:r>
          </a:p>
        </p:txBody>
      </p:sp>
      <p:sp>
        <p:nvSpPr>
          <p:cNvPr id="158" name="Google Shape;158;p15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DRIVER CONF STRUCTURE</a:t>
            </a:r>
            <a:endParaRPr/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7BB7CF1-8C24-578D-7DA7-F1D6D047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45" y="1891472"/>
            <a:ext cx="3930855" cy="28534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/>
        </p:nvSpPr>
        <p:spPr>
          <a:xfrm>
            <a:off x="546651" y="1665833"/>
            <a:ext cx="11089449" cy="367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Once started, the SD does not perform any operation but it is enabled and ready to use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Peripheral can be as well stopped using the </a:t>
            </a:r>
            <a:r>
              <a:rPr lang="en-US" sz="2400" b="0" i="1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sdStop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which receives in input  only the pointer to the driver to be stopped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To reduce power consumption usually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ChibiOS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drivers operate using the paradigm START-DO-STOP</a:t>
            </a:r>
            <a:endParaRPr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START, DO, STOP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/>
        </p:nvSpPr>
        <p:spPr>
          <a:xfrm>
            <a:off x="546651" y="1665833"/>
            <a:ext cx="1108944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Operation related to Serial Driver are those easily associable to characters handling</a:t>
            </a:r>
            <a:endParaRPr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OPERATION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762138" y="3092473"/>
            <a:ext cx="5329237" cy="343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sdPut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800" b="1" i="0" u="none" strike="noStrike" cap="none" dirty="0" err="1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char)</a:t>
            </a:r>
            <a:endParaRPr dirty="0"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9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 err="1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sdPut</a:t>
            </a: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(&amp;SD2, 'a')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90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sdWrite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800" b="1" i="0" u="none" strike="noStrike" cap="none" dirty="0" err="1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string, size) </a:t>
            </a:r>
            <a:endParaRPr dirty="0"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90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 err="1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sdWrite</a:t>
            </a: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(&amp;SD4, "</a:t>
            </a:r>
            <a:r>
              <a:rPr lang="en-US" sz="2800" b="0" i="0" u="none" strike="noStrike" cap="none" dirty="0" err="1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Hohoho</a:t>
            </a: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\r\n", 8)</a:t>
            </a:r>
            <a:endParaRPr sz="2800" b="0" i="0" u="none" strike="noStrike" cap="none" dirty="0">
              <a:solidFill>
                <a:srgbClr val="0C0C0C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522350" y="3092473"/>
            <a:ext cx="5329237" cy="3436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char token = </a:t>
            </a:r>
            <a:r>
              <a:rPr lang="en-US" sz="2800" b="1" i="0" u="none" strike="noStrike" cap="none" dirty="0" err="1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sdGet</a:t>
            </a:r>
            <a:r>
              <a:rPr lang="en-US" sz="2800" b="1" i="0" u="none" strike="noStrike" cap="none" dirty="0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800" b="1" i="0" u="none" strike="noStrike" cap="none" dirty="0" err="1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800" b="1" i="0" u="none" strike="noStrike" cap="none" dirty="0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) </a:t>
            </a:r>
            <a:endParaRPr dirty="0"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C5D8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char token = </a:t>
            </a:r>
            <a:r>
              <a:rPr lang="en-US" sz="2800" b="0" i="0" u="none" strike="noStrike" cap="none" dirty="0" err="1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sdGet</a:t>
            </a: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(&amp;SD1)</a:t>
            </a:r>
            <a:endParaRPr dirty="0">
              <a:latin typeface="+mj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C5D8"/>
              </a:buClr>
              <a:buSzPts val="28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sdRead</a:t>
            </a:r>
            <a:r>
              <a:rPr lang="en-US" sz="2800" b="1" i="0" u="none" strike="noStrike" cap="none" dirty="0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800" b="1" i="0" u="none" strike="noStrike" cap="none" dirty="0" err="1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800" b="1" i="0" u="none" strike="noStrike" cap="none" dirty="0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800" b="1" i="0" u="none" strike="noStrike" cap="none" dirty="0" err="1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buf</a:t>
            </a:r>
            <a:r>
              <a:rPr lang="en-US" sz="2800" b="1" i="0" u="none" strike="noStrike" cap="none" dirty="0">
                <a:solidFill>
                  <a:srgbClr val="38C5D8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size) </a:t>
            </a:r>
            <a:endParaRPr dirty="0"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C5D8"/>
              </a:buClr>
              <a:buSzPts val="2800"/>
              <a:buFont typeface="Noto Sans Symbols"/>
              <a:buChar char="⮚"/>
            </a:pPr>
            <a:r>
              <a:rPr lang="en-US" sz="2800" b="0" i="0" u="none" strike="noStrike" cap="none" dirty="0" err="1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sdRead</a:t>
            </a: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(&amp;SD3, </a:t>
            </a:r>
            <a:r>
              <a:rPr lang="en-US" sz="2800" b="0" i="0" u="none" strike="noStrike" cap="none" dirty="0" err="1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buf</a:t>
            </a:r>
            <a:r>
              <a:rPr lang="en-US" sz="2800" b="0" i="0" u="none" strike="noStrike" cap="none" dirty="0">
                <a:solidFill>
                  <a:srgbClr val="0C0C0C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5)</a:t>
            </a:r>
            <a:endParaRPr sz="2800" b="0" i="0" u="none" strike="noStrike" cap="none" dirty="0">
              <a:solidFill>
                <a:srgbClr val="0C0C0C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546651" y="1665833"/>
            <a:ext cx="11089449" cy="219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Serial driver operation relies on I/O queue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data is buffered in I/O queue and user application has not to continuously serve interrupt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Queue size can be configured in your project’s HAL Configuration file and the default value is 16 bytes</a:t>
            </a:r>
            <a:endParaRPr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COMMUNICATION: I/O QUEUE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749" y="3879542"/>
            <a:ext cx="11270501" cy="2482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46651" y="1665833"/>
            <a:ext cx="11089449" cy="114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Serial operation are blocking function</a:t>
            </a:r>
            <a:endParaRPr lang="en-US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To avoid critical scenarios the driver offers functions with timeout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OPERATION WITH TIMEOUT</a:t>
            </a:r>
            <a:endParaRPr/>
          </a:p>
        </p:txBody>
      </p:sp>
      <p:sp>
        <p:nvSpPr>
          <p:cNvPr id="186" name="Google Shape;186;p19"/>
          <p:cNvSpPr txBox="1"/>
          <p:nvPr/>
        </p:nvSpPr>
        <p:spPr>
          <a:xfrm>
            <a:off x="546651" y="2970953"/>
            <a:ext cx="5329237" cy="323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sdPutTimeout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800" b="1" i="0" u="none" strike="noStrike" cap="none" dirty="0" err="1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char, timeout)</a:t>
            </a:r>
            <a:endParaRPr dirty="0"/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90"/>
              </a:buClr>
              <a:buSzPct val="100000"/>
              <a:buFont typeface="Noto Sans Symbols"/>
              <a:buChar char="⮚"/>
            </a:pPr>
            <a:r>
              <a:rPr lang="en-US" sz="2400" b="0" i="0" u="none" strike="noStrike" cap="non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sdPutTimeout</a:t>
            </a:r>
            <a:r>
              <a:rPr lang="en-US" sz="2400" b="0" i="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(&amp;SD2, ‘a’, TIME_MS2I(50))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90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sdWriteTimeout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800" b="1" i="0" u="none" strike="noStrike" cap="none" dirty="0" err="1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800" b="1" i="0" u="none" strike="noStrike" cap="none" dirty="0">
                <a:solidFill>
                  <a:srgbClr val="FF009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string, size, timeout) </a:t>
            </a:r>
            <a:endParaRPr dirty="0"/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90"/>
              </a:buClr>
              <a:buSzPct val="100000"/>
              <a:buFont typeface="Noto Sans Symbols"/>
              <a:buChar char="⮚"/>
            </a:pPr>
            <a:r>
              <a:rPr lang="en-US" sz="2400" b="0" i="0" u="none" strike="noStrike" cap="non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sdWriteTimeout</a:t>
            </a:r>
            <a:r>
              <a:rPr lang="en-US" sz="2400" b="0" i="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(&amp;SD4, “Try\r\n", 5, TIME_IMMEDIATE)</a:t>
            </a:r>
            <a:endParaRPr sz="2400" b="0" i="0" u="none" strike="noStrike" cap="none" dirty="0">
              <a:solidFill>
                <a:srgbClr val="0C0C0C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100211" y="2970953"/>
            <a:ext cx="5747232" cy="323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char token = </a:t>
            </a:r>
            <a:r>
              <a:rPr lang="en-US" sz="2400" b="1" i="0" u="none" strike="noStrike" cap="none" dirty="0" err="1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sdGetTimeout</a:t>
            </a:r>
            <a:r>
              <a:rPr lang="en-US" sz="2400" b="1" i="0" u="none" strike="noStrike" cap="none" dirty="0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400" b="1" i="0" u="none" strike="noStrike" cap="none" dirty="0" err="1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400" b="1" i="0" u="none" strike="noStrike" cap="none" dirty="0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timeout) </a:t>
            </a:r>
            <a:endParaRPr dirty="0"/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C5D8"/>
              </a:buClr>
              <a:buSzPts val="2200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char token = </a:t>
            </a:r>
            <a:r>
              <a:rPr lang="en-US" sz="2200" b="0" i="0" u="none" strike="noStrike" cap="non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sdGetTimeout</a:t>
            </a:r>
            <a:r>
              <a:rPr lang="en-US" sz="2200" b="0" i="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(&amp;SD1, TIME_INFINITE)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C5D8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sdReadTimeout</a:t>
            </a:r>
            <a:r>
              <a:rPr lang="en-US" sz="2200" b="1" i="0" u="none" strike="noStrike" cap="none" dirty="0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sz="2200" b="1" i="0" u="none" strike="noStrike" cap="none" dirty="0" err="1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sdp</a:t>
            </a:r>
            <a:r>
              <a:rPr lang="en-US" sz="2200" b="1" i="0" u="none" strike="noStrike" cap="none" dirty="0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200" b="1" i="0" u="none" strike="noStrike" cap="none" dirty="0" err="1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buf</a:t>
            </a:r>
            <a:r>
              <a:rPr lang="en-US" sz="2200" b="1" i="0" u="none" strike="noStrike" cap="none" dirty="0">
                <a:solidFill>
                  <a:srgbClr val="38C5D8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size, timeout) </a:t>
            </a:r>
            <a:endParaRPr dirty="0"/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C5D8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sdReadTimeout</a:t>
            </a:r>
            <a:r>
              <a:rPr lang="en-US" sz="2000" b="0" i="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(&amp;SD3, </a:t>
            </a:r>
            <a:r>
              <a:rPr lang="en-US" sz="2000" b="0" i="0" u="none" strike="noStrike" cap="non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buf</a:t>
            </a:r>
            <a:r>
              <a:rPr lang="en-US" sz="2000" b="0" i="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5, TIME_S2I(1)))</a:t>
            </a:r>
            <a:endParaRPr sz="2000" b="0" i="0" u="none" strike="noStrike" cap="none" dirty="0">
              <a:solidFill>
                <a:srgbClr val="0C0C0C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1042416" y="4247697"/>
            <a:ext cx="10598722" cy="78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CHIBIOS SERIAL DRIVER</a:t>
            </a:r>
            <a:endParaRPr sz="3200" b="0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42416" y="1930400"/>
            <a:ext cx="10598722" cy="225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BCC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rgbClr val="BBCC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Using STM32 USART</a:t>
            </a:r>
            <a:endParaRPr sz="6600" b="0" i="0" u="none" strike="noStrike" cap="none" dirty="0">
              <a:solidFill>
                <a:srgbClr val="F2C4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73" name="Google Shape;73;p2"/>
          <p:cNvCxnSpPr/>
          <p:nvPr/>
        </p:nvCxnSpPr>
        <p:spPr>
          <a:xfrm>
            <a:off x="938254" y="4207542"/>
            <a:ext cx="11253746" cy="15902"/>
          </a:xfrm>
          <a:prstGeom prst="straightConnector1">
            <a:avLst/>
          </a:prstGeom>
          <a:noFill/>
          <a:ln w="38100" cap="flat" cmpd="sng">
            <a:solidFill>
              <a:srgbClr val="33A6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/>
        </p:nvSpPr>
        <p:spPr>
          <a:xfrm>
            <a:off x="546651" y="1665833"/>
            <a:ext cx="11089449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To use Serial Driver we need to reroute GPIO connections assigning them to UART through PAL driver. To do that we have to: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Check on datasheet the reroute map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Check if those IO are already configured in board files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If not, use the </a:t>
            </a:r>
            <a:r>
              <a:rPr lang="en-US" sz="2400" b="1" i="0" u="none" strike="noStrike" cap="none" dirty="0" err="1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palSetPadMode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to reconfigure them</a:t>
            </a:r>
            <a:endParaRPr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GPIO RELATED CONFIGURATION</a:t>
            </a:r>
            <a:endParaRPr/>
          </a:p>
        </p:txBody>
      </p:sp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374D3F2-91AD-433C-94D9-F8291761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52" y="4855869"/>
            <a:ext cx="4852246" cy="17457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546651" y="1665833"/>
            <a:ext cx="11089449" cy="3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</a:t>
            </a:r>
            <a:r>
              <a:rPr lang="en-US" sz="2400" b="0" i="1" u="none" strike="noStrike" cap="none" dirty="0" err="1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BaseSequentialStream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is an abstraction 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interface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which allows to print formatted strings 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1" u="none" strike="noStrike" cap="none" dirty="0" err="1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BaseSequentialStream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defines 4 methods: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get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put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read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and</a:t>
            </a:r>
            <a:r>
              <a:rPr lang="en-US" sz="2400" b="0" i="1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write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Serial Driver implements a </a:t>
            </a:r>
            <a:r>
              <a:rPr lang="en-US" sz="2400" b="0" i="1" u="none" strike="noStrike" cap="none" dirty="0" err="1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BaseSequentialStream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interface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Using Streams module it is possible to print formatted strings over the </a:t>
            </a:r>
            <a:r>
              <a:rPr lang="en-US" sz="24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SerialDriver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using </a:t>
            </a:r>
            <a:r>
              <a:rPr lang="en-US" sz="2400" b="1" i="0" u="none" strike="noStrike" cap="none" dirty="0" err="1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chprintf</a:t>
            </a:r>
            <a:endParaRPr sz="2400" b="1" i="0" u="none" strike="noStrike" cap="none" dirty="0">
              <a:solidFill>
                <a:schemeClr val="accent4"/>
              </a:solidFill>
              <a:latin typeface="+mj-lt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BASESEQUENTIALSTREAM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546651" y="1665833"/>
            <a:ext cx="11089449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use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chPrintf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we have to add streams library to our project acting on </a:t>
            </a:r>
            <a:r>
              <a:rPr lang="en-US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makefile</a:t>
            </a:r>
            <a:endParaRPr sz="2000" b="0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CHPRINTF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8756"/>
          <a:stretch/>
        </p:blipFill>
        <p:spPr>
          <a:xfrm>
            <a:off x="866485" y="2302479"/>
            <a:ext cx="8890073" cy="140850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546651" y="3737113"/>
            <a:ext cx="11274288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Then we have to include “</a:t>
            </a:r>
            <a:r>
              <a:rPr lang="en-US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chprintf.h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 in our main, start the serial driver properly and use it as a </a:t>
            </a:r>
            <a:r>
              <a:rPr lang="en-US" sz="2000" b="0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BaseSequentialStream</a:t>
            </a:r>
            <a:endParaRPr sz="2000" b="0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486" y="4888514"/>
            <a:ext cx="10667862" cy="133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546651" y="1594812"/>
            <a:ext cx="11089449" cy="205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By default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+mj-lt"/>
                <a:ea typeface="Courier New"/>
                <a:cs typeface="Arial" panose="020B0604020202020204" pitchFamily="34" charset="0"/>
                <a:sym typeface="Courier New"/>
              </a:rPr>
              <a:t>chPrintf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does not allow to print 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float 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data type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If needed, it’s possible to change this 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We can see from “</a:t>
            </a:r>
            <a:r>
              <a:rPr lang="en-US" sz="2000" b="0" i="0" u="none" strike="noStrike" cap="none" dirty="0" err="1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chprintf.h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” that we need to define the constant </a:t>
            </a:r>
            <a:r>
              <a:rPr lang="en-US" sz="1800" b="0" i="0" u="none" strike="noStrike" cap="none" dirty="0">
                <a:solidFill>
                  <a:schemeClr val="accent4"/>
                </a:solidFill>
                <a:latin typeface="+mj-lt"/>
                <a:ea typeface="Consolas"/>
                <a:cs typeface="Arial" panose="020B0604020202020204" pitchFamily="34" charset="0"/>
                <a:sym typeface="Consolas"/>
              </a:rPr>
              <a:t>CHPRINTF_USE_FLOAT.</a:t>
            </a:r>
            <a:endParaRPr sz="2000" b="0" i="0" u="none" strike="noStrike" cap="none" dirty="0">
              <a:solidFill>
                <a:schemeClr val="accent4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4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Printing Float data type</a:t>
            </a:r>
            <a:endParaRPr/>
          </a:p>
        </p:txBody>
      </p:sp>
      <p:pic>
        <p:nvPicPr>
          <p:cNvPr id="215" name="Google Shape;215;p23" descr="Immagine che contiene test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2470" y="3639864"/>
            <a:ext cx="7953874" cy="15247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033C0-6295-60F4-24DA-27441BD53EB3}"/>
              </a:ext>
            </a:extLst>
          </p:cNvPr>
          <p:cNvSpPr txBox="1"/>
          <p:nvPr/>
        </p:nvSpPr>
        <p:spPr>
          <a:xfrm>
            <a:off x="3831879" y="5176449"/>
            <a:ext cx="451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4"/>
                </a:solidFill>
              </a:rPr>
              <a:t>From «os/hal/lib/streams/chprintf.h»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546651" y="1594812"/>
            <a:ext cx="8266045" cy="192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it-IT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We need to add an instruction in the Makefile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UDEFS = -D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onsolas"/>
                <a:cs typeface="Arial" panose="020B0604020202020204" pitchFamily="34" charset="0"/>
                <a:sym typeface="Consolas"/>
              </a:rPr>
              <a:t>CHPRINTF_USE_FLOAT=1 tells the compiler to define the constant CHPRINTF_USE_FLOAT and set it to 1.</a:t>
            </a:r>
            <a:endParaRPr sz="2000" b="0" i="0" u="none" strike="noStrike" cap="none" dirty="0">
              <a:solidFill>
                <a:schemeClr val="accent4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4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63232" y="329283"/>
            <a:ext cx="721822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Printing Float data type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D1765-931A-9C80-10BB-14128456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74" y="3429000"/>
            <a:ext cx="4519052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dirty="0"/>
              <a:t>Learn by doing</a:t>
            </a:r>
            <a:endParaRPr dirty="0"/>
          </a:p>
        </p:txBody>
      </p:sp>
      <p:sp>
        <p:nvSpPr>
          <p:cNvPr id="221" name="Google Shape;221;p24"/>
          <p:cNvSpPr txBox="1"/>
          <p:nvPr/>
        </p:nvSpPr>
        <p:spPr>
          <a:xfrm>
            <a:off x="8235463" y="2859857"/>
            <a:ext cx="3118339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203200" y="1346528"/>
            <a:ext cx="11583516" cy="137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For more info read “</a:t>
            </a:r>
            <a:r>
              <a:rPr lang="en-US" sz="2800" b="1" i="0" u="none" strike="noStrike" cap="none" dirty="0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Using STM </a:t>
            </a:r>
            <a:r>
              <a:rPr lang="en-US" sz="2800" b="1" i="0" u="none" strike="noStrike" cap="none" dirty="0" err="1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Usart</a:t>
            </a:r>
            <a:r>
              <a:rPr lang="en-US" sz="2800" b="1" i="0" u="none" strike="noStrike" cap="none" dirty="0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with </a:t>
            </a:r>
            <a:r>
              <a:rPr lang="en-US" sz="2800" b="1" i="0" u="none" strike="noStrike" cap="none" dirty="0" err="1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Chibios</a:t>
            </a:r>
            <a:r>
              <a:rPr lang="en-US" sz="2800" b="1" i="0" u="none" strike="noStrike" cap="none" dirty="0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 Serial Driver”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on www.playembedded.org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4387" y="292352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918841" y="1220294"/>
            <a:ext cx="9578230" cy="559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Parallel vs Serial communication</a:t>
            </a:r>
            <a:endParaRPr sz="1600" dirty="0">
              <a:solidFill>
                <a:schemeClr val="accent4"/>
              </a:solidFill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Serial communication: from standard RS-232 to standard USB-CDC</a:t>
            </a:r>
            <a:endParaRPr sz="1600" dirty="0">
              <a:solidFill>
                <a:schemeClr val="accent4"/>
              </a:solidFill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STM32 USART</a:t>
            </a:r>
            <a:endParaRPr sz="1600" dirty="0">
              <a:solidFill>
                <a:schemeClr val="accent4"/>
              </a:solidFill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Encoding, payload length, dedicated I/O</a:t>
            </a:r>
            <a:endParaRPr sz="1600" dirty="0">
              <a:solidFill>
                <a:schemeClr val="accent4"/>
              </a:solidFill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Serial Driver</a:t>
            </a:r>
            <a:endParaRPr sz="1600" dirty="0">
              <a:solidFill>
                <a:schemeClr val="accent4"/>
              </a:solidFill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Enabling driver, peripheral allocation, Serial Driver Object, initialization and configuration, serial operation</a:t>
            </a:r>
            <a:endParaRPr sz="1600" dirty="0">
              <a:solidFill>
                <a:schemeClr val="accent4"/>
              </a:solidFill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</a:t>
            </a:r>
            <a:r>
              <a:rPr lang="en-US" sz="2400" b="0" i="1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BaseSequentialStream</a:t>
            </a:r>
            <a:endParaRPr sz="2400" b="0" i="1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 marL="808038" marR="0" lvl="1" indent="-266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Printing formatted strings using </a:t>
            </a:r>
            <a:r>
              <a:rPr lang="en-US" sz="2000" b="1" i="0" u="none" strike="noStrike" cap="none" dirty="0" err="1">
                <a:solidFill>
                  <a:schemeClr val="accent4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chprintf</a:t>
            </a:r>
            <a:endParaRPr lang="en-US" sz="2000" b="1" i="0" u="none" strike="noStrike" cap="none" dirty="0">
              <a:solidFill>
                <a:schemeClr val="accent4"/>
              </a:solidFill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/>
        </p:nvSpPr>
        <p:spPr>
          <a:xfrm>
            <a:off x="546651" y="1665833"/>
            <a:ext cx="6264965" cy="407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Each bit is transmitted over a dedicated line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Requires a line per each bit plus a synchronization line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Reliable and fast 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Not so practical</a:t>
            </a:r>
            <a:endParaRPr sz="1600" b="0" i="0" u="none" strike="noStrike" cap="none" dirty="0">
              <a:solidFill>
                <a:schemeClr val="accent4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Parallel communication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l="-13645" r="-13645"/>
          <a:stretch/>
        </p:blipFill>
        <p:spPr>
          <a:xfrm>
            <a:off x="6947121" y="1451113"/>
            <a:ext cx="4526280" cy="483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46651" y="1665833"/>
            <a:ext cx="8251120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Bit are transmitted over a single line know as bus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More complex synchronization mechanism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Complex hardware design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600"/>
              <a:buFont typeface="Arial"/>
              <a:buChar char="•"/>
            </a:pPr>
            <a:r>
              <a:rPr lang="en-US" sz="26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Simple wiring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accent4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communication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00" y="5293119"/>
            <a:ext cx="11089449" cy="11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546651" y="1665833"/>
            <a:ext cx="11089449" cy="377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From a synchronization point of view: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Synchronous Serial</a:t>
            </a: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whereas a clock signal is generated by one of the endpoint's interface and provided to the others through a specific clock line. 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Asynchronous Serial</a:t>
            </a: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whereas the synchronization is performed sending additional bits over the data line and baud-rate is known to all the parties.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From the communication point of view: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Simplex Communication</a:t>
            </a: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whereas the communication is one way.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Half-duplex Communication</a:t>
            </a: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whereas the communication is bidirectional on a single wire.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Full-duplex Communication</a:t>
            </a:r>
            <a:r>
              <a:rPr lang="en-US" sz="1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, whereas the communication is bidirectional on two separate wires.</a:t>
            </a:r>
            <a:endParaRPr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Serial communication classification</a:t>
            </a:r>
            <a:endParaRPr sz="3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546651" y="1665833"/>
            <a:ext cx="11089449" cy="383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Is a standard introduced in 1960 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formally defines connection between a 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Data Terminal Equipment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(or 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DTE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) and a 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Data Communication Equipment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DCE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). 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have been used for a long time to connect PC to peripherals using computer serial ports. 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has been gradually replaced by more functional 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Universal Serial Bus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and </a:t>
            </a:r>
            <a:r>
              <a:rPr lang="en-US" sz="20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TCP/IP</a:t>
            </a: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remains still largely used in embedded system and it is implemented through the USART peripheral.</a:t>
            </a:r>
            <a:endParaRPr sz="1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RS-232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546651" y="1665833"/>
            <a:ext cx="7252253" cy="460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RS232 can be implemented with only two referenced lines.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allows hardware flow control but requires additional extra signal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has a data size of 8-bit where bits are encoded as Non Return To Zero Level (Bipolar NRZL)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Each data frame begins with a Start bit and Ends with a Stop bit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Stop bit can is configurable as 0.5, 1, 1.5 or 2 bit times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Baud rate is know by both receiver and transmitter and there are some standard values</a:t>
            </a:r>
            <a:endParaRPr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2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It is possible to add an additional bit to do a parity check</a:t>
            </a:r>
            <a:endParaRPr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RS-232 Communication Frame</a:t>
            </a:r>
            <a:endParaRPr dirty="0"/>
          </a:p>
        </p:txBody>
      </p:sp>
      <p:pic>
        <p:nvPicPr>
          <p:cNvPr id="2" name="Picture 1" descr="A blue and white connector&#10;&#10;Description automatically generated">
            <a:extLst>
              <a:ext uri="{FF2B5EF4-FFF2-40B4-BE49-F238E27FC236}">
                <a16:creationId xmlns:a16="http://schemas.microsoft.com/office/drawing/2014/main" id="{FD66E71C-B478-ED66-B109-A7E293D4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433" y="2259311"/>
            <a:ext cx="3973283" cy="29328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546651" y="1665833"/>
            <a:ext cx="11089449" cy="3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67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The Universal Serial Bus has superseded the RS-232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USB provides a specific profile known as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Communication Device Class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 (or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CDC</a:t>
            </a: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In USB-CDC RX and TX are encapsulated in the protocol</a:t>
            </a:r>
            <a:endParaRPr sz="1600" dirty="0">
              <a:solidFill>
                <a:schemeClr val="accent4"/>
              </a:solidFill>
              <a:latin typeface="+mj-lt"/>
            </a:endParaRPr>
          </a:p>
          <a:p>
            <a:pPr marL="266700" marR="0" lvl="0" indent="-266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CC00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A USB-CDC device appears as a traditional RS-232 port usually named as </a:t>
            </a:r>
            <a:r>
              <a:rPr lang="en-US" sz="2400" b="1" i="0" u="none" strike="noStrike" cap="none" dirty="0">
                <a:solidFill>
                  <a:schemeClr val="accent4"/>
                </a:solidFill>
                <a:latin typeface="+mj-lt"/>
                <a:ea typeface="Calibri"/>
                <a:cs typeface="Arial" panose="020B0604020202020204" pitchFamily="34" charset="0"/>
                <a:sym typeface="Calibri"/>
              </a:rPr>
              <a:t>Virtual COM Port.</a:t>
            </a:r>
            <a:endParaRPr sz="2400" b="0" i="0" u="none" strike="noStrike" cap="none" dirty="0">
              <a:solidFill>
                <a:schemeClr val="accent4"/>
              </a:solidFill>
              <a:latin typeface="+mj-lt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RS-232 to USB CDC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023_Nis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023_Nisc" id="{49E93D70-282B-4C81-8891-9629D082C2EE}" vid="{535B4F2B-D842-4D8C-BDAD-9308E9ADC3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Theme2023_Nisc</Template>
  <TotalTime>637</TotalTime>
  <Words>1465</Words>
  <Application>Microsoft Office PowerPoint</Application>
  <PresentationFormat>Widescreen</PresentationFormat>
  <Paragraphs>138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Noto Sans Symbols</vt:lpstr>
      <vt:lpstr>Arial</vt:lpstr>
      <vt:lpstr>Calibri</vt:lpstr>
      <vt:lpstr>Questrial</vt:lpstr>
      <vt:lpstr>Theme2023_Nisc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 by doing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REGA</dc:creator>
  <cp:lastModifiedBy>TAMMARO CIMMINO</cp:lastModifiedBy>
  <cp:revision>10</cp:revision>
  <dcterms:created xsi:type="dcterms:W3CDTF">2020-08-17T07:25:49Z</dcterms:created>
  <dcterms:modified xsi:type="dcterms:W3CDTF">2023-08-29T19:46:24Z</dcterms:modified>
</cp:coreProperties>
</file>