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5" r:id="rId4"/>
    <p:sldId id="259" r:id="rId5"/>
    <p:sldId id="276" r:id="rId6"/>
    <p:sldId id="264" r:id="rId7"/>
    <p:sldId id="267" r:id="rId8"/>
    <p:sldId id="268" r:id="rId9"/>
    <p:sldId id="277" r:id="rId10"/>
    <p:sldId id="269" r:id="rId11"/>
    <p:sldId id="270" r:id="rId12"/>
    <p:sldId id="274" r:id="rId13"/>
    <p:sldId id="271" r:id="rId14"/>
    <p:sldId id="272" r:id="rId15"/>
    <p:sldId id="27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0" y="1686385"/>
            <a:ext cx="5654468" cy="2387600"/>
          </a:xfr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Presentation title (max 4 lines)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0" y="4328429"/>
            <a:ext cx="5654468" cy="2380019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72628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BA3DF2B-1666-415A-BC47-49E55259D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53477"/>
          </a:xfrm>
        </p:spPr>
        <p:txBody>
          <a:bodyPr/>
          <a:lstStyle/>
          <a:p>
            <a:r>
              <a:rPr lang="en-US" dirty="0"/>
              <a:t>Title here (2 lines max)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526"/>
            <a:ext cx="10515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8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2A39446-F44B-4952-8983-970440427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087660"/>
          </a:xfrm>
        </p:spPr>
        <p:txBody>
          <a:bodyPr/>
          <a:lstStyle/>
          <a:p>
            <a:r>
              <a:rPr lang="en-US" dirty="0"/>
              <a:t>Title here (2 lines max)</a:t>
            </a:r>
          </a:p>
        </p:txBody>
      </p:sp>
    </p:spTree>
    <p:extLst>
      <p:ext uri="{BB962C8B-B14F-4D97-AF65-F5344CB8AC3E}">
        <p14:creationId xmlns:p14="http://schemas.microsoft.com/office/powerpoint/2010/main" val="82676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g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185923"/>
            <a:ext cx="10515600" cy="1087660"/>
          </a:xfrm>
        </p:spPr>
        <p:txBody>
          <a:bodyPr>
            <a:norm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Break Title</a:t>
            </a:r>
          </a:p>
        </p:txBody>
      </p:sp>
    </p:spTree>
    <p:extLst>
      <p:ext uri="{BB962C8B-B14F-4D97-AF65-F5344CB8AC3E}">
        <p14:creationId xmlns:p14="http://schemas.microsoft.com/office/powerpoint/2010/main" val="390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1445396-F34C-4BF1-86B7-2C75E9E07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6936" y="2030506"/>
            <a:ext cx="9238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Page Break Title</a:t>
            </a:r>
          </a:p>
        </p:txBody>
      </p:sp>
    </p:spTree>
    <p:extLst>
      <p:ext uri="{BB962C8B-B14F-4D97-AF65-F5344CB8AC3E}">
        <p14:creationId xmlns:p14="http://schemas.microsoft.com/office/powerpoint/2010/main" val="50315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 photo&amp;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7938"/>
            <a:ext cx="5289846" cy="1600200"/>
          </a:xfrm>
          <a:solidFill>
            <a:srgbClr val="FFFFFF">
              <a:alpha val="60000"/>
            </a:srgbClr>
          </a:solidFill>
        </p:spPr>
        <p:txBody>
          <a:bodyPr anchor="b"/>
          <a:lstStyle>
            <a:lvl1pPr marL="365760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2356500"/>
            <a:ext cx="5289846" cy="3941750"/>
          </a:xfrm>
          <a:solidFill>
            <a:srgbClr val="FFFFFF">
              <a:alpha val="60000"/>
            </a:srgbClr>
          </a:solidFill>
        </p:spPr>
        <p:txBody>
          <a:bodyPr/>
          <a:lstStyle>
            <a:lvl1pPr marL="64008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514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506DADA-F367-4F35-8635-7656B783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148" y="435709"/>
            <a:ext cx="10977073" cy="931365"/>
          </a:xfrm>
        </p:spPr>
        <p:txBody>
          <a:bodyPr anchor="t">
            <a:normAutofit/>
          </a:bodyPr>
          <a:lstStyle>
            <a:lvl1pPr>
              <a:defRPr lang="en-US" sz="3600" b="1" kern="1200" baseline="0" dirty="0">
                <a:solidFill>
                  <a:srgbClr val="00336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Title here (2 lines max)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75161" y="1632247"/>
            <a:ext cx="5964965" cy="38115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598" y="1632246"/>
            <a:ext cx="5219178" cy="381158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>
                <a:solidFill>
                  <a:srgbClr val="3B383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96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96537" y="2744330"/>
            <a:ext cx="5654138" cy="1289286"/>
          </a:xfrm>
        </p:spPr>
        <p:txBody>
          <a:bodyPr>
            <a:noAutofit/>
          </a:bodyPr>
          <a:lstStyle>
            <a:lvl1pPr algn="ctr"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096000" y="4358073"/>
            <a:ext cx="5654675" cy="1854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rgbClr val="FFCD33"/>
                </a:solidFill>
              </a:defRPr>
            </a:lvl2pPr>
            <a:lvl3pPr marL="914400" indent="0" algn="ctr">
              <a:buNone/>
              <a:defRPr sz="2000">
                <a:solidFill>
                  <a:srgbClr val="FFCD33"/>
                </a:solidFill>
              </a:defRPr>
            </a:lvl3pPr>
            <a:lvl4pPr marL="1371600" indent="0" algn="ctr">
              <a:buNone/>
              <a:defRPr sz="2000">
                <a:solidFill>
                  <a:srgbClr val="FFCD33"/>
                </a:solidFill>
              </a:defRPr>
            </a:lvl4pPr>
            <a:lvl5pPr marL="1828800" indent="0" algn="ctr">
              <a:buNone/>
              <a:defRPr sz="2000">
                <a:solidFill>
                  <a:srgbClr val="FFCD33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072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524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3366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B383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B383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B38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Monitoring points </a:t>
            </a:r>
            <a:r>
              <a:rPr lang="en-US" dirty="0"/>
              <a:t>in the Dominican Republic for the IDB -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609972"/>
            <a:ext cx="5654468" cy="238001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Project Personnel : </a:t>
            </a:r>
          </a:p>
          <a:p>
            <a:endParaRPr lang="en-US" dirty="0"/>
          </a:p>
          <a:p>
            <a:r>
              <a:rPr lang="en-US" dirty="0" smtClean="0"/>
              <a:t>Michael Gomez Selvaraj  &amp; team</a:t>
            </a:r>
          </a:p>
          <a:p>
            <a:endParaRPr lang="en-US" dirty="0" smtClean="0"/>
          </a:p>
          <a:p>
            <a:r>
              <a:rPr lang="en-US" dirty="0" smtClean="0"/>
              <a:t>Crops </a:t>
            </a:r>
            <a:r>
              <a:rPr lang="en-US" dirty="0"/>
              <a:t>for Nutrition and </a:t>
            </a:r>
            <a:r>
              <a:rPr lang="en-US" dirty="0" smtClean="0"/>
              <a:t>Health </a:t>
            </a:r>
          </a:p>
          <a:p>
            <a:r>
              <a:rPr lang="en-US" dirty="0" smtClean="0"/>
              <a:t>Phenomics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3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images </a:t>
            </a:r>
            <a:r>
              <a:rPr lang="en-US" dirty="0"/>
              <a:t>f</a:t>
            </a:r>
            <a:r>
              <a:rPr lang="en-US" dirty="0" smtClean="0"/>
              <a:t>or the study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69867" y="1250359"/>
            <a:ext cx="9102635" cy="43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55" y="50158"/>
            <a:ext cx="10515600" cy="1053477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129933" y="576896"/>
            <a:ext cx="9805856" cy="5739834"/>
            <a:chOff x="1547944" y="0"/>
            <a:chExt cx="9763334" cy="6915491"/>
          </a:xfrm>
        </p:grpSpPr>
        <p:sp>
          <p:nvSpPr>
            <p:cNvPr id="40" name="Flowchart: Magnetic Disk 39"/>
            <p:cNvSpPr/>
            <p:nvPr/>
          </p:nvSpPr>
          <p:spPr>
            <a:xfrm>
              <a:off x="5450687" y="171724"/>
              <a:ext cx="1775741" cy="862149"/>
            </a:xfrm>
            <a:prstGeom prst="flowChartMagneticDisk">
              <a:avLst/>
            </a:prstGeom>
            <a:solidFill>
              <a:srgbClr val="E7E6E6">
                <a:lumMod val="75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Colección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de </a:t>
              </a:r>
              <a:r>
                <a:rPr kumimoji="0" lang="es-CO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datos</a:t>
              </a:r>
            </a:p>
          </p:txBody>
        </p:sp>
        <p:sp>
          <p:nvSpPr>
            <p:cNvPr id="41" name="Flowchart: Data 40"/>
            <p:cNvSpPr/>
            <p:nvPr/>
          </p:nvSpPr>
          <p:spPr>
            <a:xfrm>
              <a:off x="2402318" y="1306971"/>
              <a:ext cx="2412274" cy="557348"/>
            </a:xfrm>
            <a:prstGeom prst="flowChartInputOutput">
              <a:avLst/>
            </a:prstGeom>
            <a:solidFill>
              <a:srgbClr val="5B9BD5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Imágenes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2011 - 2019</a:t>
              </a:r>
            </a:p>
          </p:txBody>
        </p:sp>
        <p:sp>
          <p:nvSpPr>
            <p:cNvPr id="42" name="Flowchart: Data 41"/>
            <p:cNvSpPr/>
            <p:nvPr/>
          </p:nvSpPr>
          <p:spPr>
            <a:xfrm>
              <a:off x="7862523" y="1312548"/>
              <a:ext cx="2799805" cy="557348"/>
            </a:xfrm>
            <a:prstGeom prst="flowChartInputOutput">
              <a:avLst/>
            </a:prstGeom>
            <a:solidFill>
              <a:srgbClr val="5B9BD5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Encuesta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PATCA 2011-2019</a:t>
              </a:r>
            </a:p>
          </p:txBody>
        </p:sp>
        <p:sp>
          <p:nvSpPr>
            <p:cNvPr id="43" name="Flowchart: Alternate Process 42"/>
            <p:cNvSpPr/>
            <p:nvPr/>
          </p:nvSpPr>
          <p:spPr>
            <a:xfrm>
              <a:off x="2458924" y="3443113"/>
              <a:ext cx="2299063" cy="313509"/>
            </a:xfrm>
            <a:prstGeom prst="flowChartAlternateProcess">
              <a:avLst/>
            </a:prstGeom>
            <a:solidFill>
              <a:srgbClr val="5B9BD5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Recorte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zona </a:t>
              </a:r>
              <a:r>
                <a:rPr kumimoji="0" lang="es-CO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estudio</a:t>
              </a:r>
            </a:p>
          </p:txBody>
        </p:sp>
        <p:sp>
          <p:nvSpPr>
            <p:cNvPr id="44" name="Flowchart: Alternate Process 43"/>
            <p:cNvSpPr/>
            <p:nvPr/>
          </p:nvSpPr>
          <p:spPr>
            <a:xfrm>
              <a:off x="2458924" y="2222101"/>
              <a:ext cx="2299063" cy="313509"/>
            </a:xfrm>
            <a:prstGeom prst="flowChartAlternateProcess">
              <a:avLst/>
            </a:prstGeom>
            <a:solidFill>
              <a:srgbClr val="5B9BD5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Pre-</a:t>
              </a:r>
              <a:r>
                <a:rPr kumimoji="0" lang="es-CO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proceso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es-CO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imágenes</a:t>
              </a:r>
            </a:p>
          </p:txBody>
        </p:sp>
        <p:sp>
          <p:nvSpPr>
            <p:cNvPr id="45" name="Flowchart: Alternate Process 44"/>
            <p:cNvSpPr/>
            <p:nvPr/>
          </p:nvSpPr>
          <p:spPr>
            <a:xfrm>
              <a:off x="2458924" y="2832607"/>
              <a:ext cx="2299063" cy="313509"/>
            </a:xfrm>
            <a:prstGeom prst="flowChartAlternateProcess">
              <a:avLst/>
            </a:prstGeom>
            <a:solidFill>
              <a:srgbClr val="5B9BD5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Mascara de nubes</a:t>
              </a:r>
            </a:p>
          </p:txBody>
        </p:sp>
        <p:sp>
          <p:nvSpPr>
            <p:cNvPr id="46" name="Flowchart: Alternate Process 45"/>
            <p:cNvSpPr/>
            <p:nvPr/>
          </p:nvSpPr>
          <p:spPr>
            <a:xfrm>
              <a:off x="2458924" y="4053619"/>
              <a:ext cx="2299063" cy="313509"/>
            </a:xfrm>
            <a:prstGeom prst="flowChartAlternateProcess">
              <a:avLst/>
            </a:prstGeom>
            <a:solidFill>
              <a:srgbClr val="5B9BD5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Creación índices</a:t>
              </a:r>
            </a:p>
          </p:txBody>
        </p:sp>
        <p:sp>
          <p:nvSpPr>
            <p:cNvPr id="47" name="Flowchart: Alternate Process 46"/>
            <p:cNvSpPr/>
            <p:nvPr/>
          </p:nvSpPr>
          <p:spPr>
            <a:xfrm>
              <a:off x="8112894" y="2148920"/>
              <a:ext cx="2299063" cy="557349"/>
            </a:xfrm>
            <a:prstGeom prst="flowChartAlternateProcess">
              <a:avLst/>
            </a:prstGeom>
            <a:solidFill>
              <a:srgbClr val="70AD47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600" b="0" i="0" u="none" strike="noStrike" kern="0" cap="none" spc="0" normalizeH="0" baseline="0" noProof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correcion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es-CO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datos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2011</a:t>
              </a:r>
              <a:r>
                <a:rPr kumimoji="0" lang="en-US" sz="16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-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es-CO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línea base</a:t>
              </a:r>
            </a:p>
          </p:txBody>
        </p:sp>
        <p:sp>
          <p:nvSpPr>
            <p:cNvPr id="48" name="Flowchart: Alternate Process 47"/>
            <p:cNvSpPr/>
            <p:nvPr/>
          </p:nvSpPr>
          <p:spPr>
            <a:xfrm>
              <a:off x="2458924" y="4664125"/>
              <a:ext cx="2299063" cy="495299"/>
            </a:xfrm>
            <a:prstGeom prst="flowChartAlternateProcess">
              <a:avLst/>
            </a:prstGeom>
            <a:solidFill>
              <a:srgbClr val="5B9BD5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Extracción de características</a:t>
              </a:r>
            </a:p>
          </p:txBody>
        </p:sp>
        <p:sp>
          <p:nvSpPr>
            <p:cNvPr id="49" name="Flowchart: Alternate Process 48"/>
            <p:cNvSpPr/>
            <p:nvPr/>
          </p:nvSpPr>
          <p:spPr>
            <a:xfrm>
              <a:off x="2463412" y="5353965"/>
              <a:ext cx="2294575" cy="592278"/>
            </a:xfrm>
            <a:prstGeom prst="flowChartAlternateProcess">
              <a:avLst/>
            </a:prstGeom>
            <a:solidFill>
              <a:srgbClr val="5B9BD5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Métodos de tendencias y DPC*</a:t>
              </a:r>
            </a:p>
          </p:txBody>
        </p:sp>
        <p:sp>
          <p:nvSpPr>
            <p:cNvPr id="50" name="Flowchart: Connector 49"/>
            <p:cNvSpPr/>
            <p:nvPr/>
          </p:nvSpPr>
          <p:spPr>
            <a:xfrm>
              <a:off x="8247876" y="4353179"/>
              <a:ext cx="2029097" cy="903515"/>
            </a:xfrm>
            <a:prstGeom prst="flowChartConnector">
              <a:avLst/>
            </a:prstGeom>
            <a:solidFill>
              <a:srgbClr val="5B9BD5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Comparación 2014 - 2019 </a:t>
              </a:r>
            </a:p>
          </p:txBody>
        </p:sp>
        <p:cxnSp>
          <p:nvCxnSpPr>
            <p:cNvPr id="51" name="Elbow Connector 50"/>
            <p:cNvCxnSpPr>
              <a:stCxn id="47" idx="2"/>
              <a:endCxn id="43" idx="3"/>
            </p:cNvCxnSpPr>
            <p:nvPr/>
          </p:nvCxnSpPr>
          <p:spPr>
            <a:xfrm rot="5400000">
              <a:off x="6563408" y="900849"/>
              <a:ext cx="893599" cy="4504439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2" name="Straight Arrow Connector 51"/>
            <p:cNvCxnSpPr>
              <a:stCxn id="44" idx="2"/>
              <a:endCxn id="45" idx="0"/>
            </p:cNvCxnSpPr>
            <p:nvPr/>
          </p:nvCxnSpPr>
          <p:spPr>
            <a:xfrm>
              <a:off x="3608456" y="2535610"/>
              <a:ext cx="0" cy="296997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3" name="Straight Arrow Connector 52"/>
            <p:cNvCxnSpPr>
              <a:stCxn id="45" idx="2"/>
              <a:endCxn id="43" idx="0"/>
            </p:cNvCxnSpPr>
            <p:nvPr/>
          </p:nvCxnSpPr>
          <p:spPr>
            <a:xfrm>
              <a:off x="3608456" y="3146116"/>
              <a:ext cx="0" cy="296997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4" name="Straight Arrow Connector 53"/>
            <p:cNvCxnSpPr>
              <a:stCxn id="43" idx="2"/>
              <a:endCxn id="46" idx="0"/>
            </p:cNvCxnSpPr>
            <p:nvPr/>
          </p:nvCxnSpPr>
          <p:spPr>
            <a:xfrm>
              <a:off x="3608456" y="3756622"/>
              <a:ext cx="0" cy="296997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5" name="Straight Arrow Connector 54"/>
            <p:cNvCxnSpPr>
              <a:stCxn id="46" idx="2"/>
              <a:endCxn id="48" idx="0"/>
            </p:cNvCxnSpPr>
            <p:nvPr/>
          </p:nvCxnSpPr>
          <p:spPr>
            <a:xfrm>
              <a:off x="3608456" y="4367128"/>
              <a:ext cx="0" cy="296997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6" name="Straight Arrow Connector 55"/>
            <p:cNvCxnSpPr>
              <a:stCxn id="48" idx="2"/>
              <a:endCxn id="49" idx="0"/>
            </p:cNvCxnSpPr>
            <p:nvPr/>
          </p:nvCxnSpPr>
          <p:spPr>
            <a:xfrm>
              <a:off x="3608456" y="5159424"/>
              <a:ext cx="2244" cy="19454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7" name="Straight Arrow Connector 56"/>
            <p:cNvCxnSpPr>
              <a:stCxn id="47" idx="2"/>
              <a:endCxn id="50" idx="0"/>
            </p:cNvCxnSpPr>
            <p:nvPr/>
          </p:nvCxnSpPr>
          <p:spPr>
            <a:xfrm flipH="1">
              <a:off x="9262425" y="2706269"/>
              <a:ext cx="1" cy="164691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8" name="Flowchart: Alternate Process 57"/>
            <p:cNvSpPr/>
            <p:nvPr/>
          </p:nvSpPr>
          <p:spPr>
            <a:xfrm>
              <a:off x="2384899" y="6255751"/>
              <a:ext cx="2447113" cy="517072"/>
            </a:xfrm>
            <a:prstGeom prst="flowChartAlternateProcess">
              <a:avLst/>
            </a:prstGeom>
            <a:solidFill>
              <a:srgbClr val="70AD47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Resultados de tendencias y DPC</a:t>
              </a:r>
            </a:p>
          </p:txBody>
        </p:sp>
        <p:cxnSp>
          <p:nvCxnSpPr>
            <p:cNvPr id="59" name="Straight Arrow Connector 58"/>
            <p:cNvCxnSpPr>
              <a:stCxn id="49" idx="2"/>
              <a:endCxn id="58" idx="0"/>
            </p:cNvCxnSpPr>
            <p:nvPr/>
          </p:nvCxnSpPr>
          <p:spPr>
            <a:xfrm flipH="1">
              <a:off x="3608456" y="5946243"/>
              <a:ext cx="2244" cy="30950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" name="Elbow Connector 59"/>
            <p:cNvCxnSpPr>
              <a:stCxn id="40" idx="2"/>
              <a:endCxn id="41" idx="1"/>
            </p:cNvCxnSpPr>
            <p:nvPr/>
          </p:nvCxnSpPr>
          <p:spPr>
            <a:xfrm rot="10800000" flipV="1">
              <a:off x="3608455" y="602799"/>
              <a:ext cx="1842232" cy="704172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1" name="Elbow Connector 60"/>
            <p:cNvCxnSpPr>
              <a:stCxn id="40" idx="4"/>
              <a:endCxn id="42" idx="0"/>
            </p:cNvCxnSpPr>
            <p:nvPr/>
          </p:nvCxnSpPr>
          <p:spPr>
            <a:xfrm>
              <a:off x="7226428" y="602799"/>
              <a:ext cx="2315978" cy="709749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2" name="Straight Arrow Connector 61"/>
            <p:cNvCxnSpPr>
              <a:stCxn id="41" idx="4"/>
            </p:cNvCxnSpPr>
            <p:nvPr/>
          </p:nvCxnSpPr>
          <p:spPr>
            <a:xfrm>
              <a:off x="3608455" y="1864319"/>
              <a:ext cx="1" cy="33104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>
            <a:xfrm flipH="1">
              <a:off x="9262425" y="1869896"/>
              <a:ext cx="1" cy="27902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4" name="Snip Diagonal Corner Rectangle 63"/>
            <p:cNvSpPr/>
            <p:nvPr/>
          </p:nvSpPr>
          <p:spPr>
            <a:xfrm>
              <a:off x="5981544" y="5533814"/>
              <a:ext cx="1605280" cy="711696"/>
            </a:xfrm>
            <a:prstGeom prst="snip2DiagRect">
              <a:avLst/>
            </a:prstGeom>
            <a:solidFill>
              <a:srgbClr val="ED7D31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Validación</a:t>
              </a:r>
            </a:p>
          </p:txBody>
        </p:sp>
        <p:cxnSp>
          <p:nvCxnSpPr>
            <p:cNvPr id="65" name="Elbow Connector 64"/>
            <p:cNvCxnSpPr>
              <a:stCxn id="58" idx="3"/>
              <a:endCxn id="64" idx="2"/>
            </p:cNvCxnSpPr>
            <p:nvPr/>
          </p:nvCxnSpPr>
          <p:spPr>
            <a:xfrm flipV="1">
              <a:off x="4832012" y="5889662"/>
              <a:ext cx="1149532" cy="624625"/>
            </a:xfrm>
            <a:prstGeom prst="bentConnector3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6" name="Elbow Connector 65"/>
            <p:cNvCxnSpPr>
              <a:stCxn id="50" idx="2"/>
              <a:endCxn id="64" idx="0"/>
            </p:cNvCxnSpPr>
            <p:nvPr/>
          </p:nvCxnSpPr>
          <p:spPr>
            <a:xfrm rot="10800000" flipV="1">
              <a:off x="7586824" y="4804936"/>
              <a:ext cx="661052" cy="1084725"/>
            </a:xfrm>
            <a:prstGeom prst="bentConnector3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7" name="Rectangle 66"/>
            <p:cNvSpPr/>
            <p:nvPr/>
          </p:nvSpPr>
          <p:spPr>
            <a:xfrm>
              <a:off x="1547944" y="0"/>
              <a:ext cx="9668696" cy="6858000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971040" y="954885"/>
              <a:ext cx="3048000" cy="5146112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14817" y="2429915"/>
              <a:ext cx="400110" cy="208967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Procesamiento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kumimoji="0" lang="es-CO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imágenes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717295" y="1033873"/>
              <a:ext cx="3123425" cy="1955488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658026" y="2701234"/>
              <a:ext cx="1242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Datos de tierra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335783" y="6607714"/>
              <a:ext cx="29754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*DPC: Detección de puntos de cambio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6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Trends 2011 – 2014</a:t>
            </a:r>
            <a:br>
              <a:rPr lang="en-US" dirty="0" smtClean="0"/>
            </a:br>
            <a:r>
              <a:rPr lang="en-US" dirty="0" smtClean="0"/>
              <a:t>for one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for one point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1"/>
          <a:stretch/>
        </p:blipFill>
        <p:spPr>
          <a:xfrm>
            <a:off x="672737" y="3593306"/>
            <a:ext cx="11314062" cy="247495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3"/>
          <a:stretch/>
        </p:blipFill>
        <p:spPr>
          <a:xfrm>
            <a:off x="672736" y="1161829"/>
            <a:ext cx="10755605" cy="2339017"/>
          </a:xfrm>
        </p:spPr>
      </p:pic>
    </p:spTree>
    <p:extLst>
      <p:ext uri="{BB962C8B-B14F-4D97-AF65-F5344CB8AC3E}">
        <p14:creationId xmlns:p14="http://schemas.microsoft.com/office/powerpoint/2010/main" val="15899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for one point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6"/>
          <a:stretch/>
        </p:blipFill>
        <p:spPr>
          <a:xfrm>
            <a:off x="905691" y="4003766"/>
            <a:ext cx="11059886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8"/>
          <a:stretch/>
        </p:blipFill>
        <p:spPr>
          <a:xfrm>
            <a:off x="801189" y="1150075"/>
            <a:ext cx="1116438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1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053477"/>
          </a:xfrm>
        </p:spPr>
        <p:txBody>
          <a:bodyPr/>
          <a:lstStyle/>
          <a:p>
            <a:r>
              <a:rPr lang="en-US" dirty="0" smtClean="0"/>
              <a:t>Comparison with the survey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05009"/>
              </p:ext>
            </p:extLst>
          </p:nvPr>
        </p:nvGraphicFramePr>
        <p:xfrm>
          <a:off x="322218" y="2551317"/>
          <a:ext cx="10727789" cy="16687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00891">
                  <a:extLst>
                    <a:ext uri="{9D8B030D-6E8A-4147-A177-3AD203B41FA5}">
                      <a16:colId xmlns:a16="http://schemas.microsoft.com/office/drawing/2014/main" val="2504839101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496100246"/>
                    </a:ext>
                  </a:extLst>
                </a:gridCol>
                <a:gridCol w="746887">
                  <a:extLst>
                    <a:ext uri="{9D8B030D-6E8A-4147-A177-3AD203B41FA5}">
                      <a16:colId xmlns:a16="http://schemas.microsoft.com/office/drawing/2014/main" val="3703362820"/>
                    </a:ext>
                  </a:extLst>
                </a:gridCol>
                <a:gridCol w="772351">
                  <a:extLst>
                    <a:ext uri="{9D8B030D-6E8A-4147-A177-3AD203B41FA5}">
                      <a16:colId xmlns:a16="http://schemas.microsoft.com/office/drawing/2014/main" val="2317744238"/>
                    </a:ext>
                  </a:extLst>
                </a:gridCol>
                <a:gridCol w="1041082">
                  <a:extLst>
                    <a:ext uri="{9D8B030D-6E8A-4147-A177-3AD203B41FA5}">
                      <a16:colId xmlns:a16="http://schemas.microsoft.com/office/drawing/2014/main" val="3311263516"/>
                    </a:ext>
                  </a:extLst>
                </a:gridCol>
                <a:gridCol w="397510">
                  <a:extLst>
                    <a:ext uri="{9D8B030D-6E8A-4147-A177-3AD203B41FA5}">
                      <a16:colId xmlns:a16="http://schemas.microsoft.com/office/drawing/2014/main" val="3319913624"/>
                    </a:ext>
                  </a:extLst>
                </a:gridCol>
                <a:gridCol w="722947">
                  <a:extLst>
                    <a:ext uri="{9D8B030D-6E8A-4147-A177-3AD203B41FA5}">
                      <a16:colId xmlns:a16="http://schemas.microsoft.com/office/drawing/2014/main" val="3596465958"/>
                    </a:ext>
                  </a:extLst>
                </a:gridCol>
                <a:gridCol w="1082812">
                  <a:extLst>
                    <a:ext uri="{9D8B030D-6E8A-4147-A177-3AD203B41FA5}">
                      <a16:colId xmlns:a16="http://schemas.microsoft.com/office/drawing/2014/main" val="2820470551"/>
                    </a:ext>
                  </a:extLst>
                </a:gridCol>
                <a:gridCol w="1105988">
                  <a:extLst>
                    <a:ext uri="{9D8B030D-6E8A-4147-A177-3AD203B41FA5}">
                      <a16:colId xmlns:a16="http://schemas.microsoft.com/office/drawing/2014/main" val="477853264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947226452"/>
                    </a:ext>
                  </a:extLst>
                </a:gridCol>
                <a:gridCol w="836023">
                  <a:extLst>
                    <a:ext uri="{9D8B030D-6E8A-4147-A177-3AD203B41FA5}">
                      <a16:colId xmlns:a16="http://schemas.microsoft.com/office/drawing/2014/main" val="1433087456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1548126316"/>
                    </a:ext>
                  </a:extLst>
                </a:gridCol>
                <a:gridCol w="573595">
                  <a:extLst>
                    <a:ext uri="{9D8B030D-6E8A-4147-A177-3AD203B41FA5}">
                      <a16:colId xmlns:a16="http://schemas.microsoft.com/office/drawing/2014/main" val="214976211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 smtClean="0">
                          <a:effectLst/>
                        </a:rPr>
                        <a:t>Cuest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 smtClean="0">
                          <a:effectLst/>
                        </a:rPr>
                        <a:t>Parcela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 smtClean="0">
                          <a:effectLst/>
                        </a:rPr>
                        <a:t>Cultivo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Temporary Crop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Gender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 smtClean="0">
                          <a:effectLst/>
                        </a:rPr>
                        <a:t>Superf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Parcela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Has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Month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Siembra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Year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Siembra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Since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Siembra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Treat Status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Fu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 smtClean="0">
                          <a:effectLst/>
                        </a:rPr>
                        <a:t>Patca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80009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 Baseline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Mango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5.5963192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Abril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2005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2005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 Pure Control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05785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1. Follow-up1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 smtClean="0">
                          <a:effectLst/>
                        </a:rPr>
                        <a:t>Plátano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5.5963192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 smtClean="0">
                          <a:effectLst/>
                        </a:rPr>
                        <a:t>Septiembre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2014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1996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 Pure Control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791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58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</a:t>
            </a:r>
            <a:r>
              <a:rPr lang="en-US" dirty="0"/>
              <a:t>continue the pre-processing of images Landsat 2015 - 2019</a:t>
            </a:r>
          </a:p>
          <a:p>
            <a:r>
              <a:rPr lang="en-US" dirty="0" smtClean="0"/>
              <a:t>We will </a:t>
            </a:r>
            <a:r>
              <a:rPr lang="en-US" dirty="0"/>
              <a:t>continue with the cloud mask 2015 - 2019</a:t>
            </a:r>
          </a:p>
          <a:p>
            <a:r>
              <a:rPr lang="en-US" dirty="0" smtClean="0"/>
              <a:t>We will </a:t>
            </a:r>
            <a:r>
              <a:rPr lang="en-US" dirty="0"/>
              <a:t>extract features of images (2011 - 2019)</a:t>
            </a:r>
          </a:p>
          <a:p>
            <a:r>
              <a:rPr lang="en-US" dirty="0" smtClean="0"/>
              <a:t>We will </a:t>
            </a:r>
            <a:r>
              <a:rPr lang="en-US" dirty="0"/>
              <a:t>create </a:t>
            </a:r>
            <a:r>
              <a:rPr lang="en-US" dirty="0" err="1"/>
              <a:t>landtrendr</a:t>
            </a:r>
            <a:r>
              <a:rPr lang="en-US" dirty="0"/>
              <a:t>, Mann-</a:t>
            </a:r>
            <a:r>
              <a:rPr lang="en-US" dirty="0" err="1"/>
              <a:t>kendall</a:t>
            </a:r>
            <a:r>
              <a:rPr lang="en-US" dirty="0"/>
              <a:t>, </a:t>
            </a:r>
            <a:r>
              <a:rPr lang="en-US" dirty="0" err="1"/>
              <a:t>meanvar</a:t>
            </a:r>
            <a:r>
              <a:rPr lang="en-US" dirty="0"/>
              <a:t>,</a:t>
            </a:r>
          </a:p>
          <a:p>
            <a:r>
              <a:rPr lang="en-US" dirty="0" smtClean="0"/>
              <a:t>We will </a:t>
            </a:r>
            <a:r>
              <a:rPr lang="en-US" dirty="0"/>
              <a:t>analyze the result of methods</a:t>
            </a:r>
          </a:p>
        </p:txBody>
      </p:sp>
    </p:spTree>
    <p:extLst>
      <p:ext uri="{BB962C8B-B14F-4D97-AF65-F5344CB8AC3E}">
        <p14:creationId xmlns:p14="http://schemas.microsoft.com/office/powerpoint/2010/main" val="14009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04" y="84523"/>
            <a:ext cx="10515600" cy="1325563"/>
          </a:xfrm>
        </p:spPr>
        <p:txBody>
          <a:bodyPr/>
          <a:lstStyle/>
          <a:p>
            <a:r>
              <a:rPr lang="en-US" dirty="0" smtClean="0"/>
              <a:t>Work plan schedules\Timeline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09529"/>
              </p:ext>
            </p:extLst>
          </p:nvPr>
        </p:nvGraphicFramePr>
        <p:xfrm>
          <a:off x="594902" y="747304"/>
          <a:ext cx="9210955" cy="5511266"/>
        </p:xfrm>
        <a:graphic>
          <a:graphicData uri="http://schemas.openxmlformats.org/drawingml/2006/table">
            <a:tbl>
              <a:tblPr firstRow="1" firstCol="1" bandRow="1"/>
              <a:tblGrid>
                <a:gridCol w="1724175">
                  <a:extLst>
                    <a:ext uri="{9D8B030D-6E8A-4147-A177-3AD203B41FA5}">
                      <a16:colId xmlns:a16="http://schemas.microsoft.com/office/drawing/2014/main" val="1930320205"/>
                    </a:ext>
                  </a:extLst>
                </a:gridCol>
                <a:gridCol w="374339">
                  <a:extLst>
                    <a:ext uri="{9D8B030D-6E8A-4147-A177-3AD203B41FA5}">
                      <a16:colId xmlns:a16="http://schemas.microsoft.com/office/drawing/2014/main" val="587686586"/>
                    </a:ext>
                  </a:extLst>
                </a:gridCol>
                <a:gridCol w="374339">
                  <a:extLst>
                    <a:ext uri="{9D8B030D-6E8A-4147-A177-3AD203B41FA5}">
                      <a16:colId xmlns:a16="http://schemas.microsoft.com/office/drawing/2014/main" val="2861486394"/>
                    </a:ext>
                  </a:extLst>
                </a:gridCol>
                <a:gridCol w="374339">
                  <a:extLst>
                    <a:ext uri="{9D8B030D-6E8A-4147-A177-3AD203B41FA5}">
                      <a16:colId xmlns:a16="http://schemas.microsoft.com/office/drawing/2014/main" val="3802329824"/>
                    </a:ext>
                  </a:extLst>
                </a:gridCol>
                <a:gridCol w="374339">
                  <a:extLst>
                    <a:ext uri="{9D8B030D-6E8A-4147-A177-3AD203B41FA5}">
                      <a16:colId xmlns:a16="http://schemas.microsoft.com/office/drawing/2014/main" val="2431449526"/>
                    </a:ext>
                  </a:extLst>
                </a:gridCol>
                <a:gridCol w="374339">
                  <a:extLst>
                    <a:ext uri="{9D8B030D-6E8A-4147-A177-3AD203B41FA5}">
                      <a16:colId xmlns:a16="http://schemas.microsoft.com/office/drawing/2014/main" val="3567388421"/>
                    </a:ext>
                  </a:extLst>
                </a:gridCol>
                <a:gridCol w="374339">
                  <a:extLst>
                    <a:ext uri="{9D8B030D-6E8A-4147-A177-3AD203B41FA5}">
                      <a16:colId xmlns:a16="http://schemas.microsoft.com/office/drawing/2014/main" val="2793970687"/>
                    </a:ext>
                  </a:extLst>
                </a:gridCol>
                <a:gridCol w="374339">
                  <a:extLst>
                    <a:ext uri="{9D8B030D-6E8A-4147-A177-3AD203B41FA5}">
                      <a16:colId xmlns:a16="http://schemas.microsoft.com/office/drawing/2014/main" val="203952654"/>
                    </a:ext>
                  </a:extLst>
                </a:gridCol>
                <a:gridCol w="374339">
                  <a:extLst>
                    <a:ext uri="{9D8B030D-6E8A-4147-A177-3AD203B41FA5}">
                      <a16:colId xmlns:a16="http://schemas.microsoft.com/office/drawing/2014/main" val="3112226208"/>
                    </a:ext>
                  </a:extLst>
                </a:gridCol>
                <a:gridCol w="374339">
                  <a:extLst>
                    <a:ext uri="{9D8B030D-6E8A-4147-A177-3AD203B41FA5}">
                      <a16:colId xmlns:a16="http://schemas.microsoft.com/office/drawing/2014/main" val="1608984960"/>
                    </a:ext>
                  </a:extLst>
                </a:gridCol>
                <a:gridCol w="374339">
                  <a:extLst>
                    <a:ext uri="{9D8B030D-6E8A-4147-A177-3AD203B41FA5}">
                      <a16:colId xmlns:a16="http://schemas.microsoft.com/office/drawing/2014/main" val="1630111337"/>
                    </a:ext>
                  </a:extLst>
                </a:gridCol>
                <a:gridCol w="374339">
                  <a:extLst>
                    <a:ext uri="{9D8B030D-6E8A-4147-A177-3AD203B41FA5}">
                      <a16:colId xmlns:a16="http://schemas.microsoft.com/office/drawing/2014/main" val="195208682"/>
                    </a:ext>
                  </a:extLst>
                </a:gridCol>
                <a:gridCol w="374339">
                  <a:extLst>
                    <a:ext uri="{9D8B030D-6E8A-4147-A177-3AD203B41FA5}">
                      <a16:colId xmlns:a16="http://schemas.microsoft.com/office/drawing/2014/main" val="4091833994"/>
                    </a:ext>
                  </a:extLst>
                </a:gridCol>
                <a:gridCol w="374339">
                  <a:extLst>
                    <a:ext uri="{9D8B030D-6E8A-4147-A177-3AD203B41FA5}">
                      <a16:colId xmlns:a16="http://schemas.microsoft.com/office/drawing/2014/main" val="2918212827"/>
                    </a:ext>
                  </a:extLst>
                </a:gridCol>
                <a:gridCol w="374339">
                  <a:extLst>
                    <a:ext uri="{9D8B030D-6E8A-4147-A177-3AD203B41FA5}">
                      <a16:colId xmlns:a16="http://schemas.microsoft.com/office/drawing/2014/main" val="2061227412"/>
                    </a:ext>
                  </a:extLst>
                </a:gridCol>
                <a:gridCol w="374339">
                  <a:extLst>
                    <a:ext uri="{9D8B030D-6E8A-4147-A177-3AD203B41FA5}">
                      <a16:colId xmlns:a16="http://schemas.microsoft.com/office/drawing/2014/main" val="2546509891"/>
                    </a:ext>
                  </a:extLst>
                </a:gridCol>
                <a:gridCol w="374339">
                  <a:extLst>
                    <a:ext uri="{9D8B030D-6E8A-4147-A177-3AD203B41FA5}">
                      <a16:colId xmlns:a16="http://schemas.microsoft.com/office/drawing/2014/main" val="2960898769"/>
                    </a:ext>
                  </a:extLst>
                </a:gridCol>
                <a:gridCol w="374339">
                  <a:extLst>
                    <a:ext uri="{9D8B030D-6E8A-4147-A177-3AD203B41FA5}">
                      <a16:colId xmlns:a16="http://schemas.microsoft.com/office/drawing/2014/main" val="626468309"/>
                    </a:ext>
                  </a:extLst>
                </a:gridCol>
                <a:gridCol w="374339">
                  <a:extLst>
                    <a:ext uri="{9D8B030D-6E8A-4147-A177-3AD203B41FA5}">
                      <a16:colId xmlns:a16="http://schemas.microsoft.com/office/drawing/2014/main" val="3710702369"/>
                    </a:ext>
                  </a:extLst>
                </a:gridCol>
                <a:gridCol w="374339">
                  <a:extLst>
                    <a:ext uri="{9D8B030D-6E8A-4147-A177-3AD203B41FA5}">
                      <a16:colId xmlns:a16="http://schemas.microsoft.com/office/drawing/2014/main" val="1656703192"/>
                    </a:ext>
                  </a:extLst>
                </a:gridCol>
                <a:gridCol w="374339">
                  <a:extLst>
                    <a:ext uri="{9D8B030D-6E8A-4147-A177-3AD203B41FA5}">
                      <a16:colId xmlns:a16="http://schemas.microsoft.com/office/drawing/2014/main" val="2208789382"/>
                    </a:ext>
                  </a:extLst>
                </a:gridCol>
              </a:tblGrid>
              <a:tr h="37155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Goals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Month</a:t>
                      </a:r>
                      <a:r>
                        <a:rPr lang="es-CO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CO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Month</a:t>
                      </a:r>
                      <a:r>
                        <a:rPr lang="es-CO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CO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Month</a:t>
                      </a:r>
                      <a:r>
                        <a:rPr lang="es-CO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CO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Month</a:t>
                      </a:r>
                      <a:r>
                        <a:rPr lang="es-CO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CO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Month</a:t>
                      </a:r>
                      <a:r>
                        <a:rPr lang="es-CO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CO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815974"/>
                  </a:ext>
                </a:extLst>
              </a:tr>
              <a:tr h="2000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149471"/>
                  </a:ext>
                </a:extLst>
              </a:tr>
              <a:tr h="509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Development of the research concept and work plan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465070"/>
                  </a:ext>
                </a:extLst>
              </a:tr>
              <a:tr h="757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Identification of availability of satellite images for the study area and quality check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811177"/>
                  </a:ext>
                </a:extLst>
              </a:tr>
              <a:tr h="385844">
                <a:tc>
                  <a:txBody>
                    <a:bodyPr/>
                    <a:lstStyle/>
                    <a:p>
                      <a:pPr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Progress report at the end of the first month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133965"/>
                  </a:ext>
                </a:extLst>
              </a:tr>
              <a:tr h="757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Data pre-processing, creation of IVs, extraction and analysis of features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204490"/>
                  </a:ext>
                </a:extLst>
              </a:tr>
              <a:tr h="571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Generation of trends for each crop with their respective IVs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798273"/>
                  </a:ext>
                </a:extLst>
              </a:tr>
              <a:tr h="3858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Progress report at the end of the third month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589800"/>
                  </a:ext>
                </a:extLst>
              </a:tr>
              <a:tr h="3858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Hedge</a:t>
                      </a:r>
                      <a:r>
                        <a:rPr lang="es-CO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CO" sz="1100" b="1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</a:t>
                      </a:r>
                      <a:r>
                        <a:rPr lang="es-CO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CO" sz="1100" b="1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change</a:t>
                      </a:r>
                      <a:r>
                        <a:rPr lang="es-CO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s-CO" sz="1100" b="1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trend</a:t>
                      </a:r>
                      <a:r>
                        <a:rPr lang="es-CO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CO" sz="1100" b="1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analysis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545815"/>
                  </a:ext>
                </a:extLst>
              </a:tr>
              <a:tr h="3858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Validation with 2014 and 2019 PATCA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617700"/>
                  </a:ext>
                </a:extLst>
              </a:tr>
              <a:tr h="3858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Preparation of the final technical report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409564"/>
                  </a:ext>
                </a:extLst>
              </a:tr>
              <a:tr h="3858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Final </a:t>
                      </a:r>
                      <a:r>
                        <a:rPr lang="es-CO" sz="1100" b="1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report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616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18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Correction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Corrected </a:t>
            </a:r>
            <a:r>
              <a:rPr lang="en-US" dirty="0"/>
              <a:t>IDB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2" y="1171742"/>
            <a:ext cx="11874137" cy="1340387"/>
          </a:xfrm>
        </p:spPr>
        <p:txBody>
          <a:bodyPr numCol="2">
            <a:normAutofit/>
          </a:bodyPr>
          <a:lstStyle/>
          <a:p>
            <a:r>
              <a:rPr lang="en-US" dirty="0"/>
              <a:t>633 original data</a:t>
            </a:r>
          </a:p>
          <a:p>
            <a:r>
              <a:rPr lang="en-US" dirty="0"/>
              <a:t>4 data without coordinates</a:t>
            </a:r>
          </a:p>
          <a:p>
            <a:endParaRPr lang="en-US" dirty="0"/>
          </a:p>
          <a:p>
            <a:r>
              <a:rPr lang="en-US" dirty="0"/>
              <a:t>105 data </a:t>
            </a:r>
            <a:r>
              <a:rPr lang="en-US" dirty="0" smtClean="0"/>
              <a:t>with </a:t>
            </a:r>
            <a:r>
              <a:rPr lang="en-US" dirty="0" smtClean="0"/>
              <a:t>the same </a:t>
            </a:r>
            <a:r>
              <a:rPr lang="en-US" dirty="0"/>
              <a:t>spatial </a:t>
            </a:r>
            <a:r>
              <a:rPr lang="en-US" dirty="0" smtClean="0"/>
              <a:t>point</a:t>
            </a:r>
            <a:endParaRPr lang="en-US" dirty="0"/>
          </a:p>
          <a:p>
            <a:r>
              <a:rPr lang="en-US" dirty="0"/>
              <a:t>73 data in rest field for </a:t>
            </a:r>
            <a:r>
              <a:rPr lang="en-US" dirty="0" smtClean="0"/>
              <a:t>2011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88921"/>
              </p:ext>
            </p:extLst>
          </p:nvPr>
        </p:nvGraphicFramePr>
        <p:xfrm>
          <a:off x="838200" y="2498772"/>
          <a:ext cx="2889622" cy="375666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689091">
                  <a:extLst>
                    <a:ext uri="{9D8B030D-6E8A-4147-A177-3AD203B41FA5}">
                      <a16:colId xmlns:a16="http://schemas.microsoft.com/office/drawing/2014/main" val="2240005997"/>
                    </a:ext>
                  </a:extLst>
                </a:gridCol>
                <a:gridCol w="467741">
                  <a:extLst>
                    <a:ext uri="{9D8B030D-6E8A-4147-A177-3AD203B41FA5}">
                      <a16:colId xmlns:a16="http://schemas.microsoft.com/office/drawing/2014/main" val="2341229658"/>
                    </a:ext>
                  </a:extLst>
                </a:gridCol>
                <a:gridCol w="732790">
                  <a:extLst>
                    <a:ext uri="{9D8B030D-6E8A-4147-A177-3AD203B41FA5}">
                      <a16:colId xmlns:a16="http://schemas.microsoft.com/office/drawing/2014/main" val="129968318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Crops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Count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Percent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511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Pasto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143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32.87356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63453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Rest</a:t>
                      </a:r>
                      <a:r>
                        <a:rPr lang="en-US" sz="1400" u="none" strike="noStrike" baseline="0" dirty="0" smtClean="0">
                          <a:effectLst/>
                          <a:latin typeface="+mn-lt"/>
                        </a:rPr>
                        <a:t> field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16.78161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59149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 smtClean="0">
                          <a:effectLst/>
                          <a:latin typeface="+mn-lt"/>
                        </a:rPr>
                        <a:t>Platano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9.655172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32314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 smtClean="0">
                          <a:effectLst/>
                          <a:latin typeface="+mn-lt"/>
                        </a:rPr>
                        <a:t>Yuca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5.747126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49656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 smtClean="0">
                          <a:effectLst/>
                          <a:latin typeface="+mn-lt"/>
                        </a:rPr>
                        <a:t>Maiz</a:t>
                      </a: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 err="1" smtClean="0">
                          <a:effectLst/>
                          <a:latin typeface="+mn-lt"/>
                        </a:rPr>
                        <a:t>Grano</a:t>
                      </a: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/</a:t>
                      </a:r>
                      <a:r>
                        <a:rPr lang="en-US" sz="1400" u="none" strike="noStrike" dirty="0" err="1" smtClean="0">
                          <a:effectLst/>
                          <a:latin typeface="+mn-lt"/>
                        </a:rPr>
                        <a:t>Mazorca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3.218391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23830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 smtClean="0">
                          <a:effectLst/>
                          <a:latin typeface="+mn-lt"/>
                        </a:rPr>
                        <a:t>Habichuela</a:t>
                      </a: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 err="1" smtClean="0">
                          <a:effectLst/>
                          <a:latin typeface="+mn-lt"/>
                        </a:rPr>
                        <a:t>Roja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2.758621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8375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 smtClean="0">
                          <a:effectLst/>
                          <a:latin typeface="+mn-lt"/>
                        </a:rPr>
                        <a:t>Habichuela</a:t>
                      </a: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 err="1" smtClean="0">
                          <a:effectLst/>
                          <a:latin typeface="+mn-lt"/>
                        </a:rPr>
                        <a:t>Negra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2.528736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2531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 smtClean="0">
                          <a:effectLst/>
                          <a:latin typeface="+mn-lt"/>
                        </a:rPr>
                        <a:t>Aguacate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2.528736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13732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Limon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2.298851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55189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Cafe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2.298851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6283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 smtClean="0">
                          <a:effectLst/>
                          <a:latin typeface="+mn-lt"/>
                        </a:rPr>
                        <a:t>Guineo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1.83908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04026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 smtClean="0">
                          <a:effectLst/>
                          <a:latin typeface="+mn-lt"/>
                        </a:rPr>
                        <a:t>Guandul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1.83908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95045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 smtClean="0">
                          <a:effectLst/>
                          <a:latin typeface="+mn-lt"/>
                        </a:rPr>
                        <a:t>Batata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1.83908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1602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Tabaco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1.37931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19336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Mango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1.37931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41542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 smtClean="0">
                          <a:effectLst/>
                          <a:latin typeface="+mn-lt"/>
                        </a:rPr>
                        <a:t>Cebolla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1.149425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652633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1580" y="2211862"/>
            <a:ext cx="2722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B3838"/>
                </a:solidFill>
              </a:rPr>
              <a:t>Table 1. Number </a:t>
            </a:r>
            <a:r>
              <a:rPr lang="en-US" sz="1400" dirty="0">
                <a:solidFill>
                  <a:srgbClr val="3B3838"/>
                </a:solidFill>
              </a:rPr>
              <a:t>of points per crop</a:t>
            </a:r>
            <a:endParaRPr lang="en-US" sz="1400" dirty="0" smtClean="0">
              <a:solidFill>
                <a:srgbClr val="3B3838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699933"/>
              </p:ext>
            </p:extLst>
          </p:nvPr>
        </p:nvGraphicFramePr>
        <p:xfrm>
          <a:off x="4453889" y="3472634"/>
          <a:ext cx="2547864" cy="1325880"/>
        </p:xfrm>
        <a:graphic>
          <a:graphicData uri="http://schemas.openxmlformats.org/drawingml/2006/table">
            <a:tbl>
              <a:tblPr/>
              <a:tblGrid>
                <a:gridCol w="1137014">
                  <a:extLst>
                    <a:ext uri="{9D8B030D-6E8A-4147-A177-3AD203B41FA5}">
                      <a16:colId xmlns:a16="http://schemas.microsoft.com/office/drawing/2014/main" val="1608947405"/>
                    </a:ext>
                  </a:extLst>
                </a:gridCol>
                <a:gridCol w="548213">
                  <a:extLst>
                    <a:ext uri="{9D8B030D-6E8A-4147-A177-3AD203B41FA5}">
                      <a16:colId xmlns:a16="http://schemas.microsoft.com/office/drawing/2014/main" val="2970951980"/>
                    </a:ext>
                  </a:extLst>
                </a:gridCol>
                <a:gridCol w="862637">
                  <a:extLst>
                    <a:ext uri="{9D8B030D-6E8A-4147-A177-3AD203B41FA5}">
                      <a16:colId xmlns:a16="http://schemas.microsoft.com/office/drawing/2014/main" val="3189181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Point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Percent*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1671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48.88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0934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Checking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9854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 road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069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Move and road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491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688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98203" y="3164857"/>
            <a:ext cx="3098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B3838"/>
                </a:solidFill>
              </a:rPr>
              <a:t>Table 2. Number </a:t>
            </a:r>
            <a:r>
              <a:rPr lang="en-US" sz="1400" dirty="0">
                <a:solidFill>
                  <a:srgbClr val="3B3838"/>
                </a:solidFill>
              </a:rPr>
              <a:t>of points </a:t>
            </a:r>
            <a:r>
              <a:rPr lang="en-US" sz="1400" dirty="0" smtClean="0">
                <a:solidFill>
                  <a:srgbClr val="3B3838"/>
                </a:solidFill>
              </a:rPr>
              <a:t>for correcting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6907" y="4798514"/>
            <a:ext cx="1981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B3838"/>
                </a:solidFill>
              </a:rPr>
              <a:t>* total data is 435 points</a:t>
            </a:r>
            <a:endParaRPr lang="en-US" sz="1400" dirty="0" smtClean="0">
              <a:solidFill>
                <a:srgbClr val="3B3838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78310"/>
              </p:ext>
            </p:extLst>
          </p:nvPr>
        </p:nvGraphicFramePr>
        <p:xfrm>
          <a:off x="8162289" y="3472634"/>
          <a:ext cx="2443354" cy="11049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57110">
                  <a:extLst>
                    <a:ext uri="{9D8B030D-6E8A-4147-A177-3AD203B41FA5}">
                      <a16:colId xmlns:a16="http://schemas.microsoft.com/office/drawing/2014/main" val="3704297733"/>
                    </a:ext>
                  </a:extLst>
                </a:gridCol>
                <a:gridCol w="489839">
                  <a:extLst>
                    <a:ext uri="{9D8B030D-6E8A-4147-A177-3AD203B41FA5}">
                      <a16:colId xmlns:a16="http://schemas.microsoft.com/office/drawing/2014/main" val="1452550876"/>
                    </a:ext>
                  </a:extLst>
                </a:gridCol>
                <a:gridCol w="696405">
                  <a:extLst>
                    <a:ext uri="{9D8B030D-6E8A-4147-A177-3AD203B41FA5}">
                      <a16:colId xmlns:a16="http://schemas.microsoft.com/office/drawing/2014/main" val="316429298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Point </a:t>
                      </a:r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Count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Percent*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5652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22.99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726456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Moved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63.9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09647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Influence area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22.75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32839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not enough area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472394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66612" y="3136365"/>
            <a:ext cx="3059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B3838"/>
                </a:solidFill>
              </a:rPr>
              <a:t>Table 3. Number </a:t>
            </a:r>
            <a:r>
              <a:rPr lang="en-US" sz="1400" dirty="0">
                <a:solidFill>
                  <a:srgbClr val="3B3838"/>
                </a:solidFill>
              </a:rPr>
              <a:t>of points </a:t>
            </a:r>
            <a:r>
              <a:rPr lang="en-US" sz="1400" dirty="0" smtClean="0">
                <a:solidFill>
                  <a:srgbClr val="3B3838"/>
                </a:solidFill>
              </a:rPr>
              <a:t>for corrected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05316" y="4577534"/>
            <a:ext cx="1981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B3838"/>
                </a:solidFill>
              </a:rPr>
              <a:t>* total data is 435 points</a:t>
            </a:r>
            <a:endParaRPr lang="en-US" sz="1400" dirty="0" smtClean="0">
              <a:solidFill>
                <a:srgbClr val="3B3838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92015" y="5497768"/>
            <a:ext cx="5949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With these corrections, in total are 390 points for the study</a:t>
            </a:r>
          </a:p>
        </p:txBody>
      </p:sp>
    </p:spTree>
    <p:extLst>
      <p:ext uri="{BB962C8B-B14F-4D97-AF65-F5344CB8AC3E}">
        <p14:creationId xmlns:p14="http://schemas.microsoft.com/office/powerpoint/2010/main" val="65995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 Search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0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97336"/>
            <a:ext cx="12031980" cy="10534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Trends </a:t>
            </a:r>
            <a:r>
              <a:rPr lang="en-US" dirty="0"/>
              <a:t>and </a:t>
            </a:r>
            <a:r>
              <a:rPr lang="en-US" dirty="0" smtClean="0"/>
              <a:t>Change-Point Detection </a:t>
            </a:r>
            <a:r>
              <a:rPr lang="en-US" dirty="0"/>
              <a:t>Methods for Remote Sensing Data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564380" y="1028957"/>
            <a:ext cx="1516380" cy="65532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Methods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1866900" y="2554938"/>
            <a:ext cx="1516380" cy="65532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 Detection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7094741" y="2554938"/>
            <a:ext cx="1516380" cy="65532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 point detection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1866900" y="3659966"/>
            <a:ext cx="1516380" cy="2381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Mann-Kendall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866900" y="3946353"/>
            <a:ext cx="1516380" cy="2381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Cox-Stuart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1866900" y="4232740"/>
            <a:ext cx="1516380" cy="430536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Modified Mann-Kendall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1866900" y="4711526"/>
            <a:ext cx="1516380" cy="2381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LandTrendr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5270285" y="3856830"/>
            <a:ext cx="1516380" cy="65532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Non-parametric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Flowchart: Alternate Process 29"/>
          <p:cNvSpPr/>
          <p:nvPr/>
        </p:nvSpPr>
        <p:spPr>
          <a:xfrm>
            <a:off x="7094741" y="3856830"/>
            <a:ext cx="1516380" cy="65532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parametric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8903958" y="3856830"/>
            <a:ext cx="1516380" cy="65532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Regression-based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Flowchart: Alternate Process 31"/>
          <p:cNvSpPr/>
          <p:nvPr/>
        </p:nvSpPr>
        <p:spPr>
          <a:xfrm>
            <a:off x="5256666" y="4962888"/>
            <a:ext cx="1516380" cy="2381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pettitt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5256666" y="5251613"/>
            <a:ext cx="1516380" cy="2381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E.divisive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Flowchart: Alternate Process 33"/>
          <p:cNvSpPr/>
          <p:nvPr/>
        </p:nvSpPr>
        <p:spPr>
          <a:xfrm>
            <a:off x="7081122" y="4962887"/>
            <a:ext cx="1516380" cy="2381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Buishand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range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Flowchart: Alternate Process 34"/>
          <p:cNvSpPr/>
          <p:nvPr/>
        </p:nvSpPr>
        <p:spPr>
          <a:xfrm>
            <a:off x="7081122" y="5250090"/>
            <a:ext cx="1516380" cy="2381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Buishand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Flowchart: Alternate Process 35"/>
          <p:cNvSpPr/>
          <p:nvPr/>
        </p:nvSpPr>
        <p:spPr>
          <a:xfrm>
            <a:off x="7081122" y="5537293"/>
            <a:ext cx="1516380" cy="2381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Snh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Alternate Process 36"/>
          <p:cNvSpPr/>
          <p:nvPr/>
        </p:nvSpPr>
        <p:spPr>
          <a:xfrm>
            <a:off x="7081122" y="5824496"/>
            <a:ext cx="1516380" cy="2381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Meanvar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Alternate Process 37"/>
          <p:cNvSpPr/>
          <p:nvPr/>
        </p:nvSpPr>
        <p:spPr>
          <a:xfrm>
            <a:off x="8890339" y="4962887"/>
            <a:ext cx="1516380" cy="2381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Struccchange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Alternate Process 38"/>
          <p:cNvSpPr/>
          <p:nvPr/>
        </p:nvSpPr>
        <p:spPr>
          <a:xfrm>
            <a:off x="8890339" y="5251611"/>
            <a:ext cx="1516380" cy="2381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BFAST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Elbow Connector 40"/>
          <p:cNvCxnSpPr>
            <a:stCxn id="4" idx="3"/>
            <a:endCxn id="6" idx="0"/>
          </p:cNvCxnSpPr>
          <p:nvPr/>
        </p:nvCxnSpPr>
        <p:spPr>
          <a:xfrm>
            <a:off x="6080760" y="1356617"/>
            <a:ext cx="1772171" cy="11983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" idx="1"/>
            <a:endCxn id="5" idx="0"/>
          </p:cNvCxnSpPr>
          <p:nvPr/>
        </p:nvCxnSpPr>
        <p:spPr>
          <a:xfrm rot="10800000" flipV="1">
            <a:off x="2625090" y="1356616"/>
            <a:ext cx="1939290" cy="11983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8" idx="2"/>
          </p:cNvCxnSpPr>
          <p:nvPr/>
        </p:nvCxnSpPr>
        <p:spPr>
          <a:xfrm>
            <a:off x="6028475" y="4512150"/>
            <a:ext cx="0" cy="449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2"/>
            <a:endCxn id="7" idx="0"/>
          </p:cNvCxnSpPr>
          <p:nvPr/>
        </p:nvCxnSpPr>
        <p:spPr>
          <a:xfrm>
            <a:off x="2625090" y="3210258"/>
            <a:ext cx="0" cy="449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0" idx="2"/>
          </p:cNvCxnSpPr>
          <p:nvPr/>
        </p:nvCxnSpPr>
        <p:spPr>
          <a:xfrm>
            <a:off x="7852931" y="4512150"/>
            <a:ext cx="0" cy="449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1" idx="2"/>
          </p:cNvCxnSpPr>
          <p:nvPr/>
        </p:nvCxnSpPr>
        <p:spPr>
          <a:xfrm>
            <a:off x="9662148" y="4512150"/>
            <a:ext cx="0" cy="449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3"/>
            <a:endCxn id="31" idx="0"/>
          </p:cNvCxnSpPr>
          <p:nvPr/>
        </p:nvCxnSpPr>
        <p:spPr>
          <a:xfrm>
            <a:off x="8611121" y="2882598"/>
            <a:ext cx="1051027" cy="9742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6" idx="1"/>
            <a:endCxn id="28" idx="0"/>
          </p:cNvCxnSpPr>
          <p:nvPr/>
        </p:nvCxnSpPr>
        <p:spPr>
          <a:xfrm rot="10800000" flipV="1">
            <a:off x="6028475" y="2882598"/>
            <a:ext cx="1066266" cy="9742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2"/>
            <a:endCxn id="30" idx="0"/>
          </p:cNvCxnSpPr>
          <p:nvPr/>
        </p:nvCxnSpPr>
        <p:spPr>
          <a:xfrm>
            <a:off x="7852931" y="3210258"/>
            <a:ext cx="0" cy="646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4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97336"/>
            <a:ext cx="12031980" cy="10534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Trends </a:t>
            </a:r>
            <a:r>
              <a:rPr lang="en-US" dirty="0"/>
              <a:t>and </a:t>
            </a:r>
            <a:r>
              <a:rPr lang="en-US" dirty="0" smtClean="0"/>
              <a:t>Change-Point Detection </a:t>
            </a:r>
            <a:r>
              <a:rPr lang="en-US" dirty="0"/>
              <a:t>Methods for Remote Sensing Data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564380" y="1028957"/>
            <a:ext cx="1516380" cy="65532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Methods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1866900" y="2554938"/>
            <a:ext cx="1516380" cy="65532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 Detection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7094741" y="2554938"/>
            <a:ext cx="1516380" cy="65532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 point detection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1866900" y="3659966"/>
            <a:ext cx="1516380" cy="2381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Mann-Kendall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866900" y="3946353"/>
            <a:ext cx="1516380" cy="2381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Cox-Stuart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1866900" y="4232740"/>
            <a:ext cx="1516380" cy="430536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Modified Mann-Kendall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1866900" y="4711526"/>
            <a:ext cx="1516380" cy="2381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LandTrendr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5270285" y="3856830"/>
            <a:ext cx="1516380" cy="65532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Non-parametric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Flowchart: Alternate Process 29"/>
          <p:cNvSpPr/>
          <p:nvPr/>
        </p:nvSpPr>
        <p:spPr>
          <a:xfrm>
            <a:off x="7094741" y="3856830"/>
            <a:ext cx="1516380" cy="65532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parametric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8903958" y="3856830"/>
            <a:ext cx="1516380" cy="65532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Regression-based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Flowchart: Alternate Process 31"/>
          <p:cNvSpPr/>
          <p:nvPr/>
        </p:nvSpPr>
        <p:spPr>
          <a:xfrm>
            <a:off x="5256666" y="4962888"/>
            <a:ext cx="1516380" cy="2381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pettitt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5256666" y="5251613"/>
            <a:ext cx="1516380" cy="2381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E.divisive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Flowchart: Alternate Process 33"/>
          <p:cNvSpPr/>
          <p:nvPr/>
        </p:nvSpPr>
        <p:spPr>
          <a:xfrm>
            <a:off x="7081122" y="4962887"/>
            <a:ext cx="1516380" cy="2381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Buishand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range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Flowchart: Alternate Process 34"/>
          <p:cNvSpPr/>
          <p:nvPr/>
        </p:nvSpPr>
        <p:spPr>
          <a:xfrm>
            <a:off x="7081122" y="5250090"/>
            <a:ext cx="1516380" cy="2381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Buishand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Flowchart: Alternate Process 35"/>
          <p:cNvSpPr/>
          <p:nvPr/>
        </p:nvSpPr>
        <p:spPr>
          <a:xfrm>
            <a:off x="7081122" y="5537293"/>
            <a:ext cx="1516380" cy="2381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Snh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Alternate Process 36"/>
          <p:cNvSpPr/>
          <p:nvPr/>
        </p:nvSpPr>
        <p:spPr>
          <a:xfrm>
            <a:off x="7081122" y="5824496"/>
            <a:ext cx="1516380" cy="2381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Meanvar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Alternate Process 37"/>
          <p:cNvSpPr/>
          <p:nvPr/>
        </p:nvSpPr>
        <p:spPr>
          <a:xfrm>
            <a:off x="8890339" y="4962887"/>
            <a:ext cx="1516380" cy="2381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Struccchange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Alternate Process 38"/>
          <p:cNvSpPr/>
          <p:nvPr/>
        </p:nvSpPr>
        <p:spPr>
          <a:xfrm>
            <a:off x="8890339" y="5251611"/>
            <a:ext cx="1516380" cy="2381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BFAST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Elbow Connector 40"/>
          <p:cNvCxnSpPr>
            <a:stCxn id="4" idx="3"/>
            <a:endCxn id="6" idx="0"/>
          </p:cNvCxnSpPr>
          <p:nvPr/>
        </p:nvCxnSpPr>
        <p:spPr>
          <a:xfrm>
            <a:off x="6080760" y="1356617"/>
            <a:ext cx="1772171" cy="11983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" idx="1"/>
            <a:endCxn id="5" idx="0"/>
          </p:cNvCxnSpPr>
          <p:nvPr/>
        </p:nvCxnSpPr>
        <p:spPr>
          <a:xfrm rot="10800000" flipV="1">
            <a:off x="2625090" y="1356616"/>
            <a:ext cx="1939290" cy="11983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8" idx="2"/>
          </p:cNvCxnSpPr>
          <p:nvPr/>
        </p:nvCxnSpPr>
        <p:spPr>
          <a:xfrm>
            <a:off x="6028475" y="4512150"/>
            <a:ext cx="0" cy="449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2"/>
            <a:endCxn id="7" idx="0"/>
          </p:cNvCxnSpPr>
          <p:nvPr/>
        </p:nvCxnSpPr>
        <p:spPr>
          <a:xfrm>
            <a:off x="2625090" y="3210258"/>
            <a:ext cx="0" cy="449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0" idx="2"/>
          </p:cNvCxnSpPr>
          <p:nvPr/>
        </p:nvCxnSpPr>
        <p:spPr>
          <a:xfrm>
            <a:off x="7852931" y="4512150"/>
            <a:ext cx="0" cy="449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1" idx="2"/>
          </p:cNvCxnSpPr>
          <p:nvPr/>
        </p:nvCxnSpPr>
        <p:spPr>
          <a:xfrm>
            <a:off x="9662148" y="4512150"/>
            <a:ext cx="0" cy="449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3"/>
            <a:endCxn id="31" idx="0"/>
          </p:cNvCxnSpPr>
          <p:nvPr/>
        </p:nvCxnSpPr>
        <p:spPr>
          <a:xfrm>
            <a:off x="8611121" y="2882598"/>
            <a:ext cx="1051027" cy="9742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6" idx="1"/>
            <a:endCxn id="28" idx="0"/>
          </p:cNvCxnSpPr>
          <p:nvPr/>
        </p:nvCxnSpPr>
        <p:spPr>
          <a:xfrm rot="10800000" flipV="1">
            <a:off x="6028475" y="2882598"/>
            <a:ext cx="1066266" cy="9742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2"/>
            <a:endCxn id="30" idx="0"/>
          </p:cNvCxnSpPr>
          <p:nvPr/>
        </p:nvCxnSpPr>
        <p:spPr>
          <a:xfrm>
            <a:off x="7852931" y="3210258"/>
            <a:ext cx="0" cy="646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634490" y="3554245"/>
            <a:ext cx="1981200" cy="449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634490" y="4614383"/>
            <a:ext cx="1981200" cy="449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62331" y="5718774"/>
            <a:ext cx="1981200" cy="449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3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97336"/>
            <a:ext cx="11926388" cy="512137"/>
          </a:xfrm>
        </p:spPr>
        <p:txBody>
          <a:bodyPr>
            <a:normAutofit fontScale="90000"/>
          </a:bodyPr>
          <a:lstStyle/>
          <a:p>
            <a:r>
              <a:rPr lang="en-US" dirty="0"/>
              <a:t>Trend and </a:t>
            </a:r>
            <a:r>
              <a:rPr lang="en-US" dirty="0" smtClean="0"/>
              <a:t>Change-Point Detection </a:t>
            </a:r>
            <a:r>
              <a:rPr lang="en-US" dirty="0"/>
              <a:t>Methods for Remote Sensing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848" r="1934" b="4447"/>
          <a:stretch/>
        </p:blipFill>
        <p:spPr>
          <a:xfrm>
            <a:off x="228600" y="1271460"/>
            <a:ext cx="5158740" cy="22870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147"/>
          <a:stretch/>
        </p:blipFill>
        <p:spPr>
          <a:xfrm>
            <a:off x="228600" y="3558539"/>
            <a:ext cx="5254969" cy="11039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789" r="1812" b="4286"/>
          <a:stretch/>
        </p:blipFill>
        <p:spPr>
          <a:xfrm>
            <a:off x="228600" y="4711104"/>
            <a:ext cx="5158740" cy="109713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78714" y="699622"/>
            <a:ext cx="1154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Trends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7445074" y="698204"/>
            <a:ext cx="3727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Change point detection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4367"/>
          <a:stretch/>
        </p:blipFill>
        <p:spPr>
          <a:xfrm>
            <a:off x="6179820" y="1271460"/>
            <a:ext cx="5562600" cy="18592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633" y="3180776"/>
            <a:ext cx="4480560" cy="1609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3633" y="4839820"/>
            <a:ext cx="4480560" cy="159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 collection and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iance Theme">
  <a:themeElements>
    <a:clrScheme name="Custom 2">
      <a:dk1>
        <a:srgbClr val="3B3838"/>
      </a:dk1>
      <a:lt1>
        <a:sysClr val="window" lastClr="FFFFFF"/>
      </a:lt1>
      <a:dk2>
        <a:srgbClr val="003366"/>
      </a:dk2>
      <a:lt2>
        <a:srgbClr val="E7E6E6"/>
      </a:lt2>
      <a:accent1>
        <a:srgbClr val="006EB6"/>
      </a:accent1>
      <a:accent2>
        <a:srgbClr val="98CA45"/>
      </a:accent2>
      <a:accent3>
        <a:srgbClr val="358540"/>
      </a:accent3>
      <a:accent4>
        <a:srgbClr val="F7D93D"/>
      </a:accent4>
      <a:accent5>
        <a:srgbClr val="F78B33"/>
      </a:accent5>
      <a:accent6>
        <a:srgbClr val="8F3F98"/>
      </a:accent6>
      <a:hlink>
        <a:srgbClr val="BB3A25"/>
      </a:hlink>
      <a:folHlink>
        <a:srgbClr val="006E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err="1" smtClean="0">
            <a:solidFill>
              <a:srgbClr val="3B3838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liance_PPT_template_16x9.pptx" id="{CF439313-508C-483C-A67D-E3C2BDC870E8}" vid="{F78128C2-8578-4696-B7D2-045D8FE6FF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Alliance_PPT_template_16x9</Template>
  <TotalTime>2844</TotalTime>
  <Words>591</Words>
  <Application>Microsoft Office PowerPoint</Application>
  <PresentationFormat>Widescreen</PresentationFormat>
  <Paragraphs>251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Alliance Theme</vt:lpstr>
      <vt:lpstr>Monitoring points in the Dominican Republic for the IDB - update</vt:lpstr>
      <vt:lpstr>Work plan schedules\Timeline</vt:lpstr>
      <vt:lpstr>Data Correction</vt:lpstr>
      <vt:lpstr>Corrected IDB data</vt:lpstr>
      <vt:lpstr>Methodology Search  </vt:lpstr>
      <vt:lpstr>Trends and Change-Point Detection Methods for Remote Sensing Data</vt:lpstr>
      <vt:lpstr>Trends and Change-Point Detection Methods for Remote Sensing Data</vt:lpstr>
      <vt:lpstr>Trend and Change-Point Detection Methods for Remote Sensing Data</vt:lpstr>
      <vt:lpstr>Image collection and methodology</vt:lpstr>
      <vt:lpstr>Number images for the study</vt:lpstr>
      <vt:lpstr>Methodology</vt:lpstr>
      <vt:lpstr>Trends 2011 – 2014 for one point</vt:lpstr>
      <vt:lpstr>Trends for one point</vt:lpstr>
      <vt:lpstr>Trends for one point</vt:lpstr>
      <vt:lpstr>Comparison with the survey</vt:lpstr>
      <vt:lpstr>What's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Montenegro, Frank David (Alliance Bioversity-CIAT)</dc:creator>
  <cp:lastModifiedBy>Montenegro, Frank David (Alliance Bioversity-CIAT)</cp:lastModifiedBy>
  <cp:revision>148</cp:revision>
  <dcterms:created xsi:type="dcterms:W3CDTF">2020-07-14T16:19:57Z</dcterms:created>
  <dcterms:modified xsi:type="dcterms:W3CDTF">2020-10-26T20:04:12Z</dcterms:modified>
</cp:coreProperties>
</file>