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webextensions/webextension1.xml" ContentType="application/vnd.ms-office.webextension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90" r:id="rId2"/>
  </p:sldMasterIdLst>
  <p:notesMasterIdLst>
    <p:notesMasterId r:id="rId38"/>
  </p:notesMasterIdLst>
  <p:sldIdLst>
    <p:sldId id="803" r:id="rId3"/>
    <p:sldId id="804" r:id="rId4"/>
    <p:sldId id="801" r:id="rId5"/>
    <p:sldId id="782" r:id="rId6"/>
    <p:sldId id="802" r:id="rId7"/>
    <p:sldId id="519" r:id="rId8"/>
    <p:sldId id="764" r:id="rId9"/>
    <p:sldId id="767" r:id="rId10"/>
    <p:sldId id="768" r:id="rId11"/>
    <p:sldId id="769" r:id="rId12"/>
    <p:sldId id="770" r:id="rId13"/>
    <p:sldId id="771" r:id="rId14"/>
    <p:sldId id="777" r:id="rId15"/>
    <p:sldId id="779" r:id="rId16"/>
    <p:sldId id="799" r:id="rId17"/>
    <p:sldId id="778" r:id="rId18"/>
    <p:sldId id="780" r:id="rId19"/>
    <p:sldId id="781" r:id="rId20"/>
    <p:sldId id="783" r:id="rId21"/>
    <p:sldId id="788" r:id="rId22"/>
    <p:sldId id="787" r:id="rId23"/>
    <p:sldId id="786" r:id="rId24"/>
    <p:sldId id="785" r:id="rId25"/>
    <p:sldId id="789" r:id="rId26"/>
    <p:sldId id="784" r:id="rId27"/>
    <p:sldId id="790" r:id="rId28"/>
    <p:sldId id="793" r:id="rId29"/>
    <p:sldId id="794" r:id="rId30"/>
    <p:sldId id="800" r:id="rId31"/>
    <p:sldId id="256" r:id="rId32"/>
    <p:sldId id="766" r:id="rId33"/>
    <p:sldId id="534" r:id="rId34"/>
    <p:sldId id="798" r:id="rId35"/>
    <p:sldId id="795" r:id="rId36"/>
    <p:sldId id="614" r:id="rId3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86"/>
    <a:srgbClr val="494738"/>
    <a:srgbClr val="AEAC99"/>
    <a:srgbClr val="F88F70"/>
    <a:srgbClr val="BC5B40"/>
    <a:srgbClr val="00AD74"/>
    <a:srgbClr val="73C84B"/>
    <a:srgbClr val="659B91"/>
    <a:srgbClr val="00A0A1"/>
    <a:srgbClr val="006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/>
    <p:restoredTop sz="94800"/>
  </p:normalViewPr>
  <p:slideViewPr>
    <p:cSldViewPr snapToGrid="0" snapToObjects="1">
      <p:cViewPr varScale="1">
        <p:scale>
          <a:sx n="102" d="100"/>
          <a:sy n="102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D01FB-0F57-C048-8DB9-F6637C8B35D2}" type="datetimeFigureOut">
              <a:rPr lang="es-ES_tradnl" smtClean="0"/>
              <a:t>2/10/22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00C0A-9091-7E45-BA11-ABE98593F7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515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165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914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6294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946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1243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33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2E3C7-4DED-451B-AD6F-BFB932FF2CAD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243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305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939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131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193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390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888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629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080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448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403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6649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8386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1126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4857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14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307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30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04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430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00C0A-9091-7E45-BA11-ABE98593F7CE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735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30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91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731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F574-ADFC-A345-A70C-6C289982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CF17-EF8C-4143-8810-FEBDCA10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D96D-C0E4-9D4C-AA6F-A98CC67A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CD65-DE40-E74B-9C44-BF02DBD8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4595-AB01-BE42-94C9-6C9BBB19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C5F-260D-BD47-B91E-0B8DCB54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DB45C-5884-9147-A98B-79E56BA1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F31F-0B4F-CC4D-B83C-323DC099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20E3-E9D1-4643-98FD-22735130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DC16-E874-EA42-ACE9-F310AC3A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D7DA0-4769-244E-8C89-A9A32BCE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DB71A-2039-8141-B34B-4DA21398E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B449-962F-2946-98AF-33FC1319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0B70-D5CD-754C-82E8-81900E7D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1F5F-C597-A94B-B6C7-CC836A9B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5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0400" y="3797302"/>
            <a:ext cx="10363200" cy="1244599"/>
          </a:xfrm>
        </p:spPr>
        <p:txBody>
          <a:bodyPr>
            <a:normAutofit/>
          </a:bodyPr>
          <a:lstStyle/>
          <a:p>
            <a:pPr algn="l"/>
            <a:r>
              <a:rPr lang="en-US" sz="9600" spc="-400" err="1">
                <a:latin typeface="Neo Sans Std Medium"/>
                <a:cs typeface="Neo Sans Std Medium"/>
              </a:rPr>
              <a:t>Título</a:t>
            </a:r>
            <a:endParaRPr lang="en-US" sz="9600" spc="-400">
              <a:latin typeface="Neo Sans Std Medium"/>
              <a:cs typeface="Neo Sans Std Medium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1200" y="4876800"/>
            <a:ext cx="10684933" cy="660400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3733" err="1">
                <a:latin typeface="Neo Sans Std Light"/>
                <a:cs typeface="Neo Sans Std Light"/>
              </a:rPr>
              <a:t>Subtítulo</a:t>
            </a:r>
            <a:endParaRPr lang="en-US" sz="3733">
              <a:latin typeface="Neo Sans Std Light"/>
              <a:cs typeface="Neo Sans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60269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7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81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91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7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8064-15F1-E445-907E-ACC08810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39B8-E6E5-BE4B-83BC-AAFC13F7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DD06-C138-E844-B6F6-BF73AC74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1826-5894-AD4B-8A2E-4BFE1495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A1C6-CA47-7946-9233-C87858BE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4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2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34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0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2392D-669B-0248-BB0F-6CED85CFF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E3EE87-3B99-C043-81B0-36074223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AD89B-49D2-9842-A5AD-A03EB69C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F98-8190-044B-8A20-58886D859262}" type="datetimeFigureOut">
              <a:rPr lang="de-DE" smtClean="0"/>
              <a:t>26.09.22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3CDF5-B345-F146-834F-C95EC06F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B3A8A-8B9D-584D-A2EB-A4060225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208-B4C2-2B43-AFA3-38812F9F63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D984-6C73-274C-8E74-3CCB3BC7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42AD1-2681-374D-9A56-58EC21F5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088D-0248-3641-94C8-77F13C39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55B3-AAA7-9645-A70E-4856C3DA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ADC7-44F9-6D4B-B260-D08BC661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EF5-7BCC-E54A-9E6A-EFD038EF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90C5-7CFC-9E4D-9CC8-E7DBD545C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8343D-AAB8-A346-BFB4-71CCE836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C759D-6204-0248-BD0A-46551590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2A9E-D02F-A144-AA58-52B9C6BA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686E-3E06-DA42-B1DD-C15B4BD0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74C2-BF2E-1B46-8072-17F44371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69557-1800-C44E-BC1C-BEDABB6D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F0FB-2EA2-0347-8BCF-911D9BEA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D0EDA-B713-ED41-9098-FBBC66B3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EAAE3-D8EF-5C4C-A4F1-BE5E0693A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E6DB2-6FCE-2947-B2A5-DBA0D41C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9382B-C4A7-6546-9356-6C6CF6D5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C491D-9383-CC40-81EB-6B5C390E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E070-B41F-9547-8BA3-8C2AA2D9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107F-53C5-734A-8D4B-E5794AD3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E78A1-02AB-7B46-820A-B1446BF8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B6B59-C05C-384F-8A67-269578C5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8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A9F4A-2973-6143-9ACB-BA95CF8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E444-6441-CE42-A3FA-7D297FE3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6748-4A2B-814B-9B62-649F93F1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E81A-19B3-1443-9ACD-63DEEEED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E5B0-56B2-BB4E-9437-221BD593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0E60-B179-3342-ADBF-9D11A3BC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4AC7-3F1A-AB4C-B25A-21F0248D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0437-7274-9140-8713-F1D00F55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75582-778C-EE45-BB87-D88CFE9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66D3-E4BD-5F48-BDE7-B01AE8A7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04BCA-34EE-7146-A7E9-C6DD17617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9BEB-C08C-7B4B-A612-76EFFBFD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B178-C1C3-5946-841F-27A682E0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44C5C-CE5A-1D47-A6BD-8B5A68BB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F802F-6E27-7C44-9406-B095FD1D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1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E87AE-C36D-2145-8EEB-F026F3BF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8CB3-495C-264C-ADE4-8E7F83EE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4513-6BB2-0F4E-BD8B-1B8382E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9EED-9118-494A-9C0C-E221935B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9C25-8ED2-7E4A-BFEC-2A8030D97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417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title</a:t>
            </a:r>
            <a:r>
              <a:rPr lang="es-ES_tradnl"/>
              <a:t> </a:t>
            </a:r>
            <a:r>
              <a:rPr lang="es-ES_tradnl" err="1"/>
              <a:t>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1071"/>
            <a:ext cx="10972800" cy="287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  <a:p>
            <a:pPr lvl="1"/>
            <a:r>
              <a:rPr lang="es-ES_tradnl" err="1"/>
              <a:t>Second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  <a:p>
            <a:pPr lvl="2"/>
            <a:r>
              <a:rPr lang="es-ES_tradnl" err="1"/>
              <a:t>Third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  <a:p>
            <a:pPr lvl="3"/>
            <a:r>
              <a:rPr lang="es-ES_tradnl" err="1"/>
              <a:t>Fourth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  <a:p>
            <a:pPr lvl="4"/>
            <a:r>
              <a:rPr lang="es-ES_tradnl" err="1"/>
              <a:t>Fifth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1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7200" b="0" i="0" kern="1200">
          <a:solidFill>
            <a:schemeClr val="tx1"/>
          </a:solidFill>
          <a:latin typeface="Neo Sans Std Medium"/>
          <a:ea typeface="+mj-ea"/>
          <a:cs typeface="Neo Sans Std Medium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4267" b="0" i="0" kern="1200">
          <a:solidFill>
            <a:schemeClr val="tx1"/>
          </a:solidFill>
          <a:latin typeface="Neo Sans Std"/>
          <a:ea typeface="+mn-ea"/>
          <a:cs typeface="Neo Sans Std"/>
        </a:defRPr>
      </a:lvl1pPr>
      <a:lvl2pPr marL="609585" indent="0" algn="l" defTabSz="609585" rtl="0" eaLnBrk="1" latinLnBrk="0" hangingPunct="1">
        <a:spcBef>
          <a:spcPct val="20000"/>
        </a:spcBef>
        <a:buFont typeface="Arial"/>
        <a:buNone/>
        <a:defRPr sz="3733" b="0" i="0" kern="1200">
          <a:solidFill>
            <a:schemeClr val="tx1"/>
          </a:solidFill>
          <a:latin typeface="Neo Sans Std"/>
          <a:ea typeface="+mn-ea"/>
          <a:cs typeface="Neo Sans Std"/>
        </a:defRPr>
      </a:lvl2pPr>
      <a:lvl3pPr marL="1219170" indent="0" algn="l" defTabSz="609585" rtl="0" eaLnBrk="1" latinLnBrk="0" hangingPunct="1">
        <a:spcBef>
          <a:spcPct val="20000"/>
        </a:spcBef>
        <a:buFont typeface="Arial"/>
        <a:buNone/>
        <a:defRPr sz="3200" b="0" i="0" kern="1200">
          <a:solidFill>
            <a:schemeClr val="tx1"/>
          </a:solidFill>
          <a:latin typeface="Neo Sans Std"/>
          <a:ea typeface="+mn-ea"/>
          <a:cs typeface="Neo Sans Std"/>
        </a:defRPr>
      </a:lvl3pPr>
      <a:lvl4pPr marL="1828754" indent="0" algn="l" defTabSz="609585" rtl="0" eaLnBrk="1" latinLnBrk="0" hangingPunct="1">
        <a:spcBef>
          <a:spcPct val="20000"/>
        </a:spcBef>
        <a:buFont typeface="Arial"/>
        <a:buNone/>
        <a:defRPr sz="2667" b="0" i="0" kern="1200">
          <a:solidFill>
            <a:schemeClr val="tx1"/>
          </a:solidFill>
          <a:latin typeface="Neo Sans Std"/>
          <a:ea typeface="+mn-ea"/>
          <a:cs typeface="Neo Sans Std"/>
        </a:defRPr>
      </a:lvl4pPr>
      <a:lvl5pPr marL="2438339" indent="0" algn="l" defTabSz="609585" rtl="0" eaLnBrk="1" latinLnBrk="0" hangingPunct="1">
        <a:spcBef>
          <a:spcPct val="20000"/>
        </a:spcBef>
        <a:buFont typeface="Arial"/>
        <a:buNone/>
        <a:defRPr sz="2667" b="0" i="0" kern="1200">
          <a:solidFill>
            <a:schemeClr val="tx1"/>
          </a:solidFill>
          <a:latin typeface="Neo Sans Std"/>
          <a:ea typeface="+mn-ea"/>
          <a:cs typeface="Neo Sans Std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moncode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Dudas – Contenedores II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DB64C-8E07-6010-7D15-F8B3D683A5AE}"/>
              </a:ext>
            </a:extLst>
          </p:cNvPr>
          <p:cNvSpPr txBox="1"/>
          <p:nvPr/>
        </p:nvSpPr>
        <p:spPr>
          <a:xfrm>
            <a:off x="863599" y="2054268"/>
            <a:ext cx="101961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300" b="1" dirty="0"/>
              <a:t>Construir imágenes multiplataforma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F2470-1F8F-E4FC-32DB-1159C5D43390}"/>
              </a:ext>
            </a:extLst>
          </p:cNvPr>
          <p:cNvSpPr txBox="1"/>
          <p:nvPr/>
        </p:nvSpPr>
        <p:spPr>
          <a:xfrm>
            <a:off x="863599" y="2829774"/>
            <a:ext cx="10372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dirty="0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docker </a:t>
            </a:r>
            <a:r>
              <a:rPr lang="en-GB" sz="1800" b="0" i="0" u="none" strike="noStrike" dirty="0" err="1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buildx</a:t>
            </a:r>
            <a:r>
              <a:rPr lang="en-GB" sz="1800" b="0" i="0" u="none" strike="noStrike" dirty="0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 build </a:t>
            </a:r>
            <a:r>
              <a:rPr lang="en-GB" sz="1800" b="0" i="0" u="none" strike="noStrike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--platform</a:t>
            </a:r>
            <a:r>
              <a:rPr lang="en-GB" sz="1800" b="0" i="0" u="none" strike="noStrike" dirty="0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800" b="0" i="0" u="none" strike="noStrike" dirty="0" err="1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linux</a:t>
            </a:r>
            <a:r>
              <a:rPr lang="en-GB" sz="1800" b="0" i="0" u="none" strike="noStrike" dirty="0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/amd64,linux/arm64,linux/arm/v7 </a:t>
            </a:r>
            <a:r>
              <a:rPr lang="en-GB" sz="1800" b="0" i="0" u="none" strike="noStrike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-t</a:t>
            </a:r>
            <a:r>
              <a:rPr lang="en-GB" sz="1800" b="0" i="0" u="none" strike="noStrike" dirty="0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800" b="0" i="0" u="none" strike="noStrike" dirty="0" err="1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yazcunaga</a:t>
            </a:r>
            <a:r>
              <a:rPr lang="en-GB" sz="1800" b="0" i="0" u="none" strike="noStrike" dirty="0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1800" b="0" i="0" u="none" strike="noStrike" dirty="0" err="1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testmultiplatform:latest</a:t>
            </a:r>
            <a:r>
              <a:rPr lang="en-GB" sz="1800" b="0" i="0" u="none" strike="noStrike" dirty="0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800" b="0" i="0" u="none" strike="noStrike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--push</a:t>
            </a:r>
            <a:r>
              <a:rPr lang="en-GB" sz="1800" b="0" i="0" u="none" strike="noStrike" dirty="0">
                <a:solidFill>
                  <a:srgbClr val="0F161E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sz="1800" b="0" i="0" u="none" strike="noStrike" dirty="0">
                <a:solidFill>
                  <a:srgbClr val="658B00"/>
                </a:solidFill>
                <a:effectLst/>
                <a:latin typeface="Courier New" panose="02070309020205020404" pitchFamily="49" charset="0"/>
              </a:rPr>
              <a:t>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20706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Dockerfile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57836F-3A3D-2443-8E79-BF20962EC881}"/>
              </a:ext>
            </a:extLst>
          </p:cNvPr>
          <p:cNvSpPr/>
          <p:nvPr/>
        </p:nvSpPr>
        <p:spPr>
          <a:xfrm>
            <a:off x="863599" y="1216041"/>
            <a:ext cx="10993968" cy="875225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 un archivo que describe tu aplicación y le dice a </a:t>
            </a:r>
            <a:r>
              <a:rPr lang="es-ES_tradnl" b="1" dirty="0" err="1"/>
              <a:t>Docker</a:t>
            </a:r>
            <a:r>
              <a:rPr lang="es-ES_tradnl" dirty="0"/>
              <a:t> cómo construir una imagen con ella.﻿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425487-BD9E-294A-AAA9-64275032B502}"/>
              </a:ext>
            </a:extLst>
          </p:cNvPr>
          <p:cNvSpPr/>
          <p:nvPr/>
        </p:nvSpPr>
        <p:spPr>
          <a:xfrm>
            <a:off x="863599" y="2659166"/>
            <a:ext cx="10993968" cy="970670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Este suele estar en el </a:t>
            </a:r>
            <a:r>
              <a:rPr lang="es-ES_tradnl" b="1" dirty="0"/>
              <a:t>directorio raíz de tu aplicación</a:t>
            </a:r>
            <a:r>
              <a:rPr lang="es-ES_tradnl" dirty="0"/>
              <a:t>, el cual se conoce como </a:t>
            </a:r>
            <a:r>
              <a:rPr lang="es-ES_tradnl" b="1" dirty="0"/>
              <a:t>contexto</a:t>
            </a:r>
            <a:r>
              <a:rPr lang="es-ES_tradnl" dirty="0"/>
              <a:t>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9523B7-573A-AD43-B584-5BB9A43F2951}"/>
              </a:ext>
            </a:extLst>
          </p:cNvPr>
          <p:cNvSpPr/>
          <p:nvPr/>
        </p:nvSpPr>
        <p:spPr>
          <a:xfrm>
            <a:off x="863599" y="4197736"/>
            <a:ext cx="10993968" cy="970670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Por convención, este comienza con la </a:t>
            </a:r>
            <a:r>
              <a:rPr lang="es-ES_tradnl" b="1" dirty="0"/>
              <a:t>D mayúscula </a:t>
            </a:r>
            <a:r>
              <a:rPr lang="es-ES_tradnl" dirty="0"/>
              <a:t>y se escribe todo junto. ”</a:t>
            </a:r>
            <a:r>
              <a:rPr lang="es-ES_tradnl" dirty="0" err="1"/>
              <a:t>dockerfile</a:t>
            </a:r>
            <a:r>
              <a:rPr lang="es-ES_tradnl" dirty="0"/>
              <a:t>” y “Docker file” no serían nombres que cumplen con dicha convención.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126F67-92F3-794E-9A70-99AC44685302}"/>
              </a:ext>
            </a:extLst>
          </p:cNvPr>
          <p:cNvSpPr/>
          <p:nvPr/>
        </p:nvSpPr>
        <p:spPr>
          <a:xfrm>
            <a:off x="863599" y="5736305"/>
            <a:ext cx="10993968" cy="750624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Muchos de los </a:t>
            </a:r>
            <a:r>
              <a:rPr lang="es-ES_tradnl" b="1" dirty="0" err="1"/>
              <a:t>IDEs</a:t>
            </a:r>
            <a:r>
              <a:rPr lang="es-ES_tradnl" dirty="0"/>
              <a:t> del mercado a día de hoy te ayudan a generar dicho archivo, los cuales se basan en las tecnologías utilizadas.</a:t>
            </a:r>
          </a:p>
        </p:txBody>
      </p:sp>
    </p:spTree>
    <p:extLst>
      <p:ext uri="{BB962C8B-B14F-4D97-AF65-F5344CB8AC3E}">
        <p14:creationId xmlns:p14="http://schemas.microsoft.com/office/powerpoint/2010/main" val="33357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CFA4A-75CA-6E4C-A56A-428F7829B17F}"/>
              </a:ext>
            </a:extLst>
          </p:cNvPr>
          <p:cNvSpPr/>
          <p:nvPr/>
        </p:nvSpPr>
        <p:spPr>
          <a:xfrm>
            <a:off x="780437" y="2867629"/>
            <a:ext cx="7762776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Menlo" panose="020B0609030804020204" pitchFamily="49" charset="0"/>
              </a:rPr>
              <a:t>node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:16-alpine</a:t>
            </a:r>
          </a:p>
          <a:p>
            <a:r>
              <a:rPr lang="en-GB" sz="2000" dirty="0">
                <a:solidFill>
                  <a:srgbClr val="C586C0"/>
                </a:solidFill>
                <a:latin typeface="Menlo" panose="020B0609030804020204" pitchFamily="49" charset="0"/>
              </a:rPr>
              <a:t>WORKDIR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/app</a:t>
            </a:r>
            <a:endParaRPr lang="en-GB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2000" dirty="0">
                <a:solidFill>
                  <a:srgbClr val="C586C0"/>
                </a:solidFill>
                <a:latin typeface="Menlo" panose="020B0609030804020204" pitchFamily="49" charset="0"/>
              </a:rPr>
              <a:t>COPY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[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GB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package.json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,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GB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package.lock.json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,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"./"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]</a:t>
            </a:r>
            <a:endParaRPr lang="en-GB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2000" dirty="0">
                <a:solidFill>
                  <a:srgbClr val="C586C0"/>
                </a:solidFill>
                <a:latin typeface="Menlo" panose="020B0609030804020204" pitchFamily="49" charset="0"/>
              </a:rPr>
              <a:t>RUN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npm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install</a:t>
            </a:r>
            <a:endParaRPr lang="en-GB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2000" dirty="0">
                <a:solidFill>
                  <a:srgbClr val="C586C0"/>
                </a:solidFill>
                <a:latin typeface="Menlo" panose="020B0609030804020204" pitchFamily="49" charset="0"/>
              </a:rPr>
              <a:t>COPY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.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/app</a:t>
            </a:r>
            <a:endParaRPr lang="en-GB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2000" dirty="0">
                <a:solidFill>
                  <a:srgbClr val="C586C0"/>
                </a:solidFill>
                <a:latin typeface="Menlo" panose="020B0609030804020204" pitchFamily="49" charset="0"/>
              </a:rPr>
              <a:t>EXPOSE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3000</a:t>
            </a:r>
            <a:endParaRPr lang="en-GB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2000" dirty="0">
                <a:solidFill>
                  <a:srgbClr val="C586C0"/>
                </a:solidFill>
                <a:latin typeface="Menlo" panose="020B0609030804020204" pitchFamily="49" charset="0"/>
              </a:rPr>
              <a:t>CMD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[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"node"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,</a:t>
            </a:r>
            <a:r>
              <a:rPr lang="en-GB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GB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server.js</a:t>
            </a:r>
            <a:r>
              <a:rPr lang="en-GB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GB" sz="2000" dirty="0">
                <a:solidFill>
                  <a:srgbClr val="9CDCFE"/>
                </a:solidFill>
                <a:latin typeface="Menlo" panose="020B0609030804020204" pitchFamily="49" charset="0"/>
              </a:rPr>
              <a:t>]</a:t>
            </a:r>
            <a:endParaRPr lang="en-GB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Ejemplo básico Dockerfile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D86AB37-4691-2341-9C21-055E55D5B07B}"/>
              </a:ext>
            </a:extLst>
          </p:cNvPr>
          <p:cNvSpPr txBox="1"/>
          <p:nvPr/>
        </p:nvSpPr>
        <p:spPr>
          <a:xfrm>
            <a:off x="4264733" y="2883395"/>
            <a:ext cx="604591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sz="1200" b="1" dirty="0">
                <a:solidFill>
                  <a:srgbClr val="C3FCF1"/>
                </a:solidFill>
              </a:rPr>
              <a:t>FROM</a:t>
            </a:r>
            <a:r>
              <a:rPr lang="en-ES" sz="1200" b="1" dirty="0"/>
              <a:t>: </a:t>
            </a:r>
            <a:r>
              <a:rPr lang="en-ES" sz="1200" dirty="0"/>
              <a:t>indica qué imagen vamos a utilizar como base de nuestra nueva imagen.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29B570-00F1-6349-BBC8-E1FA9C81116C}"/>
              </a:ext>
            </a:extLst>
          </p:cNvPr>
          <p:cNvSpPr txBox="1"/>
          <p:nvPr/>
        </p:nvSpPr>
        <p:spPr>
          <a:xfrm>
            <a:off x="2900855" y="3234673"/>
            <a:ext cx="8909003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sz="1200" dirty="0">
                <a:solidFill>
                  <a:srgbClr val="C3FCF1"/>
                </a:solidFill>
              </a:rPr>
              <a:t>WORKDIR: </a:t>
            </a:r>
            <a:r>
              <a:rPr lang="en-ES" sz="1200" b="0" dirty="0"/>
              <a:t>dentro del contenedor que crea la imagen, es el directorio sobre el cual se están realizando las operaciones.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CEA4509-3C15-A441-A761-DA18109D6034}"/>
              </a:ext>
            </a:extLst>
          </p:cNvPr>
          <p:cNvSpPr txBox="1"/>
          <p:nvPr/>
        </p:nvSpPr>
        <p:spPr>
          <a:xfrm>
            <a:off x="7219235" y="3545264"/>
            <a:ext cx="4593795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sz="1200" dirty="0">
                <a:solidFill>
                  <a:srgbClr val="C3FCF1"/>
                </a:solidFill>
              </a:rPr>
              <a:t>COPY: </a:t>
            </a:r>
            <a:r>
              <a:rPr lang="en-ES" sz="1200" b="0" dirty="0"/>
              <a:t>nos permite copiar archivos que están en el contexto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7F31F377-0517-AF4B-A901-737BD4D071B1}"/>
              </a:ext>
            </a:extLst>
          </p:cNvPr>
          <p:cNvSpPr txBox="1"/>
          <p:nvPr/>
        </p:nvSpPr>
        <p:spPr>
          <a:xfrm>
            <a:off x="3282997" y="3853166"/>
            <a:ext cx="881134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sz="1200" dirty="0">
                <a:solidFill>
                  <a:srgbClr val="C3FCF1"/>
                </a:solidFill>
              </a:rPr>
              <a:t>RUN: </a:t>
            </a:r>
            <a:r>
              <a:rPr lang="en-ES" sz="1200" b="0" dirty="0"/>
              <a:t>Ejecuta comandos dentro del contenedor que está creando la imagen, </a:t>
            </a:r>
            <a:r>
              <a:rPr lang="en-ES" sz="1200" b="0" i="1" dirty="0"/>
              <a:t>npm instal</a:t>
            </a:r>
            <a:r>
              <a:rPr lang="en-ES" sz="1200" b="0" dirty="0"/>
              <a:t>l instala los paquetes de Node.js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86C2D19A-B9CF-5643-AD2B-1C72C630009E}"/>
              </a:ext>
            </a:extLst>
          </p:cNvPr>
          <p:cNvSpPr txBox="1"/>
          <p:nvPr/>
        </p:nvSpPr>
        <p:spPr>
          <a:xfrm>
            <a:off x="2932386" y="4180104"/>
            <a:ext cx="577018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sz="1200" dirty="0">
                <a:solidFill>
                  <a:srgbClr val="C3FCF1"/>
                </a:solidFill>
              </a:rPr>
              <a:t>COPY . /app: </a:t>
            </a:r>
            <a:r>
              <a:rPr lang="en-ES" sz="1200" b="0" dirty="0"/>
              <a:t>copia todos los archivos del contexto dentro del directorio /app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6C25A88-A82B-E047-A0CA-53B745C73CC1}"/>
              </a:ext>
            </a:extLst>
          </p:cNvPr>
          <p:cNvSpPr txBox="1"/>
          <p:nvPr/>
        </p:nvSpPr>
        <p:spPr>
          <a:xfrm>
            <a:off x="2900855" y="4480954"/>
            <a:ext cx="826113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sz="1200" dirty="0">
                <a:solidFill>
                  <a:srgbClr val="C3FCF1"/>
                </a:solidFill>
              </a:rPr>
              <a:t>EXPOSE: </a:t>
            </a:r>
            <a:r>
              <a:rPr lang="en-ES" sz="1200" b="0" dirty="0"/>
              <a:t>se utiliza para añadir como metadato que esta aplicación utilizará el puerto 3000 para recibir peticiones.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AEC53C-4AC2-454E-8697-C11DED3D2DF6}"/>
              </a:ext>
            </a:extLst>
          </p:cNvPr>
          <p:cNvSpPr txBox="1"/>
          <p:nvPr/>
        </p:nvSpPr>
        <p:spPr>
          <a:xfrm>
            <a:off x="4750097" y="4784968"/>
            <a:ext cx="710747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sz="1200" dirty="0">
                <a:solidFill>
                  <a:srgbClr val="C3FCF1"/>
                </a:solidFill>
              </a:rPr>
              <a:t>CMD: </a:t>
            </a:r>
            <a:r>
              <a:rPr lang="en-ES" sz="1200" b="0" dirty="0"/>
              <a:t>es el comando que se lanzará cuando un contenedor ejecute una instancia de esta imagen.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0F07DD-2EF0-0F4E-B77B-0196D245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86" y="1071639"/>
            <a:ext cx="1395432" cy="1556713"/>
          </a:xfrm>
          <a:prstGeom prst="rect">
            <a:avLst/>
          </a:prstGeom>
        </p:spPr>
      </p:pic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7A5E9F2-ED89-784E-8C26-20359CA1BD16}"/>
              </a:ext>
            </a:extLst>
          </p:cNvPr>
          <p:cNvCxnSpPr>
            <a:cxnSpLocks/>
            <a:endCxn id="2" idx="1"/>
          </p:cNvCxnSpPr>
          <p:nvPr/>
        </p:nvCxnSpPr>
        <p:spPr>
          <a:xfrm rot="10800000" flipV="1">
            <a:off x="780438" y="1516296"/>
            <a:ext cx="4416679" cy="2474718"/>
          </a:xfrm>
          <a:prstGeom prst="curvedConnector3">
            <a:avLst>
              <a:gd name="adj1" fmla="val 105176"/>
            </a:avLst>
          </a:prstGeom>
          <a:ln w="19050">
            <a:solidFill>
              <a:srgbClr val="0052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8A6A15A-B338-7548-9AD7-CF5A9B9BA837}"/>
              </a:ext>
            </a:extLst>
          </p:cNvPr>
          <p:cNvSpPr/>
          <p:nvPr/>
        </p:nvSpPr>
        <p:spPr>
          <a:xfrm>
            <a:off x="777792" y="5590065"/>
            <a:ext cx="11032067" cy="477684"/>
          </a:xfrm>
          <a:prstGeom prst="roundRect">
            <a:avLst/>
          </a:prstGeom>
          <a:solidFill>
            <a:srgbClr val="FCFAEC"/>
          </a:solidFill>
          <a:ln>
            <a:solidFill>
              <a:srgbClr val="979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rgbClr val="494738"/>
                </a:solidFill>
              </a:rPr>
              <a:t>Cada linea es una instrucción y, aunque no es case sensitive, se suele escribir en el formato </a:t>
            </a:r>
            <a:r>
              <a:rPr lang="en-ES" sz="1400" b="1" dirty="0">
                <a:solidFill>
                  <a:srgbClr val="494738"/>
                </a:solidFill>
              </a:rPr>
              <a:t>&lt;INSTRUCCIÓN argumento&gt;</a:t>
            </a:r>
            <a:r>
              <a:rPr lang="en-ES" sz="1400" dirty="0">
                <a:solidFill>
                  <a:srgbClr val="494738"/>
                </a:solidFill>
              </a:rPr>
              <a:t>.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799BD6DF-B004-A044-AB3F-F9B3EE84F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70" y="5626062"/>
            <a:ext cx="413363" cy="413363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B96E50B-4A01-7F41-AC3F-B1BDC78C5F9D}"/>
              </a:ext>
            </a:extLst>
          </p:cNvPr>
          <p:cNvSpPr/>
          <p:nvPr/>
        </p:nvSpPr>
        <p:spPr>
          <a:xfrm>
            <a:off x="777791" y="6132919"/>
            <a:ext cx="11032067" cy="477684"/>
          </a:xfrm>
          <a:prstGeom prst="roundRect">
            <a:avLst/>
          </a:prstGeom>
          <a:solidFill>
            <a:srgbClr val="FCFAEC"/>
          </a:solidFill>
          <a:ln>
            <a:solidFill>
              <a:srgbClr val="979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rgbClr val="494738"/>
                </a:solidFill>
              </a:rPr>
              <a:t>Para añadir comentarios puedes usar el simbolo </a:t>
            </a:r>
            <a:r>
              <a:rPr lang="en-ES" sz="1400" b="1" dirty="0">
                <a:solidFill>
                  <a:srgbClr val="494738"/>
                </a:solidFill>
              </a:rPr>
              <a:t>#</a:t>
            </a:r>
            <a:r>
              <a:rPr lang="en-ES" sz="1400" dirty="0">
                <a:solidFill>
                  <a:srgbClr val="494738"/>
                </a:solidFill>
              </a:rPr>
              <a:t>.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D39D4EA-B164-0841-9CCF-5414F7F89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70" y="6173582"/>
            <a:ext cx="413363" cy="4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9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.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dockerignore</a:t>
            </a:r>
            <a:endParaRPr lang="es-ES_tradnl" sz="5333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D86AB37-4691-2341-9C21-055E55D5B07B}"/>
              </a:ext>
            </a:extLst>
          </p:cNvPr>
          <p:cNvSpPr txBox="1"/>
          <p:nvPr/>
        </p:nvSpPr>
        <p:spPr>
          <a:xfrm>
            <a:off x="4297999" y="3391864"/>
            <a:ext cx="5718068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Este archivo nos permite especificar qué archivos deben obviarse como parte del contexto.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0F07DD-2EF0-0F4E-B77B-0196D245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86" y="1071639"/>
            <a:ext cx="1395432" cy="1556713"/>
          </a:xfrm>
          <a:prstGeom prst="rect">
            <a:avLst/>
          </a:prstGeom>
        </p:spPr>
      </p:pic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7A5E9F2-ED89-784E-8C26-20359CA1BD16}"/>
              </a:ext>
            </a:extLst>
          </p:cNvPr>
          <p:cNvCxnSpPr>
            <a:cxnSpLocks/>
            <a:endCxn id="3" idx="1"/>
          </p:cNvCxnSpPr>
          <p:nvPr/>
        </p:nvCxnSpPr>
        <p:spPr>
          <a:xfrm rot="10800000" flipV="1">
            <a:off x="777792" y="1174267"/>
            <a:ext cx="4444697" cy="2769786"/>
          </a:xfrm>
          <a:prstGeom prst="curvedConnector3">
            <a:avLst>
              <a:gd name="adj1" fmla="val 105143"/>
            </a:avLst>
          </a:prstGeom>
          <a:ln w="19050">
            <a:solidFill>
              <a:srgbClr val="0052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8A6A15A-B338-7548-9AD7-CF5A9B9BA837}"/>
              </a:ext>
            </a:extLst>
          </p:cNvPr>
          <p:cNvSpPr/>
          <p:nvPr/>
        </p:nvSpPr>
        <p:spPr>
          <a:xfrm>
            <a:off x="777792" y="6098066"/>
            <a:ext cx="11032067" cy="477684"/>
          </a:xfrm>
          <a:prstGeom prst="roundRect">
            <a:avLst/>
          </a:prstGeom>
          <a:solidFill>
            <a:srgbClr val="FCFAEC"/>
          </a:solidFill>
          <a:ln>
            <a:solidFill>
              <a:srgbClr val="979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i="1" dirty="0">
                <a:solidFill>
                  <a:srgbClr val="494738"/>
                </a:solidFill>
              </a:rPr>
              <a:t>¡Recuerda que el objetivo es que las imágenes sean lo más pequeñas posible!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799BD6DF-B004-A044-AB3F-F9B3EE84F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70" y="6134063"/>
            <a:ext cx="413363" cy="4133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FAA553-B0D7-0A4F-9BCF-53A2827AF18A}"/>
              </a:ext>
            </a:extLst>
          </p:cNvPr>
          <p:cNvSpPr/>
          <p:nvPr/>
        </p:nvSpPr>
        <p:spPr>
          <a:xfrm>
            <a:off x="777791" y="2497503"/>
            <a:ext cx="2837612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node_modules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npm-debug.log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DockerFile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docker-compose*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dockerignore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.git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gitignore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.env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*/bin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*/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obj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README.md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LICENSE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vscode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7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Capas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7A5654-1BBA-B045-A10E-3DB61E4568FC}"/>
              </a:ext>
            </a:extLst>
          </p:cNvPr>
          <p:cNvSpPr/>
          <p:nvPr/>
        </p:nvSpPr>
        <p:spPr>
          <a:xfrm>
            <a:off x="3311231" y="5132592"/>
            <a:ext cx="2785730" cy="701749"/>
          </a:xfrm>
          <a:prstGeom prst="rect">
            <a:avLst/>
          </a:prstGeom>
          <a:solidFill>
            <a:srgbClr val="2F4858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node:1.13-alpine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20181D-079B-864B-BC6B-9F0C6460F0DC}"/>
              </a:ext>
            </a:extLst>
          </p:cNvPr>
          <p:cNvSpPr/>
          <p:nvPr/>
        </p:nvSpPr>
        <p:spPr>
          <a:xfrm>
            <a:off x="3311231" y="3196628"/>
            <a:ext cx="2785730" cy="701749"/>
          </a:xfrm>
          <a:prstGeom prst="rect">
            <a:avLst/>
          </a:prstGeom>
          <a:solidFill>
            <a:srgbClr val="008C86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RUN </a:t>
            </a:r>
            <a:r>
              <a:rPr lang="es-ES_tradnl" dirty="0" err="1"/>
              <a:t>npm</a:t>
            </a:r>
            <a:r>
              <a:rPr lang="es-ES_tradnl" dirty="0"/>
              <a:t> </a:t>
            </a:r>
            <a:r>
              <a:rPr lang="es-ES_tradnl" dirty="0" err="1"/>
              <a:t>install</a:t>
            </a:r>
            <a:endParaRPr lang="es-ES_tradn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7F29E3-F878-AA49-B251-2940D116C721}"/>
              </a:ext>
            </a:extLst>
          </p:cNvPr>
          <p:cNvSpPr/>
          <p:nvPr/>
        </p:nvSpPr>
        <p:spPr>
          <a:xfrm>
            <a:off x="3311231" y="3904190"/>
            <a:ext cx="2785730" cy="701749"/>
          </a:xfrm>
          <a:prstGeom prst="rect">
            <a:avLst/>
          </a:prstGeom>
          <a:solidFill>
            <a:srgbClr val="006A7B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COPY [“</a:t>
            </a:r>
            <a:r>
              <a:rPr lang="es-ES_tradnl" dirty="0" err="1"/>
              <a:t>package.json</a:t>
            </a:r>
            <a:r>
              <a:rPr lang="es-ES_tradnl" dirty="0"/>
              <a:t>” 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088AC4-CB12-4045-9425-3F53B06F9098}"/>
              </a:ext>
            </a:extLst>
          </p:cNvPr>
          <p:cNvSpPr/>
          <p:nvPr/>
        </p:nvSpPr>
        <p:spPr>
          <a:xfrm>
            <a:off x="3311231" y="2488907"/>
            <a:ext cx="2785730" cy="701749"/>
          </a:xfrm>
          <a:prstGeom prst="rect">
            <a:avLst/>
          </a:prstGeom>
          <a:solidFill>
            <a:srgbClr val="00AD74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COPY . /app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5D1A0-57E0-924C-A13E-4C9F7F624ECA}"/>
              </a:ext>
            </a:extLst>
          </p:cNvPr>
          <p:cNvSpPr txBox="1"/>
          <p:nvPr/>
        </p:nvSpPr>
        <p:spPr>
          <a:xfrm>
            <a:off x="3887061" y="5094795"/>
            <a:ext cx="1566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Base </a:t>
            </a:r>
            <a:r>
              <a:rPr lang="es-ES_tradnl" sz="1100" dirty="0" err="1">
                <a:solidFill>
                  <a:schemeClr val="bg1"/>
                </a:solidFill>
              </a:rPr>
              <a:t>layer</a:t>
            </a:r>
            <a:endParaRPr lang="es-ES_tradnl" sz="11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12F91-7521-F849-B5B8-58F479D6B7E1}"/>
              </a:ext>
            </a:extLst>
          </p:cNvPr>
          <p:cNvSpPr/>
          <p:nvPr/>
        </p:nvSpPr>
        <p:spPr>
          <a:xfrm>
            <a:off x="3220834" y="1636049"/>
            <a:ext cx="2946400" cy="4260253"/>
          </a:xfrm>
          <a:prstGeom prst="rect">
            <a:avLst/>
          </a:prstGeom>
          <a:noFill/>
          <a:ln w="38100">
            <a:solidFill>
              <a:srgbClr val="4947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E773455-2811-884B-A1DD-33E73E4030A1}"/>
              </a:ext>
            </a:extLst>
          </p:cNvPr>
          <p:cNvSpPr txBox="1"/>
          <p:nvPr/>
        </p:nvSpPr>
        <p:spPr>
          <a:xfrm>
            <a:off x="3220834" y="1188101"/>
            <a:ext cx="3014132" cy="338554"/>
          </a:xfrm>
          <a:prstGeom prst="rect">
            <a:avLst/>
          </a:prstGeom>
          <a:solidFill>
            <a:srgbClr val="FF3E83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Imagen</a:t>
            </a: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19C73894-C730-8B45-AE2C-C8DC6913E89D}"/>
              </a:ext>
            </a:extLst>
          </p:cNvPr>
          <p:cNvSpPr txBox="1"/>
          <p:nvPr/>
        </p:nvSpPr>
        <p:spPr>
          <a:xfrm>
            <a:off x="7835166" y="2696056"/>
            <a:ext cx="2034041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Capa (85.8kB)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11D84F53-F55B-5A45-80E6-E051164424E4}"/>
              </a:ext>
            </a:extLst>
          </p:cNvPr>
          <p:cNvSpPr txBox="1"/>
          <p:nvPr/>
        </p:nvSpPr>
        <p:spPr>
          <a:xfrm>
            <a:off x="7835167" y="3378794"/>
            <a:ext cx="2034040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 algn="ctr"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dirty="0"/>
              <a:t>Capa (26.4MB)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0D2A7691-D31A-E048-825E-D8C500396A06}"/>
              </a:ext>
            </a:extLst>
          </p:cNvPr>
          <p:cNvSpPr txBox="1"/>
          <p:nvPr/>
        </p:nvSpPr>
        <p:spPr>
          <a:xfrm>
            <a:off x="7835167" y="4142162"/>
            <a:ext cx="2034040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 algn="ctr"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dirty="0"/>
              <a:t>Capa (419B)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B5407282-5E8C-904D-BE55-7117E76068DD}"/>
              </a:ext>
            </a:extLst>
          </p:cNvPr>
          <p:cNvSpPr txBox="1"/>
          <p:nvPr/>
        </p:nvSpPr>
        <p:spPr>
          <a:xfrm>
            <a:off x="7835167" y="5373765"/>
            <a:ext cx="2034038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 algn="ctr"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dirty="0"/>
              <a:t>Capa (5.6MB)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0F7BD4-8B7A-5349-B171-7386471A874F}"/>
              </a:ext>
            </a:extLst>
          </p:cNvPr>
          <p:cNvCxnSpPr>
            <a:cxnSpLocks/>
          </p:cNvCxnSpPr>
          <p:nvPr/>
        </p:nvCxnSpPr>
        <p:spPr>
          <a:xfrm flipH="1">
            <a:off x="6465994" y="2847498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30D334-465A-9240-B9EC-903FDD75E2CD}"/>
              </a:ext>
            </a:extLst>
          </p:cNvPr>
          <p:cNvCxnSpPr>
            <a:cxnSpLocks/>
          </p:cNvCxnSpPr>
          <p:nvPr/>
        </p:nvCxnSpPr>
        <p:spPr>
          <a:xfrm flipH="1">
            <a:off x="6465994" y="3550231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DEA8E1-62B5-CA4F-819F-BFAB1585AA9C}"/>
              </a:ext>
            </a:extLst>
          </p:cNvPr>
          <p:cNvCxnSpPr>
            <a:cxnSpLocks/>
          </p:cNvCxnSpPr>
          <p:nvPr/>
        </p:nvCxnSpPr>
        <p:spPr>
          <a:xfrm flipH="1">
            <a:off x="6465994" y="4329165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AD3AF-E585-5745-BCF3-89C02C5396E2}"/>
              </a:ext>
            </a:extLst>
          </p:cNvPr>
          <p:cNvCxnSpPr>
            <a:cxnSpLocks/>
          </p:cNvCxnSpPr>
          <p:nvPr/>
        </p:nvCxnSpPr>
        <p:spPr>
          <a:xfrm flipH="1">
            <a:off x="6465994" y="5518303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42E9F51-07AB-8248-A8D7-D3F2AD7FA104}"/>
              </a:ext>
            </a:extLst>
          </p:cNvPr>
          <p:cNvSpPr/>
          <p:nvPr/>
        </p:nvSpPr>
        <p:spPr>
          <a:xfrm>
            <a:off x="777792" y="6098066"/>
            <a:ext cx="11032067" cy="477684"/>
          </a:xfrm>
          <a:prstGeom prst="roundRect">
            <a:avLst/>
          </a:prstGeom>
          <a:solidFill>
            <a:srgbClr val="FCFAEC"/>
          </a:solidFill>
          <a:ln>
            <a:solidFill>
              <a:srgbClr val="979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i="1" dirty="0">
                <a:solidFill>
                  <a:srgbClr val="494738"/>
                </a:solidFill>
              </a:rPr>
              <a:t>EXPOSE, CMD simplemente añade metadatos a la imagen pero no nuevas capas.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7B1AEBC5-74E2-8142-8C47-01013963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0" y="6134063"/>
            <a:ext cx="413363" cy="413363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3CC621C7-838D-BB46-93AC-12F676DB69A7}"/>
              </a:ext>
            </a:extLst>
          </p:cNvPr>
          <p:cNvSpPr txBox="1"/>
          <p:nvPr/>
        </p:nvSpPr>
        <p:spPr>
          <a:xfrm>
            <a:off x="3311231" y="4699988"/>
            <a:ext cx="2785730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WORKDIR /app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AF950250-8697-7B4F-AA4C-F54AC1EAA96F}"/>
              </a:ext>
            </a:extLst>
          </p:cNvPr>
          <p:cNvSpPr txBox="1"/>
          <p:nvPr/>
        </p:nvSpPr>
        <p:spPr>
          <a:xfrm>
            <a:off x="3325525" y="2077285"/>
            <a:ext cx="27857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EXPOSE 3000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9333546-E3DA-EF4B-8098-0C64B211BDC7}"/>
              </a:ext>
            </a:extLst>
          </p:cNvPr>
          <p:cNvSpPr txBox="1"/>
          <p:nvPr/>
        </p:nvSpPr>
        <p:spPr>
          <a:xfrm>
            <a:off x="3325525" y="1691706"/>
            <a:ext cx="27857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CMD [”node”, “server.js”]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5345C4C-BB10-184F-8FE4-16993B879E97}"/>
              </a:ext>
            </a:extLst>
          </p:cNvPr>
          <p:cNvSpPr txBox="1"/>
          <p:nvPr/>
        </p:nvSpPr>
        <p:spPr>
          <a:xfrm>
            <a:off x="7835167" y="2116222"/>
            <a:ext cx="203404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Metadato (0B)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78704F-5138-FB41-B786-C90A642DF9A7}"/>
              </a:ext>
            </a:extLst>
          </p:cNvPr>
          <p:cNvCxnSpPr>
            <a:cxnSpLocks/>
          </p:cNvCxnSpPr>
          <p:nvPr/>
        </p:nvCxnSpPr>
        <p:spPr>
          <a:xfrm flipH="1">
            <a:off x="6465994" y="2260760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CC39B4EE-75DB-8841-A33F-23FA7CFD2EAB}"/>
              </a:ext>
            </a:extLst>
          </p:cNvPr>
          <p:cNvSpPr txBox="1"/>
          <p:nvPr/>
        </p:nvSpPr>
        <p:spPr>
          <a:xfrm>
            <a:off x="7835166" y="1658469"/>
            <a:ext cx="203404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Metadato (0B)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A49205-43AF-A147-9597-A61D4990DEB2}"/>
              </a:ext>
            </a:extLst>
          </p:cNvPr>
          <p:cNvCxnSpPr>
            <a:cxnSpLocks/>
          </p:cNvCxnSpPr>
          <p:nvPr/>
        </p:nvCxnSpPr>
        <p:spPr>
          <a:xfrm flipH="1">
            <a:off x="6465994" y="1835463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">
            <a:extLst>
              <a:ext uri="{FF2B5EF4-FFF2-40B4-BE49-F238E27FC236}">
                <a16:creationId xmlns:a16="http://schemas.microsoft.com/office/drawing/2014/main" id="{D8A25B04-B00A-D746-BFD1-F68738F2D317}"/>
              </a:ext>
            </a:extLst>
          </p:cNvPr>
          <p:cNvSpPr txBox="1"/>
          <p:nvPr/>
        </p:nvSpPr>
        <p:spPr>
          <a:xfrm>
            <a:off x="7835166" y="4721996"/>
            <a:ext cx="203403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 algn="ctr"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dirty="0"/>
              <a:t>Metadato (0B)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41CA2E-3713-9D40-A327-2E9A36816D8B}"/>
              </a:ext>
            </a:extLst>
          </p:cNvPr>
          <p:cNvCxnSpPr>
            <a:cxnSpLocks/>
          </p:cNvCxnSpPr>
          <p:nvPr/>
        </p:nvCxnSpPr>
        <p:spPr>
          <a:xfrm flipH="1">
            <a:off x="6465994" y="4877837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6A04D1-B481-3E41-BC33-78AF99EFB7EB}"/>
              </a:ext>
            </a:extLst>
          </p:cNvPr>
          <p:cNvCxnSpPr>
            <a:cxnSpLocks/>
          </p:cNvCxnSpPr>
          <p:nvPr/>
        </p:nvCxnSpPr>
        <p:spPr>
          <a:xfrm flipH="1">
            <a:off x="6465994" y="1357243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CF3929-A361-4D4E-8988-50D370486B40}"/>
              </a:ext>
            </a:extLst>
          </p:cNvPr>
          <p:cNvSpPr txBox="1"/>
          <p:nvPr/>
        </p:nvSpPr>
        <p:spPr>
          <a:xfrm>
            <a:off x="7842138" y="1233654"/>
            <a:ext cx="2027068" cy="338554"/>
          </a:xfrm>
          <a:prstGeom prst="rect">
            <a:avLst/>
          </a:prstGeom>
          <a:solidFill>
            <a:srgbClr val="FF3E83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 algn="ctr"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ES" dirty="0"/>
              <a:t>139MB</a:t>
            </a:r>
          </a:p>
        </p:txBody>
      </p:sp>
    </p:spTree>
    <p:extLst>
      <p:ext uri="{BB962C8B-B14F-4D97-AF65-F5344CB8AC3E}">
        <p14:creationId xmlns:p14="http://schemas.microsoft.com/office/powerpoint/2010/main" val="46634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¿ Capa o metadato?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57836F-3A3D-2443-8E79-BF20962EC881}"/>
              </a:ext>
            </a:extLst>
          </p:cNvPr>
          <p:cNvSpPr/>
          <p:nvPr/>
        </p:nvSpPr>
        <p:spPr>
          <a:xfrm>
            <a:off x="863599" y="1216041"/>
            <a:ext cx="10993968" cy="875225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Las </a:t>
            </a:r>
            <a:r>
              <a:rPr lang="es-ES_tradnl" dirty="0"/>
              <a:t>instrucciones que crean nuevas capas son </a:t>
            </a:r>
            <a:r>
              <a:rPr lang="es-ES_tradnl" b="1" dirty="0"/>
              <a:t>RUN, ADD y COPY.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425487-BD9E-294A-AAA9-64275032B502}"/>
              </a:ext>
            </a:extLst>
          </p:cNvPr>
          <p:cNvSpPr/>
          <p:nvPr/>
        </p:nvSpPr>
        <p:spPr>
          <a:xfrm>
            <a:off x="863599" y="2666840"/>
            <a:ext cx="10993968" cy="970670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Ejemplos de instrucciones que incluyen metadatos: </a:t>
            </a:r>
            <a:r>
              <a:rPr lang="es-ES_tradnl" b="1" dirty="0"/>
              <a:t>EXPOSE, WORKDIR, ENV y ENTRYPOINT.﻿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126F67-92F3-794E-9A70-99AC44685302}"/>
              </a:ext>
            </a:extLst>
          </p:cNvPr>
          <p:cNvSpPr/>
          <p:nvPr/>
        </p:nvSpPr>
        <p:spPr>
          <a:xfrm>
            <a:off x="796841" y="4213084"/>
            <a:ext cx="10993968" cy="1113342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dirty="0"/>
              <a:t>Puedes ver las instrucciones que fueron utilizadas para construir la imagen con el comando: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C92CA-4E6E-8A4D-90F5-33A760B94FB7}"/>
              </a:ext>
            </a:extLst>
          </p:cNvPr>
          <p:cNvSpPr/>
          <p:nvPr/>
        </p:nvSpPr>
        <p:spPr>
          <a:xfrm>
            <a:off x="4093994" y="4705841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s-ES_trad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s-ES_trad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history</a:t>
            </a:r>
            <a:r>
              <a:rPr lang="es-ES_trad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s-ES_trad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nombre_imagen</a:t>
            </a:r>
            <a:r>
              <a:rPr lang="es-ES_trad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33D25B-EB0B-2B4F-80E5-D6EC4143607A}"/>
              </a:ext>
            </a:extLst>
          </p:cNvPr>
          <p:cNvSpPr/>
          <p:nvPr/>
        </p:nvSpPr>
        <p:spPr>
          <a:xfrm>
            <a:off x="777792" y="5605080"/>
            <a:ext cx="11032067" cy="970670"/>
          </a:xfrm>
          <a:prstGeom prst="roundRect">
            <a:avLst/>
          </a:prstGeom>
          <a:solidFill>
            <a:srgbClr val="FCFAEC"/>
          </a:solidFill>
          <a:ln>
            <a:solidFill>
              <a:srgbClr val="979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i="1" dirty="0">
                <a:solidFill>
                  <a:srgbClr val="494738"/>
                </a:solidFill>
              </a:rPr>
              <a:t>La premisa básica es: si una instrucción añade contenido como archivos, programas o imágenes, esta creará una nueva capa. Si esta añade instrucciones sobre como construir la imagen y ejecutar la aplicación, generará metadatos</a:t>
            </a:r>
            <a:r>
              <a:rPr lang="es-ES_tradnl" sz="1400" dirty="0"/>
              <a:t>.</a:t>
            </a:r>
          </a:p>
          <a:p>
            <a:pPr algn="ctr"/>
            <a:endParaRPr lang="en-ES" sz="1400" i="1" dirty="0">
              <a:solidFill>
                <a:srgbClr val="494738"/>
              </a:solidFill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7A256CC-1C9D-EC47-820B-015B0488E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5883733"/>
            <a:ext cx="413363" cy="4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5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Capas solo de lectura y de escritura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1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s-ES_tradnl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7A5654-1BBA-B045-A10E-3DB61E4568FC}"/>
              </a:ext>
            </a:extLst>
          </p:cNvPr>
          <p:cNvSpPr/>
          <p:nvPr/>
        </p:nvSpPr>
        <p:spPr>
          <a:xfrm>
            <a:off x="3311231" y="5548232"/>
            <a:ext cx="2785731" cy="701749"/>
          </a:xfrm>
          <a:prstGeom prst="rect">
            <a:avLst/>
          </a:prstGeom>
          <a:solidFill>
            <a:srgbClr val="2F4858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s-ES_tradnl" dirty="0">
                <a:solidFill>
                  <a:prstClr val="white"/>
                </a:solidFill>
                <a:latin typeface="Calibri" panose="020F0502020204030204"/>
              </a:rPr>
              <a:t>node:1.13-alpine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20181D-079B-864B-BC6B-9F0C6460F0DC}"/>
              </a:ext>
            </a:extLst>
          </p:cNvPr>
          <p:cNvSpPr/>
          <p:nvPr/>
        </p:nvSpPr>
        <p:spPr>
          <a:xfrm>
            <a:off x="3311231" y="3612268"/>
            <a:ext cx="2785731" cy="701749"/>
          </a:xfrm>
          <a:prstGeom prst="rect">
            <a:avLst/>
          </a:prstGeom>
          <a:solidFill>
            <a:srgbClr val="008C86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s-ES_tradnl" dirty="0">
                <a:solidFill>
                  <a:prstClr val="white"/>
                </a:solidFill>
                <a:latin typeface="Calibri" panose="020F0502020204030204"/>
              </a:rPr>
              <a:t>RUN </a:t>
            </a:r>
            <a:r>
              <a:rPr lang="es-ES_tradnl" dirty="0" err="1">
                <a:solidFill>
                  <a:prstClr val="white"/>
                </a:solidFill>
                <a:latin typeface="Calibri" panose="020F0502020204030204"/>
              </a:rPr>
              <a:t>npm</a:t>
            </a:r>
            <a:r>
              <a:rPr lang="es-ES_tradnl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s-ES_tradnl" dirty="0" err="1">
                <a:solidFill>
                  <a:prstClr val="white"/>
                </a:solidFill>
                <a:latin typeface="Calibri" panose="020F0502020204030204"/>
              </a:rPr>
              <a:t>install</a:t>
            </a:r>
            <a:endParaRPr lang="es-ES_tradnl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7F29E3-F878-AA49-B251-2940D116C721}"/>
              </a:ext>
            </a:extLst>
          </p:cNvPr>
          <p:cNvSpPr/>
          <p:nvPr/>
        </p:nvSpPr>
        <p:spPr>
          <a:xfrm>
            <a:off x="3311231" y="4319831"/>
            <a:ext cx="2785731" cy="701749"/>
          </a:xfrm>
          <a:prstGeom prst="rect">
            <a:avLst/>
          </a:prstGeom>
          <a:solidFill>
            <a:srgbClr val="006A7B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s-ES_tradnl" dirty="0">
                <a:solidFill>
                  <a:prstClr val="white"/>
                </a:solidFill>
                <a:latin typeface="Calibri" panose="020F0502020204030204"/>
              </a:rPr>
              <a:t>COPY [“</a:t>
            </a:r>
            <a:r>
              <a:rPr lang="es-ES_tradnl" dirty="0" err="1">
                <a:solidFill>
                  <a:prstClr val="white"/>
                </a:solidFill>
                <a:latin typeface="Calibri" panose="020F0502020204030204"/>
              </a:rPr>
              <a:t>package.json</a:t>
            </a:r>
            <a:r>
              <a:rPr lang="es-ES_tradnl" dirty="0">
                <a:solidFill>
                  <a:prstClr val="white"/>
                </a:solidFill>
                <a:latin typeface="Calibri" panose="020F0502020204030204"/>
              </a:rPr>
              <a:t>” 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088AC4-CB12-4045-9425-3F53B06F9098}"/>
              </a:ext>
            </a:extLst>
          </p:cNvPr>
          <p:cNvSpPr/>
          <p:nvPr/>
        </p:nvSpPr>
        <p:spPr>
          <a:xfrm>
            <a:off x="3311231" y="2904548"/>
            <a:ext cx="2785731" cy="701749"/>
          </a:xfrm>
          <a:prstGeom prst="rect">
            <a:avLst/>
          </a:prstGeom>
          <a:solidFill>
            <a:srgbClr val="00AD74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s-ES_tradnl" dirty="0">
                <a:solidFill>
                  <a:prstClr val="white"/>
                </a:solidFill>
                <a:latin typeface="Calibri" panose="020F0502020204030204"/>
              </a:rPr>
              <a:t>COPY . /app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5D1A0-57E0-924C-A13E-4C9F7F624ECA}"/>
              </a:ext>
            </a:extLst>
          </p:cNvPr>
          <p:cNvSpPr txBox="1"/>
          <p:nvPr/>
        </p:nvSpPr>
        <p:spPr>
          <a:xfrm>
            <a:off x="3887062" y="5510436"/>
            <a:ext cx="1566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s-ES_tradnl" sz="1100" dirty="0">
                <a:solidFill>
                  <a:prstClr val="white"/>
                </a:solidFill>
                <a:latin typeface="Calibri" panose="020F0502020204030204"/>
              </a:rPr>
              <a:t>Base </a:t>
            </a:r>
            <a:r>
              <a:rPr lang="es-ES_tradnl" sz="1100" dirty="0" err="1">
                <a:solidFill>
                  <a:prstClr val="white"/>
                </a:solidFill>
                <a:latin typeface="Calibri" panose="020F0502020204030204"/>
              </a:rPr>
              <a:t>layer</a:t>
            </a:r>
            <a:endParaRPr lang="es-ES_tradnl" sz="11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12F91-7521-F849-B5B8-58F479D6B7E1}"/>
              </a:ext>
            </a:extLst>
          </p:cNvPr>
          <p:cNvSpPr/>
          <p:nvPr/>
        </p:nvSpPr>
        <p:spPr>
          <a:xfrm>
            <a:off x="3220835" y="2051690"/>
            <a:ext cx="2946400" cy="4260253"/>
          </a:xfrm>
          <a:prstGeom prst="rect">
            <a:avLst/>
          </a:prstGeom>
          <a:noFill/>
          <a:ln w="38100">
            <a:solidFill>
              <a:srgbClr val="4947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s-ES_tradnl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E773455-2811-884B-A1DD-33E73E4030A1}"/>
              </a:ext>
            </a:extLst>
          </p:cNvPr>
          <p:cNvSpPr txBox="1"/>
          <p:nvPr/>
        </p:nvSpPr>
        <p:spPr>
          <a:xfrm>
            <a:off x="3220835" y="1603742"/>
            <a:ext cx="301413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 defTabSz="914377"/>
            <a:r>
              <a:rPr lang="en-ES" dirty="0">
                <a:solidFill>
                  <a:prstClr val="white"/>
                </a:solidFill>
              </a:rPr>
              <a:t>Capa del contenedor</a:t>
            </a: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19C73894-C730-8B45-AE2C-C8DC6913E89D}"/>
              </a:ext>
            </a:extLst>
          </p:cNvPr>
          <p:cNvSpPr txBox="1"/>
          <p:nvPr/>
        </p:nvSpPr>
        <p:spPr>
          <a:xfrm>
            <a:off x="7835168" y="3111698"/>
            <a:ext cx="2034041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 defTabSz="914377"/>
            <a:r>
              <a:rPr lang="en-ES" dirty="0">
                <a:solidFill>
                  <a:prstClr val="white"/>
                </a:solidFill>
              </a:rPr>
              <a:t>RO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11D84F53-F55B-5A45-80E6-E051164424E4}"/>
              </a:ext>
            </a:extLst>
          </p:cNvPr>
          <p:cNvSpPr txBox="1"/>
          <p:nvPr/>
        </p:nvSpPr>
        <p:spPr>
          <a:xfrm>
            <a:off x="7835167" y="3794435"/>
            <a:ext cx="2034040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 algn="ctr"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914377"/>
            <a:r>
              <a:rPr lang="en-ES" dirty="0">
                <a:solidFill>
                  <a:prstClr val="white"/>
                </a:solidFill>
              </a:rPr>
              <a:t>RO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0D2A7691-D31A-E048-825E-D8C500396A06}"/>
              </a:ext>
            </a:extLst>
          </p:cNvPr>
          <p:cNvSpPr txBox="1"/>
          <p:nvPr/>
        </p:nvSpPr>
        <p:spPr>
          <a:xfrm>
            <a:off x="7835167" y="4557803"/>
            <a:ext cx="2034040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 algn="ctr"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914377"/>
            <a:r>
              <a:rPr lang="en-ES" dirty="0">
                <a:solidFill>
                  <a:prstClr val="white"/>
                </a:solidFill>
              </a:rPr>
              <a:t>RO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B5407282-5E8C-904D-BE55-7117E76068DD}"/>
              </a:ext>
            </a:extLst>
          </p:cNvPr>
          <p:cNvSpPr txBox="1"/>
          <p:nvPr/>
        </p:nvSpPr>
        <p:spPr>
          <a:xfrm>
            <a:off x="7835167" y="5789406"/>
            <a:ext cx="2034039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 algn="ctr"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914377"/>
            <a:r>
              <a:rPr lang="en-ES" dirty="0">
                <a:solidFill>
                  <a:prstClr val="white"/>
                </a:solidFill>
              </a:rPr>
              <a:t>RO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0F7BD4-8B7A-5349-B171-7386471A874F}"/>
              </a:ext>
            </a:extLst>
          </p:cNvPr>
          <p:cNvCxnSpPr>
            <a:cxnSpLocks/>
          </p:cNvCxnSpPr>
          <p:nvPr/>
        </p:nvCxnSpPr>
        <p:spPr>
          <a:xfrm flipH="1">
            <a:off x="6465995" y="3263139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30D334-465A-9240-B9EC-903FDD75E2CD}"/>
              </a:ext>
            </a:extLst>
          </p:cNvPr>
          <p:cNvCxnSpPr>
            <a:cxnSpLocks/>
          </p:cNvCxnSpPr>
          <p:nvPr/>
        </p:nvCxnSpPr>
        <p:spPr>
          <a:xfrm flipH="1">
            <a:off x="6465995" y="3965871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DEA8E1-62B5-CA4F-819F-BFAB1585AA9C}"/>
              </a:ext>
            </a:extLst>
          </p:cNvPr>
          <p:cNvCxnSpPr>
            <a:cxnSpLocks/>
          </p:cNvCxnSpPr>
          <p:nvPr/>
        </p:nvCxnSpPr>
        <p:spPr>
          <a:xfrm flipH="1">
            <a:off x="6465995" y="4744805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AD3AF-E585-5745-BCF3-89C02C5396E2}"/>
              </a:ext>
            </a:extLst>
          </p:cNvPr>
          <p:cNvCxnSpPr>
            <a:cxnSpLocks/>
          </p:cNvCxnSpPr>
          <p:nvPr/>
        </p:nvCxnSpPr>
        <p:spPr>
          <a:xfrm flipH="1">
            <a:off x="6465995" y="5933943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3CC621C7-838D-BB46-93AC-12F676DB69A7}"/>
              </a:ext>
            </a:extLst>
          </p:cNvPr>
          <p:cNvSpPr txBox="1"/>
          <p:nvPr/>
        </p:nvSpPr>
        <p:spPr>
          <a:xfrm>
            <a:off x="3311231" y="5115630"/>
            <a:ext cx="2785731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 defTabSz="914377"/>
            <a:r>
              <a:rPr lang="en-ES" dirty="0">
                <a:solidFill>
                  <a:prstClr val="white"/>
                </a:solidFill>
              </a:rPr>
              <a:t>WORKDIR /app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AF950250-8697-7B4F-AA4C-F54AC1EAA96F}"/>
              </a:ext>
            </a:extLst>
          </p:cNvPr>
          <p:cNvSpPr txBox="1"/>
          <p:nvPr/>
        </p:nvSpPr>
        <p:spPr>
          <a:xfrm>
            <a:off x="3325525" y="2492926"/>
            <a:ext cx="27857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 defTabSz="914377"/>
            <a:r>
              <a:rPr lang="en-ES" dirty="0">
                <a:solidFill>
                  <a:prstClr val="white"/>
                </a:solidFill>
              </a:rPr>
              <a:t>EXPOSE 3000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9333546-E3DA-EF4B-8098-0C64B211BDC7}"/>
              </a:ext>
            </a:extLst>
          </p:cNvPr>
          <p:cNvSpPr txBox="1"/>
          <p:nvPr/>
        </p:nvSpPr>
        <p:spPr>
          <a:xfrm>
            <a:off x="3325525" y="2107347"/>
            <a:ext cx="27857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 defTabSz="914377"/>
            <a:r>
              <a:rPr lang="en-ES" dirty="0">
                <a:solidFill>
                  <a:prstClr val="white"/>
                </a:solidFill>
              </a:rPr>
              <a:t>CMD [”node”, “server.js”]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5345C4C-BB10-184F-8FE4-16993B879E97}"/>
              </a:ext>
            </a:extLst>
          </p:cNvPr>
          <p:cNvSpPr txBox="1"/>
          <p:nvPr/>
        </p:nvSpPr>
        <p:spPr>
          <a:xfrm>
            <a:off x="7835167" y="2531863"/>
            <a:ext cx="203404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 defTabSz="914377"/>
            <a:r>
              <a:rPr lang="en-ES" dirty="0">
                <a:solidFill>
                  <a:prstClr val="white"/>
                </a:solidFill>
              </a:rPr>
              <a:t>RO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78704F-5138-FB41-B786-C90A642DF9A7}"/>
              </a:ext>
            </a:extLst>
          </p:cNvPr>
          <p:cNvCxnSpPr>
            <a:cxnSpLocks/>
          </p:cNvCxnSpPr>
          <p:nvPr/>
        </p:nvCxnSpPr>
        <p:spPr>
          <a:xfrm flipH="1">
            <a:off x="6465995" y="2676400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CC39B4EE-75DB-8841-A33F-23FA7CFD2EAB}"/>
              </a:ext>
            </a:extLst>
          </p:cNvPr>
          <p:cNvSpPr txBox="1"/>
          <p:nvPr/>
        </p:nvSpPr>
        <p:spPr>
          <a:xfrm>
            <a:off x="7835167" y="2074110"/>
            <a:ext cx="203404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 defTabSz="914377"/>
            <a:r>
              <a:rPr lang="en-ES" dirty="0">
                <a:solidFill>
                  <a:prstClr val="white"/>
                </a:solidFill>
              </a:rPr>
              <a:t>RO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A49205-43AF-A147-9597-A61D4990DEB2}"/>
              </a:ext>
            </a:extLst>
          </p:cNvPr>
          <p:cNvCxnSpPr>
            <a:cxnSpLocks/>
          </p:cNvCxnSpPr>
          <p:nvPr/>
        </p:nvCxnSpPr>
        <p:spPr>
          <a:xfrm flipH="1">
            <a:off x="6465995" y="2251103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">
            <a:extLst>
              <a:ext uri="{FF2B5EF4-FFF2-40B4-BE49-F238E27FC236}">
                <a16:creationId xmlns:a16="http://schemas.microsoft.com/office/drawing/2014/main" id="{D8A25B04-B00A-D746-BFD1-F68738F2D317}"/>
              </a:ext>
            </a:extLst>
          </p:cNvPr>
          <p:cNvSpPr txBox="1"/>
          <p:nvPr/>
        </p:nvSpPr>
        <p:spPr>
          <a:xfrm>
            <a:off x="7835167" y="5137638"/>
            <a:ext cx="2034039" cy="338554"/>
          </a:xfrm>
          <a:prstGeom prst="rect">
            <a:avLst/>
          </a:prstGeom>
          <a:solidFill>
            <a:srgbClr val="008C86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 algn="ctr"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914377"/>
            <a:r>
              <a:rPr lang="en-ES" dirty="0">
                <a:solidFill>
                  <a:prstClr val="white"/>
                </a:solidFill>
              </a:rPr>
              <a:t>RO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41CA2E-3713-9D40-A327-2E9A36816D8B}"/>
              </a:ext>
            </a:extLst>
          </p:cNvPr>
          <p:cNvCxnSpPr>
            <a:cxnSpLocks/>
          </p:cNvCxnSpPr>
          <p:nvPr/>
        </p:nvCxnSpPr>
        <p:spPr>
          <a:xfrm flipH="1">
            <a:off x="6465995" y="5293477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6A04D1-B481-3E41-BC33-78AF99EFB7EB}"/>
              </a:ext>
            </a:extLst>
          </p:cNvPr>
          <p:cNvCxnSpPr>
            <a:cxnSpLocks/>
          </p:cNvCxnSpPr>
          <p:nvPr/>
        </p:nvCxnSpPr>
        <p:spPr>
          <a:xfrm flipH="1">
            <a:off x="6465995" y="1772883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CF3929-A361-4D4E-8988-50D370486B40}"/>
              </a:ext>
            </a:extLst>
          </p:cNvPr>
          <p:cNvSpPr txBox="1"/>
          <p:nvPr/>
        </p:nvSpPr>
        <p:spPr>
          <a:xfrm>
            <a:off x="7842139" y="1649295"/>
            <a:ext cx="202706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 algn="ctr"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914377"/>
            <a:r>
              <a:rPr lang="en-ES" dirty="0">
                <a:solidFill>
                  <a:prstClr val="white"/>
                </a:solidFill>
              </a:rPr>
              <a:t>RW</a:t>
            </a:r>
          </a:p>
        </p:txBody>
      </p:sp>
    </p:spTree>
    <p:extLst>
      <p:ext uri="{BB962C8B-B14F-4D97-AF65-F5344CB8AC3E}">
        <p14:creationId xmlns:p14="http://schemas.microsoft.com/office/powerpoint/2010/main" val="26926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Cómo generar imágenes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39E5C9-AFE1-2549-BB62-F8B27285BBB9}"/>
              </a:ext>
            </a:extLst>
          </p:cNvPr>
          <p:cNvSpPr/>
          <p:nvPr/>
        </p:nvSpPr>
        <p:spPr>
          <a:xfrm>
            <a:off x="791634" y="1165241"/>
            <a:ext cx="5304366" cy="5260958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Una vez que tienes el archivo Dockerfile definido ya puedes generar una imagen a partir de este.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397B30D-6560-D344-BDAC-905B170041B0}"/>
              </a:ext>
            </a:extLst>
          </p:cNvPr>
          <p:cNvSpPr/>
          <p:nvPr/>
        </p:nvSpPr>
        <p:spPr>
          <a:xfrm>
            <a:off x="6553200" y="1216042"/>
            <a:ext cx="5304366" cy="5159357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Para ello se utiliza el siguiente comando: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903C9-050A-C440-BF51-5081667CBCCA}"/>
              </a:ext>
            </a:extLst>
          </p:cNvPr>
          <p:cNvSpPr/>
          <p:nvPr/>
        </p:nvSpPr>
        <p:spPr>
          <a:xfrm>
            <a:off x="6856022" y="4169070"/>
            <a:ext cx="4698722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s-ES_tradnl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s-ES_tradnl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s-ES_tradnl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s-ES_tradnl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s-ES_tradnl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_tradnl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hello-world</a:t>
            </a:r>
            <a:r>
              <a:rPr lang="es-ES_tradnl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2880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145049"/>
            <a:ext cx="10993968" cy="1080876"/>
          </a:xfrm>
        </p:spPr>
        <p:txBody>
          <a:bodyPr vert="horz" lIns="0" tIns="45720" rIns="91440" bIns="45720" rtlCol="0" anchor="b">
            <a:noAutofit/>
          </a:bodyPr>
          <a:lstStyle/>
          <a:p>
            <a:r>
              <a:rPr lang="es-ES_tradnl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Cómo ejecutar la imagen recién generada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F2F37-8488-0541-A12E-B84109CFF344}"/>
              </a:ext>
            </a:extLst>
          </p:cNvPr>
          <p:cNvSpPr/>
          <p:nvPr/>
        </p:nvSpPr>
        <p:spPr>
          <a:xfrm>
            <a:off x="1076035" y="2967335"/>
            <a:ext cx="10379765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s-ES_tradnl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s-ES_tradnl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--</a:t>
            </a:r>
            <a:r>
              <a:rPr lang="es-ES_tradnl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_tradnl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hello-container</a:t>
            </a:r>
            <a:r>
              <a:rPr lang="es-ES_tradnl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4000:3000 </a:t>
            </a:r>
            <a:r>
              <a:rPr lang="es-ES_tradnl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hello-world</a:t>
            </a:r>
            <a:endParaRPr lang="es-ES_tradnl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A0AEC3-A28A-2C4B-A60A-BE942E4C46A5}"/>
              </a:ext>
            </a:extLst>
          </p:cNvPr>
          <p:cNvSpPr/>
          <p:nvPr/>
        </p:nvSpPr>
        <p:spPr>
          <a:xfrm>
            <a:off x="863599" y="1216357"/>
            <a:ext cx="10252364" cy="735223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ES" dirty="0"/>
              <a:t>Cuando generas imágenes en tu local estas quedan inmediatamente disponibles para su uso</a:t>
            </a:r>
          </a:p>
        </p:txBody>
      </p:sp>
    </p:spTree>
    <p:extLst>
      <p:ext uri="{BB962C8B-B14F-4D97-AF65-F5344CB8AC3E}">
        <p14:creationId xmlns:p14="http://schemas.microsoft.com/office/powerpoint/2010/main" val="26980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Publicar imágenes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1D7F6E-58F0-0D4F-A1A6-C2D867686CB9}"/>
              </a:ext>
            </a:extLst>
          </p:cNvPr>
          <p:cNvSpPr/>
          <p:nvPr/>
        </p:nvSpPr>
        <p:spPr>
          <a:xfrm>
            <a:off x="863599" y="1216041"/>
            <a:ext cx="10993968" cy="875225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Una vez que la imagen ha sido creada, es buena idea almacenarla en un registro para que quede segura y que esté disponible para otros.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84E50A-ABF6-C04A-96F4-C2EE1D613078}"/>
              </a:ext>
            </a:extLst>
          </p:cNvPr>
          <p:cNvSpPr/>
          <p:nvPr/>
        </p:nvSpPr>
        <p:spPr>
          <a:xfrm>
            <a:off x="863599" y="2514900"/>
            <a:ext cx="10993968" cy="970670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err="1"/>
              <a:t>Docker</a:t>
            </a:r>
            <a:r>
              <a:rPr lang="es-ES_tradnl" b="1" dirty="0"/>
              <a:t> </a:t>
            </a:r>
            <a:r>
              <a:rPr lang="es-ES_tradnl" b="1" dirty="0" err="1"/>
              <a:t>Hub</a:t>
            </a:r>
            <a:r>
              <a:rPr lang="es-ES_tradnl" b="1" dirty="0"/>
              <a:t> </a:t>
            </a:r>
            <a:r>
              <a:rPr lang="es-ES_tradnl" dirty="0"/>
              <a:t>es el registro público más común y es la opción por defecto.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8FEE21-CD16-8F4B-826C-6B4A5E13FA0A}"/>
              </a:ext>
            </a:extLst>
          </p:cNvPr>
          <p:cNvSpPr/>
          <p:nvPr/>
        </p:nvSpPr>
        <p:spPr>
          <a:xfrm>
            <a:off x="863599" y="3909204"/>
            <a:ext cx="10993968" cy="1113342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Para poder hacer </a:t>
            </a:r>
            <a:r>
              <a:rPr lang="es-ES_tradnl" dirty="0" err="1"/>
              <a:t>push</a:t>
            </a:r>
            <a:r>
              <a:rPr lang="es-ES_tradnl" dirty="0"/>
              <a:t> de una imagen en </a:t>
            </a:r>
            <a:r>
              <a:rPr lang="es-ES_tradnl" b="1" dirty="0" err="1"/>
              <a:t>Docker</a:t>
            </a:r>
            <a:r>
              <a:rPr lang="es-ES_tradnl" b="1" dirty="0"/>
              <a:t> </a:t>
            </a:r>
            <a:r>
              <a:rPr lang="es-ES_tradnl" b="1" dirty="0" err="1"/>
              <a:t>Hub</a:t>
            </a:r>
            <a:r>
              <a:rPr lang="es-ES_tradnl" b="1" dirty="0"/>
              <a:t> </a:t>
            </a:r>
            <a:r>
              <a:rPr lang="es-ES_tradnl" dirty="0"/>
              <a:t>necesitas hacer </a:t>
            </a:r>
            <a:r>
              <a:rPr lang="es-ES_tradnl" dirty="0" err="1"/>
              <a:t>login</a:t>
            </a:r>
            <a:r>
              <a:rPr lang="es-ES_tradnl" dirty="0"/>
              <a:t> con tu cuenta. ﻿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0F62AB-D24F-5F4A-AE7B-92E8815F15AE}"/>
              </a:ext>
            </a:extLst>
          </p:cNvPr>
          <p:cNvSpPr/>
          <p:nvPr/>
        </p:nvSpPr>
        <p:spPr>
          <a:xfrm>
            <a:off x="863599" y="5446181"/>
            <a:ext cx="10993968" cy="1113342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dirty="0"/>
              <a:t>Antes de poder hacer </a:t>
            </a:r>
            <a:r>
              <a:rPr lang="es-ES_tradnl" b="1" dirty="0" err="1"/>
              <a:t>push</a:t>
            </a:r>
            <a:r>
              <a:rPr lang="es-ES_tradnl" dirty="0"/>
              <a:t> de la imagen debes etiquetarla de una forma especial: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43D6CC-3F68-A449-A5A9-22C99D18C93C}"/>
              </a:ext>
            </a:extLst>
          </p:cNvPr>
          <p:cNvSpPr/>
          <p:nvPr/>
        </p:nvSpPr>
        <p:spPr>
          <a:xfrm>
            <a:off x="3716867" y="5913738"/>
            <a:ext cx="584967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s-ES_tradnl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s-ES_tradnl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s-ES_tradnl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tag </a:t>
            </a:r>
            <a:r>
              <a:rPr lang="es-ES_tradnl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hello-world</a:t>
            </a:r>
            <a:r>
              <a:rPr lang="es-ES_tradnl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yazcunaga</a:t>
            </a:r>
            <a:r>
              <a:rPr lang="es-ES_tradnl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hello-world:latest</a:t>
            </a:r>
            <a:endParaRPr lang="es-ES_tradnl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_tradnl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s-ES_tradnl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ES_tradnl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yazcunaga</a:t>
            </a:r>
            <a:r>
              <a:rPr lang="es-ES_tradnl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hello-world:latest</a:t>
            </a:r>
            <a:endParaRPr lang="es-ES_tradnl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6CF5F25-71D9-9F4D-B617-89F5E55B7A5D}"/>
              </a:ext>
            </a:extLst>
          </p:cNvPr>
          <p:cNvSpPr/>
          <p:nvPr/>
        </p:nvSpPr>
        <p:spPr>
          <a:xfrm>
            <a:off x="2500113" y="3203922"/>
            <a:ext cx="7657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200" dirty="0" err="1"/>
              <a:t>index.docker.io</a:t>
            </a:r>
            <a:r>
              <a:rPr lang="es-ES_tradnl" sz="3200" dirty="0"/>
              <a:t>/</a:t>
            </a:r>
            <a:r>
              <a:rPr lang="es-ES_tradnl" sz="3200" dirty="0" err="1"/>
              <a:t>yazcunaga</a:t>
            </a:r>
            <a:r>
              <a:rPr lang="es-ES_tradnl" sz="3200" dirty="0"/>
              <a:t>/</a:t>
            </a:r>
            <a:r>
              <a:rPr lang="es-ES_tradnl" sz="3200" dirty="0" err="1"/>
              <a:t>hello-world:latest</a:t>
            </a:r>
            <a:endParaRPr lang="es-ES_tradnl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Autofit/>
          </a:bodyPr>
          <a:lstStyle/>
          <a:p>
            <a:r>
              <a:rPr lang="es-ES_tradnl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Cómo determina Docker dónde hacer </a:t>
            </a:r>
            <a:r>
              <a:rPr lang="es-ES_tradnl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push</a:t>
            </a:r>
            <a:endParaRPr lang="es-ES_tradnl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BA321-7E87-4C4E-AF0F-260FB1610B3B}"/>
              </a:ext>
            </a:extLst>
          </p:cNvPr>
          <p:cNvSpPr/>
          <p:nvPr/>
        </p:nvSpPr>
        <p:spPr>
          <a:xfrm>
            <a:off x="2494534" y="3201599"/>
            <a:ext cx="7663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200" dirty="0" err="1">
                <a:solidFill>
                  <a:srgbClr val="00AD74"/>
                </a:solidFill>
              </a:rPr>
              <a:t>index.docker.io</a:t>
            </a:r>
            <a:r>
              <a:rPr lang="es-ES_tradnl" sz="3200" dirty="0"/>
              <a:t>/</a:t>
            </a:r>
            <a:r>
              <a:rPr lang="es-ES_tradnl" sz="3200" dirty="0" err="1">
                <a:solidFill>
                  <a:srgbClr val="FF3E83"/>
                </a:solidFill>
              </a:rPr>
              <a:t>yazcunaga</a:t>
            </a:r>
            <a:r>
              <a:rPr lang="es-ES_tradnl" sz="3200" dirty="0">
                <a:solidFill>
                  <a:srgbClr val="FF3E83"/>
                </a:solidFill>
              </a:rPr>
              <a:t>/</a:t>
            </a:r>
            <a:r>
              <a:rPr lang="es-ES_tradnl" sz="3200" dirty="0" err="1">
                <a:solidFill>
                  <a:srgbClr val="FF3E83"/>
                </a:solidFill>
              </a:rPr>
              <a:t>hello-world</a:t>
            </a:r>
            <a:r>
              <a:rPr lang="es-ES_tradnl" sz="3200" dirty="0" err="1"/>
              <a:t>:</a:t>
            </a:r>
            <a:r>
              <a:rPr lang="es-ES_tradnl" sz="3200" dirty="0" err="1">
                <a:solidFill>
                  <a:srgbClr val="00A0A1"/>
                </a:solidFill>
              </a:rPr>
              <a:t>latest</a:t>
            </a:r>
            <a:endParaRPr lang="es-ES_tradnl" sz="3200" dirty="0">
              <a:solidFill>
                <a:srgbClr val="00A0A1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AEF7ADA-DEF4-2649-B15A-31E440FF9F6D}"/>
              </a:ext>
            </a:extLst>
          </p:cNvPr>
          <p:cNvSpPr/>
          <p:nvPr/>
        </p:nvSpPr>
        <p:spPr>
          <a:xfrm rot="16200000">
            <a:off x="3762463" y="1849772"/>
            <a:ext cx="234891" cy="2592197"/>
          </a:xfrm>
          <a:prstGeom prst="rightBrace">
            <a:avLst/>
          </a:prstGeom>
          <a:ln w="28575">
            <a:solidFill>
              <a:srgbClr val="00A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4299FDB-C5A7-BB48-B1F1-06E2DCC179D3}"/>
              </a:ext>
            </a:extLst>
          </p:cNvPr>
          <p:cNvSpPr/>
          <p:nvPr/>
        </p:nvSpPr>
        <p:spPr>
          <a:xfrm rot="16200000">
            <a:off x="9415945" y="2711591"/>
            <a:ext cx="234891" cy="862667"/>
          </a:xfrm>
          <a:prstGeom prst="rightBrace">
            <a:avLst/>
          </a:prstGeom>
          <a:ln w="28575">
            <a:solidFill>
              <a:srgbClr val="00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42B4DE-78F9-864A-B177-6C157FBC2B45}"/>
              </a:ext>
            </a:extLst>
          </p:cNvPr>
          <p:cNvSpPr/>
          <p:nvPr/>
        </p:nvSpPr>
        <p:spPr>
          <a:xfrm rot="5400000" flipV="1">
            <a:off x="7033312" y="1890807"/>
            <a:ext cx="179282" cy="3958207"/>
          </a:xfrm>
          <a:prstGeom prst="rightBrace">
            <a:avLst/>
          </a:prstGeom>
          <a:ln w="28575">
            <a:solidFill>
              <a:srgbClr val="FF3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35851-0BC4-F54B-9E45-60B4A8805334}"/>
              </a:ext>
            </a:extLst>
          </p:cNvPr>
          <p:cNvSpPr txBox="1"/>
          <p:nvPr/>
        </p:nvSpPr>
        <p:spPr>
          <a:xfrm>
            <a:off x="2785145" y="2374085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>
                <a:solidFill>
                  <a:srgbClr val="2F4858"/>
                </a:solidFill>
              </a:rPr>
              <a:t>Registry</a:t>
            </a:r>
            <a:r>
              <a:rPr lang="es-ES_tradnl" dirty="0">
                <a:solidFill>
                  <a:srgbClr val="2F4858"/>
                </a:solidFill>
              </a:rPr>
              <a:t> por defecto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70A99-ACEF-F542-9AFE-290DBD1F04D1}"/>
              </a:ext>
            </a:extLst>
          </p:cNvPr>
          <p:cNvSpPr txBox="1"/>
          <p:nvPr/>
        </p:nvSpPr>
        <p:spPr>
          <a:xfrm>
            <a:off x="2776756" y="2659093"/>
            <a:ext cx="224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>
                <a:solidFill>
                  <a:srgbClr val="006A7B"/>
                </a:solidFill>
              </a:rPr>
              <a:t>(</a:t>
            </a:r>
            <a:r>
              <a:rPr lang="es-ES_tradnl" sz="1200" dirty="0" err="1">
                <a:solidFill>
                  <a:srgbClr val="006A7B"/>
                </a:solidFill>
              </a:rPr>
              <a:t>Docker</a:t>
            </a:r>
            <a:r>
              <a:rPr lang="es-ES_tradnl" sz="1200" dirty="0">
                <a:solidFill>
                  <a:srgbClr val="006A7B"/>
                </a:solidFill>
              </a:rPr>
              <a:t> </a:t>
            </a:r>
            <a:r>
              <a:rPr lang="es-ES_tradnl" sz="1200" dirty="0" err="1">
                <a:solidFill>
                  <a:srgbClr val="006A7B"/>
                </a:solidFill>
              </a:rPr>
              <a:t>Hub</a:t>
            </a:r>
            <a:r>
              <a:rPr lang="es-ES_tradnl" sz="1200" dirty="0">
                <a:solidFill>
                  <a:srgbClr val="006A7B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16817-EB82-CF46-B922-152527030672}"/>
              </a:ext>
            </a:extLst>
          </p:cNvPr>
          <p:cNvSpPr txBox="1"/>
          <p:nvPr/>
        </p:nvSpPr>
        <p:spPr>
          <a:xfrm>
            <a:off x="8409265" y="2311125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>
                <a:solidFill>
                  <a:srgbClr val="2F4858"/>
                </a:solidFill>
              </a:rPr>
              <a:t>Image</a:t>
            </a:r>
            <a:r>
              <a:rPr lang="es-ES_tradnl" dirty="0">
                <a:solidFill>
                  <a:srgbClr val="2F4858"/>
                </a:solidFill>
              </a:rPr>
              <a:t> </a:t>
            </a:r>
            <a:r>
              <a:rPr lang="es-ES_tradnl" dirty="0" err="1">
                <a:solidFill>
                  <a:srgbClr val="2F4858"/>
                </a:solidFill>
              </a:rPr>
              <a:t>Tag</a:t>
            </a:r>
            <a:endParaRPr lang="es-ES_tradnl" dirty="0">
              <a:solidFill>
                <a:srgbClr val="2F4858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D4E871-8E40-0545-BAA5-740A988C859C}"/>
              </a:ext>
            </a:extLst>
          </p:cNvPr>
          <p:cNvSpPr txBox="1"/>
          <p:nvPr/>
        </p:nvSpPr>
        <p:spPr>
          <a:xfrm>
            <a:off x="8409265" y="2682780"/>
            <a:ext cx="224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>
                <a:solidFill>
                  <a:srgbClr val="006A7B"/>
                </a:solidFill>
              </a:rPr>
              <a:t>(etiqueta de la imagen)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A890A-DA8D-F445-8348-C50C00FF6BED}"/>
              </a:ext>
            </a:extLst>
          </p:cNvPr>
          <p:cNvSpPr txBox="1"/>
          <p:nvPr/>
        </p:nvSpPr>
        <p:spPr>
          <a:xfrm>
            <a:off x="5998828" y="3997955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2F4858"/>
                </a:solidFill>
              </a:rPr>
              <a:t>Repositorio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D8EFC1-FFA3-9D41-A59B-A21D18D3094D}"/>
              </a:ext>
            </a:extLst>
          </p:cNvPr>
          <p:cNvSpPr txBox="1"/>
          <p:nvPr/>
        </p:nvSpPr>
        <p:spPr>
          <a:xfrm>
            <a:off x="5757625" y="4303327"/>
            <a:ext cx="2951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>
                <a:solidFill>
                  <a:srgbClr val="006A7B"/>
                </a:solidFill>
              </a:rPr>
              <a:t>Como aparece si haces un </a:t>
            </a:r>
            <a:r>
              <a:rPr lang="es-ES_tradnl" sz="1200" dirty="0" err="1">
                <a:solidFill>
                  <a:srgbClr val="006A7B"/>
                </a:solidFill>
              </a:rPr>
              <a:t>docker</a:t>
            </a:r>
            <a:r>
              <a:rPr lang="es-ES_tradnl" sz="1200" dirty="0">
                <a:solidFill>
                  <a:srgbClr val="006A7B"/>
                </a:solidFill>
              </a:rPr>
              <a:t> </a:t>
            </a:r>
            <a:r>
              <a:rPr lang="es-ES_tradnl" sz="1200" dirty="0" err="1">
                <a:solidFill>
                  <a:srgbClr val="006A7B"/>
                </a:solidFill>
              </a:rPr>
              <a:t>image</a:t>
            </a:r>
            <a:r>
              <a:rPr lang="es-ES_tradnl" sz="1200" dirty="0">
                <a:solidFill>
                  <a:srgbClr val="006A7B"/>
                </a:solidFill>
              </a:rPr>
              <a:t> </a:t>
            </a:r>
            <a:r>
              <a:rPr lang="es-ES_tradnl" sz="1200" dirty="0" err="1">
                <a:solidFill>
                  <a:srgbClr val="006A7B"/>
                </a:solidFill>
              </a:rPr>
              <a:t>ls</a:t>
            </a:r>
            <a:endParaRPr lang="es-ES_tradnl" sz="1200" dirty="0">
              <a:solidFill>
                <a:srgbClr val="006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4" grpId="0"/>
      <p:bldP spid="10" grpId="0" animBg="1"/>
      <p:bldP spid="12" grpId="0" animBg="1"/>
      <p:bldP spid="13" grpId="0" animBg="1"/>
      <p:bldP spid="11" grpId="0"/>
      <p:bldP spid="15" grpId="0"/>
      <p:bldP spid="16" grpId="0"/>
      <p:bldP spid="17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Dudas – Contenedores II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E298A8-E4DD-BA04-1375-5CBFAA0A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01" y="3228583"/>
            <a:ext cx="9799075" cy="7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B8A893-BF1F-A2FA-52C3-0464AF844241}"/>
              </a:ext>
            </a:extLst>
          </p:cNvPr>
          <p:cNvSpPr txBox="1"/>
          <p:nvPr/>
        </p:nvSpPr>
        <p:spPr>
          <a:xfrm>
            <a:off x="863598" y="1941533"/>
            <a:ext cx="10196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dirty="0"/>
              <a:t>¿Qué pasa cuando hacemos cambios en una imagen a partir de la cual hemos creado un contenedor y mantenemos la misma etiqueta?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4F446D-4C90-058B-2124-D537D3B6026D}"/>
              </a:ext>
            </a:extLst>
          </p:cNvPr>
          <p:cNvSpPr/>
          <p:nvPr/>
        </p:nvSpPr>
        <p:spPr>
          <a:xfrm>
            <a:off x="1062501" y="3745281"/>
            <a:ext cx="4787154" cy="24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09E65-66DF-F5C4-06C4-4F264F717834}"/>
              </a:ext>
            </a:extLst>
          </p:cNvPr>
          <p:cNvSpPr txBox="1"/>
          <p:nvPr/>
        </p:nvSpPr>
        <p:spPr>
          <a:xfrm>
            <a:off x="1062500" y="4141904"/>
            <a:ext cx="824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La imagen original modifica sus valores a &lt;none&gt; en los campos de Repository y Tag </a:t>
            </a:r>
          </a:p>
        </p:txBody>
      </p:sp>
    </p:spTree>
    <p:extLst>
      <p:ext uri="{BB962C8B-B14F-4D97-AF65-F5344CB8AC3E}">
        <p14:creationId xmlns:p14="http://schemas.microsoft.com/office/powerpoint/2010/main" val="253165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IDE’s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❤️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Docker</a:t>
            </a:r>
            <a:endParaRPr lang="es-ES_tradnl" sz="5333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4191B-0DD1-0C45-9FC8-72B406B892C0}"/>
              </a:ext>
            </a:extLst>
          </p:cNvPr>
          <p:cNvSpPr txBox="1"/>
          <p:nvPr/>
        </p:nvSpPr>
        <p:spPr>
          <a:xfrm>
            <a:off x="863599" y="1078707"/>
            <a:ext cx="1062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La mayoría de los entornos integrados y editores de código incorporan ayudas para que puedas trabajar con </a:t>
            </a:r>
            <a:r>
              <a:rPr lang="es-ES_tradnl" b="1" dirty="0"/>
              <a:t>Docker</a:t>
            </a:r>
            <a:r>
              <a:rPr lang="es-ES_tradnl" dirty="0"/>
              <a:t>.</a:t>
            </a:r>
          </a:p>
        </p:txBody>
      </p:sp>
      <p:pic>
        <p:nvPicPr>
          <p:cNvPr id="1026" name="Picture 2" descr="Download Visual Studio 2019 for Windows &amp; Mac">
            <a:extLst>
              <a:ext uri="{FF2B5EF4-FFF2-40B4-BE49-F238E27FC236}">
                <a16:creationId xmlns:a16="http://schemas.microsoft.com/office/drawing/2014/main" id="{A1CF67A0-A67A-6742-AF80-E357BD4B9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78" y="2305940"/>
            <a:ext cx="1327348" cy="130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C782BB-F19B-7045-A5D1-DE0BE236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78" y="4756558"/>
            <a:ext cx="1327348" cy="132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CE6580-6500-AE4F-AEAE-6D70ED26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30" y="2305940"/>
            <a:ext cx="1597070" cy="159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eclipse integraciones - Globe Testing">
            <a:extLst>
              <a:ext uri="{FF2B5EF4-FFF2-40B4-BE49-F238E27FC236}">
                <a16:creationId xmlns:a16="http://schemas.microsoft.com/office/drawing/2014/main" id="{0EECA68C-3C88-8F4B-A58F-45449E6D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594" y="4756558"/>
            <a:ext cx="1529942" cy="15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4591878"/>
            <a:ext cx="12192000" cy="226612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763674" y="3027901"/>
            <a:ext cx="11093892" cy="1560807"/>
          </a:xfrm>
          <a:prstGeom prst="rect">
            <a:avLst/>
          </a:prstGeom>
        </p:spPr>
        <p:txBody>
          <a:bodyPr vert="horz" wrap="square" lIns="0" tIns="60960" rIns="121920" bIns="6096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120648" algn="l"/>
              </a:tabLst>
            </a:pPr>
            <a:r>
              <a:rPr lang="en-US" sz="9600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Buenas</a:t>
            </a:r>
            <a:r>
              <a:rPr lang="en-US" sz="9600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</a:t>
            </a:r>
            <a:r>
              <a:rPr lang="en-US" sz="9600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prácticas</a:t>
            </a:r>
            <a:endParaRPr lang="en-US" sz="9600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810568" y="4589668"/>
            <a:ext cx="11046997" cy="1008000"/>
          </a:xfrm>
          <a:prstGeom prst="rect">
            <a:avLst/>
          </a:prstGeom>
        </p:spPr>
        <p:txBody>
          <a:bodyPr vert="horz" lIns="0" tIns="60960" rIns="121920" bIns="6096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5333" spc="-267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la </a:t>
            </a:r>
            <a:r>
              <a:rPr lang="en-US" sz="5333" spc="-267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creación</a:t>
            </a:r>
            <a:r>
              <a:rPr lang="en-US" sz="5333" spc="-267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5333" spc="-267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imágenes</a:t>
            </a:r>
            <a:endParaRPr lang="en-US" sz="5333" spc="-267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9975483" y="4641482"/>
            <a:ext cx="2269291" cy="21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7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 fontScale="90000"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¡Controla el tamaño de tus imágenes!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7F3BE70E-E93D-6447-9471-35CAC9929DE1}"/>
              </a:ext>
            </a:extLst>
          </p:cNvPr>
          <p:cNvSpPr txBox="1"/>
          <p:nvPr/>
        </p:nvSpPr>
        <p:spPr>
          <a:xfrm>
            <a:off x="1784907" y="1598175"/>
            <a:ext cx="1007265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_tradnl" dirty="0"/>
              <a:t>Cuanto mayor sea una imagen más lento será el proceso de generación de tus aplicaciones, escalado, etc. 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875C0BBD-DA05-E341-861A-19810AEDEBB4}"/>
              </a:ext>
            </a:extLst>
          </p:cNvPr>
          <p:cNvSpPr txBox="1"/>
          <p:nvPr/>
        </p:nvSpPr>
        <p:spPr>
          <a:xfrm>
            <a:off x="1784908" y="2530644"/>
            <a:ext cx="1007047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_tradnl" dirty="0"/>
              <a:t>Cuantas más cosas tengas instaladas son potencialmente más propensas a tener vulnerabilidades.﻿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71EBFEB7-80B5-FE47-863E-7B13D908A9B9}"/>
              </a:ext>
            </a:extLst>
          </p:cNvPr>
          <p:cNvSpPr txBox="1"/>
          <p:nvPr/>
        </p:nvSpPr>
        <p:spPr>
          <a:xfrm>
            <a:off x="1787088" y="3463113"/>
            <a:ext cx="1007047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_tradnl" dirty="0"/>
              <a:t>El problema es que mantener imágenes pequeñas es un trabajo complicado, pero no imposible </a:t>
            </a:r>
            <a:r>
              <a:rPr lang="es-ES_tradnl" dirty="0">
                <a:sym typeface="Wingdings" pitchFamily="2" charset="2"/>
              </a:rPr>
              <a:t>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BE84B986-6991-304C-94F3-40F71A783577}"/>
              </a:ext>
            </a:extLst>
          </p:cNvPr>
          <p:cNvSpPr txBox="1"/>
          <p:nvPr/>
        </p:nvSpPr>
        <p:spPr>
          <a:xfrm>
            <a:off x="1784908" y="4395582"/>
            <a:ext cx="1007047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_tradnl" dirty="0"/>
              <a:t>La forma en la que escribes tus </a:t>
            </a:r>
            <a:r>
              <a:rPr lang="es-ES_tradnl" b="1" dirty="0" err="1"/>
              <a:t>Dockerfiles</a:t>
            </a:r>
            <a:r>
              <a:rPr lang="es-ES_tradnl" dirty="0"/>
              <a:t> tiene un impacto enorme en el tamaño de tus imágenes: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72702555-54CD-7B4B-806D-CDF4BD7E9DBB}"/>
              </a:ext>
            </a:extLst>
          </p:cNvPr>
          <p:cNvSpPr txBox="1"/>
          <p:nvPr/>
        </p:nvSpPr>
        <p:spPr>
          <a:xfrm>
            <a:off x="2357306" y="5084194"/>
            <a:ext cx="9309177" cy="523220"/>
          </a:xfrm>
          <a:prstGeom prst="rect">
            <a:avLst/>
          </a:prstGeom>
          <a:solidFill>
            <a:srgbClr val="659B91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_tradnl" sz="1400" dirty="0"/>
              <a:t>Cada </a:t>
            </a:r>
            <a:r>
              <a:rPr lang="es-ES_tradnl" sz="1400" b="1" dirty="0">
                <a:solidFill>
                  <a:srgbClr val="C3FCF1"/>
                </a:solidFill>
              </a:rPr>
              <a:t>RUN</a:t>
            </a:r>
            <a:r>
              <a:rPr lang="es-ES_tradnl" sz="1400" dirty="0"/>
              <a:t> añade una nueva capa. Se considera buena práctica incluir múltiples comandos como parte de un solo </a:t>
            </a:r>
            <a:r>
              <a:rPr lang="es-ES_tradnl" sz="1400" b="1" dirty="0">
                <a:solidFill>
                  <a:srgbClr val="C3FCF1"/>
                </a:solidFill>
              </a:rPr>
              <a:t>RUN (&amp;&amp;)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EB44F05-DC67-BF42-9D09-AF9FC6E13077}"/>
              </a:ext>
            </a:extLst>
          </p:cNvPr>
          <p:cNvSpPr txBox="1"/>
          <p:nvPr/>
        </p:nvSpPr>
        <p:spPr>
          <a:xfrm>
            <a:off x="2357306" y="5958046"/>
            <a:ext cx="9309177" cy="738664"/>
          </a:xfrm>
          <a:prstGeom prst="rect">
            <a:avLst/>
          </a:prstGeom>
          <a:solidFill>
            <a:srgbClr val="659B91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_tradnl" dirty="0"/>
              <a:t>También es buena práctica limpiar después de instalar todo lo que se requiere. Por ejemplo, las herramientas que utilizamos para compilar las imágenes no son necesarias en producción </a:t>
            </a:r>
            <a:r>
              <a:rPr lang="es-ES_tradnl" b="1" dirty="0"/>
              <a:t>¡No deberían de estar en la imagen final!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4E149DD-D7EA-CB48-940E-1F7290C7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99" y="2408428"/>
            <a:ext cx="523220" cy="52322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D2AF679-8319-1542-A7B0-5AEB8D5DD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99" y="1505842"/>
            <a:ext cx="523220" cy="523220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extLst>
              <a:ext uri="{FF2B5EF4-FFF2-40B4-BE49-F238E27FC236}">
                <a16:creationId xmlns:a16="http://schemas.microsoft.com/office/drawing/2014/main" id="{85A39007-A2C9-BE47-B2DA-B9F2BA91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99" y="3300551"/>
            <a:ext cx="523220" cy="523220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7BCA43A0-F6DA-B54E-80E7-AEDF99E2B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77" y="4303248"/>
            <a:ext cx="523221" cy="523221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72B3FC75-DF75-BD4C-A5DD-A61D9FBE9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278" y="5126826"/>
            <a:ext cx="413363" cy="413363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333C716B-2456-DF4A-ACBE-4F658C299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277" y="6012975"/>
            <a:ext cx="413363" cy="4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Usa --no-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install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-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recommends</a:t>
            </a:r>
            <a:endParaRPr lang="es-ES_tradnl" sz="5333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1D7F6E-58F0-0D4F-A1A6-C2D867686CB9}"/>
              </a:ext>
            </a:extLst>
          </p:cNvPr>
          <p:cNvSpPr/>
          <p:nvPr/>
        </p:nvSpPr>
        <p:spPr>
          <a:xfrm>
            <a:off x="813726" y="1216041"/>
            <a:ext cx="5299051" cy="4152913"/>
          </a:xfrm>
          <a:prstGeom prst="roundRect">
            <a:avLst/>
          </a:prstGeom>
          <a:solidFill>
            <a:srgbClr val="006A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ES" sz="1600" dirty="0"/>
              <a:t>Lo normal es que crees imagenes basadas en Linux y que sobre estas instales varios paquetes.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84E50A-ABF6-C04A-96F4-C2EE1D613078}"/>
              </a:ext>
            </a:extLst>
          </p:cNvPr>
          <p:cNvSpPr/>
          <p:nvPr/>
        </p:nvSpPr>
        <p:spPr>
          <a:xfrm>
            <a:off x="6493079" y="1216041"/>
            <a:ext cx="5300002" cy="4152913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Es recomendable usar la opción no-install-recommends con el comando apt-get install. Esto asegura que solo se instalaran los paquetes principales y no los recomendados o sugeridos.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A0F187-4F14-B347-A3F6-888E3AAC3BF7}"/>
              </a:ext>
            </a:extLst>
          </p:cNvPr>
          <p:cNvSpPr/>
          <p:nvPr/>
        </p:nvSpPr>
        <p:spPr>
          <a:xfrm>
            <a:off x="777792" y="5605080"/>
            <a:ext cx="11032067" cy="970670"/>
          </a:xfrm>
          <a:prstGeom prst="roundRect">
            <a:avLst/>
          </a:prstGeom>
          <a:solidFill>
            <a:srgbClr val="FCFAEC"/>
          </a:solidFill>
          <a:ln>
            <a:solidFill>
              <a:srgbClr val="979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i="1" dirty="0">
                <a:solidFill>
                  <a:srgbClr val="494738"/>
                </a:solidFill>
              </a:rPr>
              <a:t>Recuerda: el objetivo siempre es que las imagenes sean lo más livianas posibles.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45DFD34-8A3F-9240-93F3-24E2CCB8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5883733"/>
            <a:ext cx="413363" cy="4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8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Multistage Build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F7144-D5E7-5C48-A791-B2F1B0A74A5D}"/>
              </a:ext>
            </a:extLst>
          </p:cNvPr>
          <p:cNvSpPr txBox="1"/>
          <p:nvPr/>
        </p:nvSpPr>
        <p:spPr>
          <a:xfrm>
            <a:off x="863599" y="1018340"/>
            <a:ext cx="1062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Dockerfile con multiples fases para que la fase final no contenga dependencias innecesarias.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720AC5-7D64-4248-970B-B191D3620799}"/>
              </a:ext>
            </a:extLst>
          </p:cNvPr>
          <p:cNvSpPr/>
          <p:nvPr/>
        </p:nvSpPr>
        <p:spPr>
          <a:xfrm>
            <a:off x="989474" y="1868740"/>
            <a:ext cx="6096000" cy="267765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golang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:1.7.3 </a:t>
            </a:r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as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builder</a:t>
            </a:r>
          </a:p>
          <a:p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WORKDIR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/go/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github.com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alexellis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-counter/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RUN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go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-d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-v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golang.org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/x/net/html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COPY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app.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go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.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RUN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CGO_ENABLED=0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GOOS=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linux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go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build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-a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-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installsuffix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cgo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-o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app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.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b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alpine</a:t>
            </a:r>
            <a:r>
              <a:rPr lang="en-GB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:latest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RUN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apk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--no-cache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add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ca-certificates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WORKDIR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/root/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COPY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--from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builder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/go/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github.com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alexellis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-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conter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-app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.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CMD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[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"./app"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]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1D22B-21D4-8F4A-8F46-ED1BA7FDB34E}"/>
              </a:ext>
            </a:extLst>
          </p:cNvPr>
          <p:cNvSpPr/>
          <p:nvPr/>
        </p:nvSpPr>
        <p:spPr>
          <a:xfrm>
            <a:off x="4902491" y="5839660"/>
            <a:ext cx="2785730" cy="701749"/>
          </a:xfrm>
          <a:prstGeom prst="rect">
            <a:avLst/>
          </a:prstGeom>
          <a:solidFill>
            <a:srgbClr val="F88F70"/>
          </a:solidFill>
          <a:ln>
            <a:solidFill>
              <a:srgbClr val="BC5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/>
              <a:t>Go</a:t>
            </a:r>
            <a:r>
              <a:rPr lang="es-ES_tradnl" sz="1400" dirty="0"/>
              <a:t> </a:t>
            </a:r>
            <a:r>
              <a:rPr lang="es-ES_tradnl" sz="1400" dirty="0" err="1"/>
              <a:t>Image</a:t>
            </a:r>
            <a:endParaRPr lang="es-ES_tradnl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ABF324-29D9-1A47-8143-80986241A2A3}"/>
              </a:ext>
            </a:extLst>
          </p:cNvPr>
          <p:cNvSpPr/>
          <p:nvPr/>
        </p:nvSpPr>
        <p:spPr>
          <a:xfrm>
            <a:off x="4910655" y="5241468"/>
            <a:ext cx="2791996" cy="309069"/>
          </a:xfrm>
          <a:prstGeom prst="rect">
            <a:avLst/>
          </a:prstGeom>
          <a:solidFill>
            <a:srgbClr val="008C86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BCF5F3-898A-C740-94D0-82A3D01DF120}"/>
              </a:ext>
            </a:extLst>
          </p:cNvPr>
          <p:cNvSpPr/>
          <p:nvPr/>
        </p:nvSpPr>
        <p:spPr>
          <a:xfrm>
            <a:off x="4910655" y="5553732"/>
            <a:ext cx="2785730" cy="265008"/>
          </a:xfrm>
          <a:prstGeom prst="rect">
            <a:avLst/>
          </a:prstGeom>
          <a:solidFill>
            <a:srgbClr val="006A7B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(…)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FB3600-60BE-0143-B90F-CAEE8C160BC1}"/>
              </a:ext>
            </a:extLst>
          </p:cNvPr>
          <p:cNvSpPr/>
          <p:nvPr/>
        </p:nvSpPr>
        <p:spPr>
          <a:xfrm>
            <a:off x="4820258" y="5119007"/>
            <a:ext cx="2946400" cy="1537862"/>
          </a:xfrm>
          <a:prstGeom prst="rect">
            <a:avLst/>
          </a:prstGeom>
          <a:noFill/>
          <a:ln w="38100">
            <a:solidFill>
              <a:srgbClr val="4947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1C399FC-4B51-1C49-B36B-6F3BA771469A}"/>
              </a:ext>
            </a:extLst>
          </p:cNvPr>
          <p:cNvSpPr txBox="1"/>
          <p:nvPr/>
        </p:nvSpPr>
        <p:spPr>
          <a:xfrm>
            <a:off x="4786392" y="4686507"/>
            <a:ext cx="3014132" cy="338554"/>
          </a:xfrm>
          <a:prstGeom prst="rect">
            <a:avLst/>
          </a:prstGeom>
          <a:solidFill>
            <a:srgbClr val="FF3E83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FROM golang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9592EC18-0291-1A4F-8789-4C2CEE6C0119}"/>
              </a:ext>
            </a:extLst>
          </p:cNvPr>
          <p:cNvSpPr txBox="1"/>
          <p:nvPr/>
        </p:nvSpPr>
        <p:spPr>
          <a:xfrm>
            <a:off x="9029097" y="5396796"/>
            <a:ext cx="3014132" cy="338554"/>
          </a:xfrm>
          <a:prstGeom prst="rect">
            <a:avLst/>
          </a:prstGeom>
          <a:solidFill>
            <a:srgbClr val="FF3E83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FROM alpine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9CE87-6FBA-1241-8CC6-430D16FA0D6F}"/>
              </a:ext>
            </a:extLst>
          </p:cNvPr>
          <p:cNvSpPr/>
          <p:nvPr/>
        </p:nvSpPr>
        <p:spPr>
          <a:xfrm>
            <a:off x="9072035" y="5818740"/>
            <a:ext cx="2946400" cy="843898"/>
          </a:xfrm>
          <a:prstGeom prst="rect">
            <a:avLst/>
          </a:prstGeom>
          <a:noFill/>
          <a:ln w="38100">
            <a:solidFill>
              <a:srgbClr val="4947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F624BE-C3C3-AE45-B7D8-DBA0F8AC12DF}"/>
              </a:ext>
            </a:extLst>
          </p:cNvPr>
          <p:cNvSpPr/>
          <p:nvPr/>
        </p:nvSpPr>
        <p:spPr>
          <a:xfrm>
            <a:off x="9152370" y="6196693"/>
            <a:ext cx="2785730" cy="344716"/>
          </a:xfrm>
          <a:prstGeom prst="rect">
            <a:avLst/>
          </a:prstGeom>
          <a:solidFill>
            <a:srgbClr val="00AD74"/>
          </a:solidFill>
          <a:ln>
            <a:solidFill>
              <a:srgbClr val="008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/>
              <a:t>Alpine</a:t>
            </a:r>
            <a:r>
              <a:rPr lang="es-ES_tradnl" sz="1400" dirty="0"/>
              <a:t> </a:t>
            </a:r>
            <a:r>
              <a:rPr lang="es-ES_tradnl" sz="1400" dirty="0" err="1"/>
              <a:t>Image</a:t>
            </a:r>
            <a:endParaRPr lang="es-ES_tradnl" sz="1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DDEDB4D-8155-724F-9057-24344AB367AA}"/>
              </a:ext>
            </a:extLst>
          </p:cNvPr>
          <p:cNvSpPr/>
          <p:nvPr/>
        </p:nvSpPr>
        <p:spPr>
          <a:xfrm>
            <a:off x="6947805" y="4547507"/>
            <a:ext cx="909867" cy="285750"/>
          </a:xfrm>
          <a:prstGeom prst="roundRect">
            <a:avLst/>
          </a:prstGeom>
          <a:solidFill>
            <a:srgbClr val="F88F70"/>
          </a:solidFill>
          <a:ln>
            <a:solidFill>
              <a:srgbClr val="BC5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600 MB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5494C3-4AE7-DD4D-B3BA-F6D93185F694}"/>
              </a:ext>
            </a:extLst>
          </p:cNvPr>
          <p:cNvSpPr/>
          <p:nvPr/>
        </p:nvSpPr>
        <p:spPr>
          <a:xfrm>
            <a:off x="11198678" y="5201139"/>
            <a:ext cx="909867" cy="285750"/>
          </a:xfrm>
          <a:prstGeom prst="roundRect">
            <a:avLst/>
          </a:prstGeom>
          <a:solidFill>
            <a:srgbClr val="73C84B"/>
          </a:solidFill>
          <a:ln>
            <a:solidFill>
              <a:srgbClr val="00A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10 MB</a:t>
            </a:r>
          </a:p>
        </p:txBody>
      </p:sp>
    </p:spTree>
    <p:extLst>
      <p:ext uri="{BB962C8B-B14F-4D97-AF65-F5344CB8AC3E}">
        <p14:creationId xmlns:p14="http://schemas.microsoft.com/office/powerpoint/2010/main" val="400244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579 L 0.34726 0.0932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9" grpId="1" animBg="1"/>
      <p:bldP spid="11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Aprovecha la cache de compilación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1D7F6E-58F0-0D4F-A1A6-C2D867686CB9}"/>
              </a:ext>
            </a:extLst>
          </p:cNvPr>
          <p:cNvSpPr/>
          <p:nvPr/>
        </p:nvSpPr>
        <p:spPr>
          <a:xfrm>
            <a:off x="813726" y="1216041"/>
            <a:ext cx="5299051" cy="4152913"/>
          </a:xfrm>
          <a:prstGeom prst="roundRect">
            <a:avLst/>
          </a:prstGeom>
          <a:solidFill>
            <a:srgbClr val="006A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Tan pronto como cualquier instrucción no esté cacheada la caché no se usará para el resto de la compilación, por lo que hará que el proceso sea más lento.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84E50A-ABF6-C04A-96F4-C2EE1D613078}"/>
              </a:ext>
            </a:extLst>
          </p:cNvPr>
          <p:cNvSpPr/>
          <p:nvPr/>
        </p:nvSpPr>
        <p:spPr>
          <a:xfrm>
            <a:off x="6493079" y="1216041"/>
            <a:ext cx="5300002" cy="4152913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Intenta escribir tus </a:t>
            </a:r>
            <a:r>
              <a:rPr lang="en-ES" b="1" dirty="0"/>
              <a:t>Dockerfiles</a:t>
            </a:r>
            <a:r>
              <a:rPr lang="en-ES" dirty="0"/>
              <a:t> de manera que coloques las instrucciones que potencialmente invaliden la caché al final del </a:t>
            </a:r>
            <a:r>
              <a:rPr lang="en-ES" b="1" dirty="0"/>
              <a:t>Dockerfile</a:t>
            </a:r>
            <a:r>
              <a:rPr lang="en-ES" dirty="0"/>
              <a:t>, para poder beneficiarte al máximo de esta.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A0F187-4F14-B347-A3F6-888E3AAC3BF7}"/>
              </a:ext>
            </a:extLst>
          </p:cNvPr>
          <p:cNvSpPr/>
          <p:nvPr/>
        </p:nvSpPr>
        <p:spPr>
          <a:xfrm>
            <a:off x="777792" y="5605080"/>
            <a:ext cx="11032067" cy="970670"/>
          </a:xfrm>
          <a:prstGeom prst="roundRect">
            <a:avLst/>
          </a:prstGeom>
          <a:solidFill>
            <a:srgbClr val="FCFAEC"/>
          </a:solidFill>
          <a:ln>
            <a:solidFill>
              <a:srgbClr val="979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i="1" dirty="0">
                <a:solidFill>
                  <a:srgbClr val="494738"/>
                </a:solidFill>
              </a:rPr>
              <a:t>Se puede forzar que el proceso ignore la cache usando –no-cache=true a docker build</a:t>
            </a:r>
            <a:r>
              <a:rPr lang="en-ES" sz="1400" dirty="0"/>
              <a:t>.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45DFD34-8A3F-9240-93F3-24E2CCB8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5883733"/>
            <a:ext cx="413363" cy="4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Aplasta la imagen: </a:t>
            </a:r>
            <a:r>
              <a:rPr lang="es-ES_tradnl" sz="5333" b="1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Squashing</a:t>
            </a:r>
            <a:r>
              <a:rPr lang="es-ES_tradnl" sz="5333" b="1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!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1D7F6E-58F0-0D4F-A1A6-C2D867686CB9}"/>
              </a:ext>
            </a:extLst>
          </p:cNvPr>
          <p:cNvSpPr/>
          <p:nvPr/>
        </p:nvSpPr>
        <p:spPr>
          <a:xfrm>
            <a:off x="863599" y="1216041"/>
            <a:ext cx="10993968" cy="735223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Cuando las imágenes comienzan a tener muchas capas es recomendable simplificar las mismas.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84E50A-ABF6-C04A-96F4-C2EE1D613078}"/>
              </a:ext>
            </a:extLst>
          </p:cNvPr>
          <p:cNvSpPr/>
          <p:nvPr/>
        </p:nvSpPr>
        <p:spPr>
          <a:xfrm>
            <a:off x="863599" y="2004116"/>
            <a:ext cx="10993968" cy="735223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Un buen ejemplo podría ser cuando estamos creando una nueva imagen que utilizaremos como base.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8FEE21-CD16-8F4B-826C-6B4A5E13FA0A}"/>
              </a:ext>
            </a:extLst>
          </p:cNvPr>
          <p:cNvSpPr/>
          <p:nvPr/>
        </p:nvSpPr>
        <p:spPr>
          <a:xfrm>
            <a:off x="863599" y="2775857"/>
            <a:ext cx="10993968" cy="735223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Añade </a:t>
            </a:r>
            <a:r>
              <a:rPr lang="es-ES_tradnl" b="1" dirty="0"/>
              <a:t>–squash </a:t>
            </a:r>
            <a:r>
              <a:rPr lang="es-ES_tradnl" dirty="0"/>
              <a:t>a </a:t>
            </a:r>
            <a:r>
              <a:rPr lang="es-ES_tradnl" dirty="0" err="1"/>
              <a:t>docker</a:t>
            </a:r>
            <a:r>
              <a:rPr lang="es-ES_tradnl" dirty="0"/>
              <a:t> </a:t>
            </a:r>
            <a:r>
              <a:rPr lang="es-ES_tradnl" dirty="0" err="1"/>
              <a:t>build</a:t>
            </a:r>
            <a:r>
              <a:rPr lang="es-ES_tradnl" dirty="0"/>
              <a:t> para simplificar la imagen!﻿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64D0B-7DAB-654D-87BF-BB5B3BF65262}"/>
              </a:ext>
            </a:extLst>
          </p:cNvPr>
          <p:cNvSpPr/>
          <p:nvPr/>
        </p:nvSpPr>
        <p:spPr>
          <a:xfrm>
            <a:off x="1353331" y="6160876"/>
            <a:ext cx="2785730" cy="443151"/>
          </a:xfrm>
          <a:prstGeom prst="rect">
            <a:avLst/>
          </a:prstGeom>
          <a:solidFill>
            <a:srgbClr val="2F4858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Ubuntu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F563E1-1180-A34A-B7D2-C790C91B18F1}"/>
              </a:ext>
            </a:extLst>
          </p:cNvPr>
          <p:cNvSpPr/>
          <p:nvPr/>
        </p:nvSpPr>
        <p:spPr>
          <a:xfrm>
            <a:off x="1353331" y="5486739"/>
            <a:ext cx="2785730" cy="301576"/>
          </a:xfrm>
          <a:prstGeom prst="rect">
            <a:avLst/>
          </a:prstGeom>
          <a:solidFill>
            <a:srgbClr val="AEAC99"/>
          </a:solidFill>
          <a:ln>
            <a:solidFill>
              <a:srgbClr val="49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COPY ./src</a:t>
            </a:r>
            <a:endParaRPr lang="es-ES_trad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0066E-80C0-A646-A791-F0B17FC25724}"/>
              </a:ext>
            </a:extLst>
          </p:cNvPr>
          <p:cNvSpPr/>
          <p:nvPr/>
        </p:nvSpPr>
        <p:spPr>
          <a:xfrm>
            <a:off x="1353331" y="5788315"/>
            <a:ext cx="2785730" cy="372561"/>
          </a:xfrm>
          <a:prstGeom prst="rect">
            <a:avLst/>
          </a:prstGeom>
          <a:solidFill>
            <a:srgbClr val="AEAC99"/>
          </a:solidFill>
          <a:ln>
            <a:solidFill>
              <a:srgbClr val="49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RUN APK </a:t>
            </a:r>
            <a:r>
              <a:rPr lang="es-ES_tradnl" dirty="0" err="1"/>
              <a:t>add</a:t>
            </a:r>
            <a:r>
              <a:rPr lang="es-ES_tradnl" dirty="0"/>
              <a:t> </a:t>
            </a:r>
            <a:r>
              <a:rPr lang="es-ES_tradnl" dirty="0" err="1"/>
              <a:t>npm</a:t>
            </a:r>
            <a:endParaRPr lang="es-ES_trad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1BE01-0607-F447-9CF9-BCDD8D32A783}"/>
              </a:ext>
            </a:extLst>
          </p:cNvPr>
          <p:cNvSpPr/>
          <p:nvPr/>
        </p:nvSpPr>
        <p:spPr>
          <a:xfrm>
            <a:off x="1353331" y="5185163"/>
            <a:ext cx="2785730" cy="301576"/>
          </a:xfrm>
          <a:prstGeom prst="rect">
            <a:avLst/>
          </a:prstGeom>
          <a:solidFill>
            <a:srgbClr val="AEAC99"/>
          </a:solidFill>
          <a:ln>
            <a:solidFill>
              <a:srgbClr val="49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Run npm installz</a:t>
            </a:r>
            <a:endParaRPr lang="es-ES_trad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59B5F1-626E-854D-BCD0-D4CCA6582D32}"/>
              </a:ext>
            </a:extLst>
          </p:cNvPr>
          <p:cNvSpPr txBox="1"/>
          <p:nvPr/>
        </p:nvSpPr>
        <p:spPr>
          <a:xfrm>
            <a:off x="1929161" y="6384752"/>
            <a:ext cx="1566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>
                <a:solidFill>
                  <a:schemeClr val="bg1"/>
                </a:solidFill>
              </a:rPr>
              <a:t>Base </a:t>
            </a:r>
            <a:r>
              <a:rPr lang="es-ES_tradnl" sz="1100" dirty="0" err="1">
                <a:solidFill>
                  <a:schemeClr val="bg1"/>
                </a:solidFill>
              </a:rPr>
              <a:t>layer</a:t>
            </a:r>
            <a:endParaRPr lang="es-ES_tradnl" sz="11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B11DA-AD52-214C-887B-9759853B1223}"/>
              </a:ext>
            </a:extLst>
          </p:cNvPr>
          <p:cNvSpPr/>
          <p:nvPr/>
        </p:nvSpPr>
        <p:spPr>
          <a:xfrm>
            <a:off x="1262934" y="5037363"/>
            <a:ext cx="2946400" cy="1696661"/>
          </a:xfrm>
          <a:prstGeom prst="rect">
            <a:avLst/>
          </a:prstGeom>
          <a:noFill/>
          <a:ln w="38100">
            <a:solidFill>
              <a:srgbClr val="4947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4627189F-688D-5242-967A-077880984538}"/>
              </a:ext>
            </a:extLst>
          </p:cNvPr>
          <p:cNvSpPr txBox="1"/>
          <p:nvPr/>
        </p:nvSpPr>
        <p:spPr>
          <a:xfrm rot="16200000">
            <a:off x="175053" y="5716416"/>
            <a:ext cx="1696661" cy="338554"/>
          </a:xfrm>
          <a:prstGeom prst="rect">
            <a:avLst/>
          </a:prstGeom>
          <a:solidFill>
            <a:srgbClr val="FF3E83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Imagen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6150FB-4149-0640-AA33-79F59756E24E}"/>
              </a:ext>
            </a:extLst>
          </p:cNvPr>
          <p:cNvSpPr/>
          <p:nvPr/>
        </p:nvSpPr>
        <p:spPr>
          <a:xfrm>
            <a:off x="8938648" y="5183650"/>
            <a:ext cx="2785730" cy="1418864"/>
          </a:xfrm>
          <a:prstGeom prst="rect">
            <a:avLst/>
          </a:prstGeom>
          <a:solidFill>
            <a:srgbClr val="AEAC99"/>
          </a:solidFill>
          <a:ln>
            <a:solidFill>
              <a:srgbClr val="49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Squashed</a:t>
            </a:r>
            <a:r>
              <a:rPr lang="es-ES_tradnl" dirty="0"/>
              <a:t> </a:t>
            </a:r>
            <a:r>
              <a:rPr lang="es-ES_tradnl" dirty="0" err="1"/>
              <a:t>image</a:t>
            </a:r>
            <a:endParaRPr lang="es-ES_tradnl" dirty="0"/>
          </a:p>
          <a:p>
            <a:pPr algn="ctr"/>
            <a:r>
              <a:rPr lang="es-ES_tradnl" dirty="0"/>
              <a:t>(no se comparten capas)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977EA-D747-184B-9D0D-7EB2D94AAA4D}"/>
              </a:ext>
            </a:extLst>
          </p:cNvPr>
          <p:cNvSpPr/>
          <p:nvPr/>
        </p:nvSpPr>
        <p:spPr>
          <a:xfrm>
            <a:off x="8848251" y="5035850"/>
            <a:ext cx="2946400" cy="1696661"/>
          </a:xfrm>
          <a:prstGeom prst="rect">
            <a:avLst/>
          </a:prstGeom>
          <a:noFill/>
          <a:ln w="38100">
            <a:solidFill>
              <a:srgbClr val="4947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C0CF9BF-D54E-A140-BB34-8DC5BA037E5F}"/>
              </a:ext>
            </a:extLst>
          </p:cNvPr>
          <p:cNvSpPr txBox="1"/>
          <p:nvPr/>
        </p:nvSpPr>
        <p:spPr>
          <a:xfrm rot="16200000">
            <a:off x="7760370" y="5714903"/>
            <a:ext cx="1696661" cy="338554"/>
          </a:xfrm>
          <a:prstGeom prst="rect">
            <a:avLst/>
          </a:prstGeom>
          <a:solidFill>
            <a:srgbClr val="FF3E83"/>
          </a:solidFill>
        </p:spPr>
        <p:txBody>
          <a:bodyPr wrap="square" lIns="108000" rtlCol="0">
            <a:spAutoFit/>
          </a:bodyPr>
          <a:lstStyle>
            <a:defPPr>
              <a:defRPr lang="en-ES"/>
            </a:defPPr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ES" dirty="0"/>
              <a:t>Imagen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438A381A-8ED3-F64D-85D5-B53FCB744C8D}"/>
              </a:ext>
            </a:extLst>
          </p:cNvPr>
          <p:cNvSpPr txBox="1"/>
          <p:nvPr/>
        </p:nvSpPr>
        <p:spPr>
          <a:xfrm>
            <a:off x="4889860" y="5227497"/>
            <a:ext cx="1434733" cy="173882"/>
          </a:xfrm>
          <a:prstGeom prst="rect">
            <a:avLst/>
          </a:prstGeom>
          <a:solidFill>
            <a:srgbClr val="AEAC99"/>
          </a:solidFill>
          <a:ln>
            <a:solidFill>
              <a:srgbClr val="49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ES" sz="1100" dirty="0"/>
              <a:t>Capa única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1CCBF1-2399-144D-9BED-738829F9038B}"/>
              </a:ext>
            </a:extLst>
          </p:cNvPr>
          <p:cNvCxnSpPr>
            <a:cxnSpLocks/>
          </p:cNvCxnSpPr>
          <p:nvPr/>
        </p:nvCxnSpPr>
        <p:spPr>
          <a:xfrm flipH="1">
            <a:off x="4316532" y="5323666"/>
            <a:ext cx="492225" cy="0"/>
          </a:xfrm>
          <a:prstGeom prst="straightConnector1">
            <a:avLst/>
          </a:prstGeom>
          <a:ln w="28575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3">
            <a:extLst>
              <a:ext uri="{FF2B5EF4-FFF2-40B4-BE49-F238E27FC236}">
                <a16:creationId xmlns:a16="http://schemas.microsoft.com/office/drawing/2014/main" id="{A4129021-A7D6-5A44-B2EA-192D4557358E}"/>
              </a:ext>
            </a:extLst>
          </p:cNvPr>
          <p:cNvSpPr txBox="1"/>
          <p:nvPr/>
        </p:nvSpPr>
        <p:spPr>
          <a:xfrm>
            <a:off x="4889860" y="5545790"/>
            <a:ext cx="1434733" cy="192314"/>
          </a:xfrm>
          <a:prstGeom prst="rect">
            <a:avLst/>
          </a:prstGeom>
          <a:solidFill>
            <a:srgbClr val="AEAC99"/>
          </a:solidFill>
          <a:ln>
            <a:solidFill>
              <a:srgbClr val="49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ES" sz="1100" dirty="0"/>
              <a:t>Capa única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27E850-C6C9-C640-98CE-4AC0FB6ADD87}"/>
              </a:ext>
            </a:extLst>
          </p:cNvPr>
          <p:cNvCxnSpPr>
            <a:cxnSpLocks/>
          </p:cNvCxnSpPr>
          <p:nvPr/>
        </p:nvCxnSpPr>
        <p:spPr>
          <a:xfrm flipH="1">
            <a:off x="4316532" y="5641959"/>
            <a:ext cx="492225" cy="0"/>
          </a:xfrm>
          <a:prstGeom prst="straightConnector1">
            <a:avLst/>
          </a:prstGeom>
          <a:ln w="28575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265C2F2D-9F9A-244C-A4EF-94BE946B02C7}"/>
              </a:ext>
            </a:extLst>
          </p:cNvPr>
          <p:cNvSpPr txBox="1"/>
          <p:nvPr/>
        </p:nvSpPr>
        <p:spPr>
          <a:xfrm>
            <a:off x="4889860" y="5882537"/>
            <a:ext cx="1434733" cy="173868"/>
          </a:xfrm>
          <a:prstGeom prst="rect">
            <a:avLst/>
          </a:prstGeom>
          <a:solidFill>
            <a:srgbClr val="AEAC99"/>
          </a:solidFill>
          <a:ln>
            <a:solidFill>
              <a:srgbClr val="49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ES" sz="1100" dirty="0"/>
              <a:t>Capa única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E7DF7D-7F45-734B-9D56-38645796E335}"/>
              </a:ext>
            </a:extLst>
          </p:cNvPr>
          <p:cNvCxnSpPr>
            <a:cxnSpLocks/>
          </p:cNvCxnSpPr>
          <p:nvPr/>
        </p:nvCxnSpPr>
        <p:spPr>
          <a:xfrm flipH="1">
            <a:off x="4316532" y="5978706"/>
            <a:ext cx="492225" cy="0"/>
          </a:xfrm>
          <a:prstGeom prst="straightConnector1">
            <a:avLst/>
          </a:prstGeom>
          <a:ln w="28575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">
            <a:extLst>
              <a:ext uri="{FF2B5EF4-FFF2-40B4-BE49-F238E27FC236}">
                <a16:creationId xmlns:a16="http://schemas.microsoft.com/office/drawing/2014/main" id="{A982F55F-D0C1-AA49-8415-8C8BD8C9B4CB}"/>
              </a:ext>
            </a:extLst>
          </p:cNvPr>
          <p:cNvSpPr txBox="1"/>
          <p:nvPr/>
        </p:nvSpPr>
        <p:spPr>
          <a:xfrm>
            <a:off x="4890993" y="6287070"/>
            <a:ext cx="1433600" cy="192284"/>
          </a:xfrm>
          <a:prstGeom prst="rect">
            <a:avLst/>
          </a:prstGeom>
          <a:solidFill>
            <a:srgbClr val="2F4858"/>
          </a:solidFill>
          <a:ln>
            <a:solidFill>
              <a:srgbClr val="00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E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ES" sz="1200" dirty="0"/>
              <a:t>Capa compartida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59A3F4-66A9-0344-96E3-CD1CC94B955F}"/>
              </a:ext>
            </a:extLst>
          </p:cNvPr>
          <p:cNvCxnSpPr>
            <a:cxnSpLocks/>
          </p:cNvCxnSpPr>
          <p:nvPr/>
        </p:nvCxnSpPr>
        <p:spPr>
          <a:xfrm flipH="1">
            <a:off x="4342157" y="6383239"/>
            <a:ext cx="492225" cy="0"/>
          </a:xfrm>
          <a:prstGeom prst="straightConnector1">
            <a:avLst/>
          </a:prstGeom>
          <a:ln w="28575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86BE1B-A096-D748-AFA6-02879BD74C75}"/>
              </a:ext>
            </a:extLst>
          </p:cNvPr>
          <p:cNvCxnSpPr>
            <a:cxnSpLocks/>
          </p:cNvCxnSpPr>
          <p:nvPr/>
        </p:nvCxnSpPr>
        <p:spPr>
          <a:xfrm flipV="1">
            <a:off x="2731123" y="4265622"/>
            <a:ext cx="0" cy="607471"/>
          </a:xfrm>
          <a:prstGeom prst="straightConnector1">
            <a:avLst/>
          </a:prstGeom>
          <a:ln w="28575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D13FBB-DE05-3949-B8C5-3688EEB313CE}"/>
              </a:ext>
            </a:extLst>
          </p:cNvPr>
          <p:cNvSpPr txBox="1"/>
          <p:nvPr/>
        </p:nvSpPr>
        <p:spPr>
          <a:xfrm>
            <a:off x="1660346" y="3793638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/>
              <a:t>Sólo se hace </a:t>
            </a:r>
            <a:r>
              <a:rPr lang="es-ES_tradnl" sz="1200" dirty="0" err="1"/>
              <a:t>push</a:t>
            </a:r>
            <a:r>
              <a:rPr lang="es-ES_tradnl" sz="1200" dirty="0"/>
              <a:t> de las capas únicas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B8D136-7513-F342-AF59-7D5240DBA13B}"/>
              </a:ext>
            </a:extLst>
          </p:cNvPr>
          <p:cNvSpPr txBox="1"/>
          <p:nvPr/>
        </p:nvSpPr>
        <p:spPr>
          <a:xfrm>
            <a:off x="9111622" y="3783560"/>
            <a:ext cx="240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/>
              <a:t>La imagen al completo es única, se hace </a:t>
            </a:r>
            <a:r>
              <a:rPr lang="es-ES_tradnl" sz="1200" dirty="0" err="1"/>
              <a:t>push</a:t>
            </a:r>
            <a:r>
              <a:rPr lang="es-ES_tradnl" sz="1200" dirty="0"/>
              <a:t> de la imagen completa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2B86A3-1FC6-D743-9114-7AD700AF91B2}"/>
              </a:ext>
            </a:extLst>
          </p:cNvPr>
          <p:cNvCxnSpPr>
            <a:cxnSpLocks/>
          </p:cNvCxnSpPr>
          <p:nvPr/>
        </p:nvCxnSpPr>
        <p:spPr>
          <a:xfrm flipV="1">
            <a:off x="10314824" y="4309243"/>
            <a:ext cx="0" cy="607471"/>
          </a:xfrm>
          <a:prstGeom prst="straightConnector1">
            <a:avLst/>
          </a:prstGeom>
          <a:ln w="28575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21" grpId="0" animBg="1"/>
      <p:bldP spid="24" grpId="0" animBg="1"/>
      <p:bldP spid="25" grpId="0" animBg="1"/>
      <p:bldP spid="26" grpId="0" animBg="1"/>
      <p:bldP spid="29" grpId="0" animBg="1"/>
      <p:bldP spid="31" grpId="0" animBg="1"/>
      <p:bldP spid="33" grpId="0" animBg="1"/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Escaneo de secretos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4316BF-0640-6443-AFD8-634087A0D26F}"/>
              </a:ext>
            </a:extLst>
          </p:cNvPr>
          <p:cNvSpPr/>
          <p:nvPr/>
        </p:nvSpPr>
        <p:spPr>
          <a:xfrm>
            <a:off x="863599" y="1216041"/>
            <a:ext cx="10993968" cy="735223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Existen herramientas en el mercado que escanean nuestras imágenes en busca de contraseñas, API </a:t>
            </a:r>
            <a:r>
              <a:rPr lang="es-ES_tradnl" dirty="0" err="1"/>
              <a:t>keys</a:t>
            </a:r>
            <a:r>
              <a:rPr lang="es-ES_tradnl" dirty="0"/>
              <a:t>, etc.</a:t>
            </a:r>
          </a:p>
        </p:txBody>
      </p:sp>
      <p:pic>
        <p:nvPicPr>
          <p:cNvPr id="1026" name="Picture 2" descr="Welcome to GitGuardian roadmap! - Product Portal | Product Roadmap">
            <a:extLst>
              <a:ext uri="{FF2B5EF4-FFF2-40B4-BE49-F238E27FC236}">
                <a16:creationId xmlns:a16="http://schemas.microsoft.com/office/drawing/2014/main" id="{CB27BEE0-590A-1E41-8A26-E13E1495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2" y="2514494"/>
            <a:ext cx="5505670" cy="239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516496-ABFE-EB4F-AD54-E51DA45D8C24}"/>
              </a:ext>
            </a:extLst>
          </p:cNvPr>
          <p:cNvSpPr/>
          <p:nvPr/>
        </p:nvSpPr>
        <p:spPr>
          <a:xfrm>
            <a:off x="6817392" y="3248950"/>
            <a:ext cx="35307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5400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SecretScanner</a:t>
            </a:r>
            <a:endParaRPr lang="en-ES" sz="5400" dirty="0"/>
          </a:p>
        </p:txBody>
      </p:sp>
    </p:spTree>
    <p:extLst>
      <p:ext uri="{BB962C8B-B14F-4D97-AF65-F5344CB8AC3E}">
        <p14:creationId xmlns:p14="http://schemas.microsoft.com/office/powerpoint/2010/main" val="2846371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Escaneo de vulnerabilidades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E70022-8FCD-D347-B349-D87005478494}"/>
              </a:ext>
            </a:extLst>
          </p:cNvPr>
          <p:cNvSpPr/>
          <p:nvPr/>
        </p:nvSpPr>
        <p:spPr>
          <a:xfrm>
            <a:off x="863599" y="1216041"/>
            <a:ext cx="10993968" cy="735223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También hay herramientas para el escaneo de vulnerabilidades en las imágenes</a:t>
            </a:r>
          </a:p>
        </p:txBody>
      </p:sp>
      <p:pic>
        <p:nvPicPr>
          <p:cNvPr id="2050" name="Picture 2" descr="Clair Logo">
            <a:extLst>
              <a:ext uri="{FF2B5EF4-FFF2-40B4-BE49-F238E27FC236}">
                <a16:creationId xmlns:a16="http://schemas.microsoft.com/office/drawing/2014/main" id="{E41001AB-DCF3-3341-BF0F-29C03F22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07" y="2467303"/>
            <a:ext cx="19939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97E67B2-3B28-D642-8AF6-4130E8391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99" y="2074866"/>
            <a:ext cx="1692384" cy="177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2DD4A0-CE02-7844-977B-AA7D6939A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04"/>
          <a:stretch/>
        </p:blipFill>
        <p:spPr>
          <a:xfrm>
            <a:off x="7770575" y="2441903"/>
            <a:ext cx="2743200" cy="132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A59BC8-F4EF-1643-BC44-E43E1B721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507" y="4719145"/>
            <a:ext cx="18415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2E020-CE0B-BB4F-BC2A-B36D2212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1191" y="4655645"/>
            <a:ext cx="2946400" cy="889000"/>
          </a:xfrm>
          <a:prstGeom prst="rect">
            <a:avLst/>
          </a:prstGeom>
        </p:spPr>
      </p:pic>
      <p:pic>
        <p:nvPicPr>
          <p:cNvPr id="2058" name="Picture 10" descr="Information Security and Compliance | Qualys, Inc.">
            <a:extLst>
              <a:ext uri="{FF2B5EF4-FFF2-40B4-BE49-F238E27FC236}">
                <a16:creationId xmlns:a16="http://schemas.microsoft.com/office/drawing/2014/main" id="{9B48BC3C-376D-154A-A00B-9E3B62015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75" y="4655270"/>
            <a:ext cx="3415860" cy="10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117D-DD5E-794D-B8D3-D5C95EFB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GB" sz="8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ES" sz="8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reak;</a:t>
            </a:r>
          </a:p>
        </p:txBody>
      </p:sp>
    </p:spTree>
    <p:extLst>
      <p:ext uri="{BB962C8B-B14F-4D97-AF65-F5344CB8AC3E}">
        <p14:creationId xmlns:p14="http://schemas.microsoft.com/office/powerpoint/2010/main" val="11116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Deberes - Ejercicio 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1352C-9CAD-1E47-B49D-E907B2CDEA6A}"/>
              </a:ext>
            </a:extLst>
          </p:cNvPr>
          <p:cNvSpPr txBox="1"/>
          <p:nvPr/>
        </p:nvSpPr>
        <p:spPr>
          <a:xfrm>
            <a:off x="863599" y="1347990"/>
            <a:ext cx="3726288" cy="370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133" dirty="0"/>
              <a:t>Crea una imagen con un servidor web Apache y el mismo contenido que en la carpeta content.</a:t>
            </a:r>
          </a:p>
          <a:p>
            <a:endParaRPr lang="en-ES" sz="2133" dirty="0"/>
          </a:p>
          <a:p>
            <a:r>
              <a:rPr lang="en-ES" sz="2133" dirty="0"/>
              <a:t>Fíjate en el Dockerfile que cree simple-nginx.</a:t>
            </a:r>
          </a:p>
          <a:p>
            <a:endParaRPr lang="en-ES" sz="2133" dirty="0"/>
          </a:p>
          <a:p>
            <a:r>
              <a:rPr lang="en-ES" sz="2133" dirty="0"/>
              <a:t>Usa docker build para crear la imagen llamada </a:t>
            </a:r>
            <a:r>
              <a:rPr lang="en-ES" sz="2133" b="1" dirty="0"/>
              <a:t>simple-apache</a:t>
            </a:r>
            <a:r>
              <a:rPr lang="en-ES" sz="2133" dirty="0"/>
              <a:t>:</a:t>
            </a:r>
            <a:r>
              <a:rPr lang="en-ES" sz="2133" b="1" dirty="0"/>
              <a:t>new</a:t>
            </a:r>
            <a:endParaRPr lang="en-ES" sz="213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2C2D7-DA7A-2342-9BDD-AB067E0887D9}"/>
              </a:ext>
            </a:extLst>
          </p:cNvPr>
          <p:cNvSpPr txBox="1"/>
          <p:nvPr/>
        </p:nvSpPr>
        <p:spPr>
          <a:xfrm>
            <a:off x="4833871" y="1362121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1. Cambiar: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A1E3E-9A6B-7B42-BC4C-2D531151E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703" y="1823786"/>
            <a:ext cx="6558627" cy="2669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FE493-9BD2-C040-B82F-EBECCB5518B2}"/>
              </a:ext>
            </a:extLst>
          </p:cNvPr>
          <p:cNvSpPr txBox="1"/>
          <p:nvPr/>
        </p:nvSpPr>
        <p:spPr>
          <a:xfrm>
            <a:off x="4827521" y="4572550"/>
            <a:ext cx="64768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000" dirty="0"/>
              <a:t>2. Buscar en Docker Hub la imagen de Apache</a:t>
            </a:r>
          </a:p>
          <a:p>
            <a:endParaRPr lang="en-ES" sz="2000" dirty="0"/>
          </a:p>
          <a:p>
            <a:r>
              <a:rPr lang="en-ES" sz="2000" dirty="0"/>
              <a:t>3. Cambiar los valores para que:</a:t>
            </a:r>
          </a:p>
          <a:p>
            <a:r>
              <a:rPr lang="en-ES" sz="2000" dirty="0"/>
              <a:t>     3.1 La imagen base sea este otro servidor</a:t>
            </a:r>
          </a:p>
          <a:p>
            <a:r>
              <a:rPr lang="en-ES" sz="2000" dirty="0"/>
              <a:t>     3.2 El contenido se copie donde apache sirve los archivos.</a:t>
            </a:r>
          </a:p>
          <a:p>
            <a:endParaRPr lang="en-ES" sz="2000" dirty="0"/>
          </a:p>
        </p:txBody>
      </p:sp>
    </p:spTree>
    <p:extLst>
      <p:ext uri="{BB962C8B-B14F-4D97-AF65-F5344CB8AC3E}">
        <p14:creationId xmlns:p14="http://schemas.microsoft.com/office/powerpoint/2010/main" val="375619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Showmaster">
                <a:extLst>
                  <a:ext uri="{FF2B5EF4-FFF2-40B4-BE49-F238E27FC236}">
                    <a16:creationId xmlns:a16="http://schemas.microsoft.com/office/drawing/2014/main" id="{FDCC7F09-4AE7-C841-8ED1-6F6AD551A1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Showmaster">
                <a:extLst>
                  <a:ext uri="{FF2B5EF4-FFF2-40B4-BE49-F238E27FC236}">
                    <a16:creationId xmlns:a16="http://schemas.microsoft.com/office/drawing/2014/main" id="{FDCC7F09-4AE7-C841-8ED1-6F6AD551A1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97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Resumen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57836F-3A3D-2443-8E79-BF20962EC881}"/>
              </a:ext>
            </a:extLst>
          </p:cNvPr>
          <p:cNvSpPr/>
          <p:nvPr/>
        </p:nvSpPr>
        <p:spPr>
          <a:xfrm>
            <a:off x="863599" y="1216042"/>
            <a:ext cx="10993968" cy="516964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docker</a:t>
            </a:r>
            <a:r>
              <a:rPr lang="es-ES_tradnl" dirty="0"/>
              <a:t> </a:t>
            </a:r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build</a:t>
            </a:r>
            <a:r>
              <a:rPr lang="es-ES_tradnl" dirty="0"/>
              <a:t> es el comando que lee el </a:t>
            </a:r>
            <a:r>
              <a:rPr lang="es-ES_tradnl" dirty="0" err="1"/>
              <a:t>Dockerfile</a:t>
            </a:r>
            <a:r>
              <a:rPr lang="es-ES_tradnl" dirty="0"/>
              <a:t> y </a:t>
            </a:r>
            <a:r>
              <a:rPr lang="es-ES_tradnl" dirty="0" err="1"/>
              <a:t>conteneriza</a:t>
            </a:r>
            <a:r>
              <a:rPr lang="es-ES_tradnl" dirty="0"/>
              <a:t> una aplicación.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9523B7-573A-AD43-B584-5BB9A43F2951}"/>
              </a:ext>
            </a:extLst>
          </p:cNvPr>
          <p:cNvSpPr/>
          <p:nvPr/>
        </p:nvSpPr>
        <p:spPr>
          <a:xfrm>
            <a:off x="863599" y="1960708"/>
            <a:ext cx="10993968" cy="505098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El contexto de compilación es donde los archivos de tu aplicación están ubicados.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126F67-92F3-794E-9A70-99AC44685302}"/>
              </a:ext>
            </a:extLst>
          </p:cNvPr>
          <p:cNvSpPr/>
          <p:nvPr/>
        </p:nvSpPr>
        <p:spPr>
          <a:xfrm>
            <a:off x="863599" y="2772332"/>
            <a:ext cx="10993968" cy="750624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Hay instrucciones que generan capas (FROM, RUN, COPY)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2CB785-53FB-784E-997A-5ADCE3199782}"/>
              </a:ext>
            </a:extLst>
          </p:cNvPr>
          <p:cNvSpPr/>
          <p:nvPr/>
        </p:nvSpPr>
        <p:spPr>
          <a:xfrm>
            <a:off x="863599" y="3705802"/>
            <a:ext cx="10993968" cy="750624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Otras instrucciones solo generan metadatos (EXPOSE, CMD, ENTRYPOINT)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00108F-D335-A346-AB6B-29BCCB6E9A27}"/>
              </a:ext>
            </a:extLst>
          </p:cNvPr>
          <p:cNvSpPr/>
          <p:nvPr/>
        </p:nvSpPr>
        <p:spPr>
          <a:xfrm>
            <a:off x="863599" y="4605721"/>
            <a:ext cx="10993968" cy="629057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Las imágenes deben ser lo más pequeñas posibles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29D2144-14F9-1745-9A57-F508179BFBC9}"/>
              </a:ext>
            </a:extLst>
          </p:cNvPr>
          <p:cNvSpPr/>
          <p:nvPr/>
        </p:nvSpPr>
        <p:spPr>
          <a:xfrm>
            <a:off x="863599" y="5415641"/>
            <a:ext cx="10993968" cy="629057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Usa </a:t>
            </a:r>
            <a:r>
              <a:rPr lang="es-ES_tradnl" dirty="0" err="1"/>
              <a:t>Dockerfile</a:t>
            </a:r>
            <a:r>
              <a:rPr lang="es-ES_tradnl" dirty="0"/>
              <a:t> </a:t>
            </a:r>
            <a:r>
              <a:rPr lang="es-ES_tradnl" dirty="0" err="1"/>
              <a:t>Multi-stage</a:t>
            </a:r>
            <a:r>
              <a:rPr lang="es-ES_tradnl" dirty="0"/>
              <a:t> cuando quieras utilizar herramientas durante el proceso de creación</a:t>
            </a:r>
          </a:p>
        </p:txBody>
      </p:sp>
    </p:spTree>
    <p:extLst>
      <p:ext uri="{BB962C8B-B14F-4D97-AF65-F5344CB8AC3E}">
        <p14:creationId xmlns:p14="http://schemas.microsoft.com/office/powerpoint/2010/main" val="23982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3" grpId="0" animBg="1"/>
      <p:bldP spid="16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B1B95D7-24C4-4A71-87BD-907CD9D1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387" y="1051667"/>
            <a:ext cx="5080000" cy="28575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B4C0691-CCF6-4700-A7E5-258D915F9F45}"/>
              </a:ext>
            </a:extLst>
          </p:cNvPr>
          <p:cNvSpPr/>
          <p:nvPr/>
        </p:nvSpPr>
        <p:spPr>
          <a:xfrm rot="5400000">
            <a:off x="5902332" y="2156079"/>
            <a:ext cx="336000" cy="564682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3190275" y="4058887"/>
            <a:ext cx="5811451" cy="950543"/>
          </a:xfrm>
          <a:prstGeom prst="rect">
            <a:avLst/>
          </a:prstGeom>
        </p:spPr>
        <p:txBody>
          <a:bodyPr vert="horz" wrap="square" lIns="0" tIns="60960" rIns="121920" bIns="6096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 algn="ctr">
              <a:tabLst>
                <a:tab pos="120648" algn="l"/>
              </a:tabLst>
            </a:pPr>
            <a:r>
              <a:rPr lang="en-US" sz="5333" spc="-400">
                <a:solidFill>
                  <a:srgbClr val="242415"/>
                </a:solidFill>
                <a:latin typeface="Montserrat SemiBold" panose="00000700000000000000" pitchFamily="2" charset="0"/>
              </a:rPr>
              <a:t>¡¡ A los </a:t>
            </a:r>
            <a:r>
              <a:rPr lang="en-US" sz="5333" spc="-400" err="1">
                <a:solidFill>
                  <a:srgbClr val="242415"/>
                </a:solidFill>
                <a:latin typeface="Montserrat SemiBold" panose="00000700000000000000" pitchFamily="2" charset="0"/>
              </a:rPr>
              <a:t>teclados</a:t>
            </a:r>
            <a:r>
              <a:rPr lang="en-US" sz="5333" spc="-400">
                <a:solidFill>
                  <a:srgbClr val="242415"/>
                </a:solidFill>
                <a:latin typeface="Montserrat SemiBold" panose="00000700000000000000" pitchFamily="2" charset="0"/>
              </a:rPr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934181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Chuleta - Comandos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226196-ECD3-0C4B-B2B3-A3C9488F8E1F}"/>
              </a:ext>
            </a:extLst>
          </p:cNvPr>
          <p:cNvSpPr/>
          <p:nvPr/>
        </p:nvSpPr>
        <p:spPr>
          <a:xfrm>
            <a:off x="863599" y="1881968"/>
            <a:ext cx="2373661" cy="535061"/>
          </a:xfrm>
          <a:prstGeom prst="roundRect">
            <a:avLst/>
          </a:prstGeom>
          <a:solidFill>
            <a:srgbClr val="FF4F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67" b="1" dirty="0" err="1"/>
              <a:t>docker</a:t>
            </a:r>
            <a:r>
              <a:rPr lang="es-ES_tradnl" sz="1867" b="1" dirty="0"/>
              <a:t> </a:t>
            </a:r>
            <a:r>
              <a:rPr lang="es-ES_tradnl" sz="1867" b="1" dirty="0" err="1"/>
              <a:t>images</a:t>
            </a:r>
            <a:endParaRPr lang="es-ES_tradnl" sz="1867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19632C-9F40-3548-AABB-2C229DB1AF08}"/>
              </a:ext>
            </a:extLst>
          </p:cNvPr>
          <p:cNvSpPr/>
          <p:nvPr/>
        </p:nvSpPr>
        <p:spPr>
          <a:xfrm>
            <a:off x="3374103" y="1881968"/>
            <a:ext cx="8483464" cy="535061"/>
          </a:xfrm>
          <a:prstGeom prst="roundRect">
            <a:avLst/>
          </a:prstGeom>
          <a:solidFill>
            <a:srgbClr val="AEAC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867" dirty="0"/>
              <a:t>Lista las imágenes descargadas en tu máquina local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FA108A-CFBE-E44F-9B7D-58BD545C352F}"/>
              </a:ext>
            </a:extLst>
          </p:cNvPr>
          <p:cNvSpPr/>
          <p:nvPr/>
        </p:nvSpPr>
        <p:spPr>
          <a:xfrm>
            <a:off x="863599" y="2683769"/>
            <a:ext cx="2373661" cy="535061"/>
          </a:xfrm>
          <a:prstGeom prst="roundRect">
            <a:avLst/>
          </a:prstGeom>
          <a:solidFill>
            <a:srgbClr val="FF4F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67" b="1" dirty="0" err="1"/>
              <a:t>docker</a:t>
            </a:r>
            <a:r>
              <a:rPr lang="es-ES_tradnl" sz="1867" b="1" dirty="0"/>
              <a:t> </a:t>
            </a:r>
            <a:r>
              <a:rPr lang="es-ES_tradnl" sz="1867" b="1" dirty="0" err="1"/>
              <a:t>build</a:t>
            </a:r>
            <a:endParaRPr lang="es-ES_tradnl" sz="1867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C44222-40FD-A745-9DC9-70687544096D}"/>
              </a:ext>
            </a:extLst>
          </p:cNvPr>
          <p:cNvSpPr/>
          <p:nvPr/>
        </p:nvSpPr>
        <p:spPr>
          <a:xfrm>
            <a:off x="3374103" y="2685745"/>
            <a:ext cx="8483464" cy="535061"/>
          </a:xfrm>
          <a:prstGeom prst="roundRect">
            <a:avLst/>
          </a:prstGeom>
          <a:solidFill>
            <a:srgbClr val="AEAC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Genera una </a:t>
            </a:r>
            <a:r>
              <a:rPr lang="en-GB" dirty="0" err="1"/>
              <a:t>nueva</a:t>
            </a:r>
            <a:r>
              <a:rPr lang="en-GB" dirty="0"/>
              <a:t> imagen </a:t>
            </a:r>
            <a:r>
              <a:rPr lang="en-GB" dirty="0" err="1"/>
              <a:t>en</a:t>
            </a:r>
            <a:r>
              <a:rPr lang="en-GB" dirty="0"/>
              <a:t> base a un </a:t>
            </a:r>
            <a:r>
              <a:rPr lang="en-GB" dirty="0" err="1"/>
              <a:t>Dockerfile</a:t>
            </a:r>
            <a:endParaRPr lang="es-ES_tradnl" sz="1867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2744B1F-2AAA-D54C-BAC8-5E16CB90A1C0}"/>
              </a:ext>
            </a:extLst>
          </p:cNvPr>
          <p:cNvSpPr/>
          <p:nvPr/>
        </p:nvSpPr>
        <p:spPr>
          <a:xfrm>
            <a:off x="863599" y="3504227"/>
            <a:ext cx="2373661" cy="639651"/>
          </a:xfrm>
          <a:prstGeom prst="roundRect">
            <a:avLst/>
          </a:prstGeom>
          <a:solidFill>
            <a:srgbClr val="FF4F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67" b="1" dirty="0" err="1"/>
              <a:t>docker</a:t>
            </a:r>
            <a:r>
              <a:rPr lang="es-ES_tradnl" sz="1867" b="1" dirty="0"/>
              <a:t> </a:t>
            </a:r>
            <a:r>
              <a:rPr lang="es-ES_tradnl" sz="1867" b="1" dirty="0" err="1"/>
              <a:t>history</a:t>
            </a:r>
            <a:endParaRPr lang="es-ES_tradnl" sz="1867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EFB7ACC-54E8-734D-968F-2C3F7C7D36E3}"/>
              </a:ext>
            </a:extLst>
          </p:cNvPr>
          <p:cNvSpPr/>
          <p:nvPr/>
        </p:nvSpPr>
        <p:spPr>
          <a:xfrm>
            <a:off x="3374103" y="3481954"/>
            <a:ext cx="8483464" cy="639651"/>
          </a:xfrm>
          <a:prstGeom prst="roundRect">
            <a:avLst/>
          </a:prstGeom>
          <a:solidFill>
            <a:srgbClr val="AEAC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Lista </a:t>
            </a:r>
            <a:r>
              <a:rPr lang="en-GB" dirty="0" err="1"/>
              <a:t>todos</a:t>
            </a:r>
            <a:r>
              <a:rPr lang="en-GB" dirty="0"/>
              <a:t> los </a:t>
            </a:r>
            <a:r>
              <a:rPr lang="en-GB" dirty="0" err="1"/>
              <a:t>cambios</a:t>
            </a:r>
            <a:r>
              <a:rPr lang="en-GB" dirty="0"/>
              <a:t> que se </a:t>
            </a:r>
            <a:r>
              <a:rPr lang="en-GB" dirty="0" err="1"/>
              <a:t>han</a:t>
            </a:r>
            <a:r>
              <a:rPr lang="en-GB" dirty="0"/>
              <a:t> </a:t>
            </a:r>
            <a:r>
              <a:rPr lang="en-GB" dirty="0" err="1"/>
              <a:t>hecho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construcción</a:t>
            </a:r>
            <a:r>
              <a:rPr lang="en-GB" dirty="0"/>
              <a:t> de la imagen.</a:t>
            </a:r>
            <a:endParaRPr lang="es-ES_tradnl" sz="1867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01032F6-9778-234D-B073-0FB06D59177D}"/>
              </a:ext>
            </a:extLst>
          </p:cNvPr>
          <p:cNvSpPr/>
          <p:nvPr/>
        </p:nvSpPr>
        <p:spPr>
          <a:xfrm>
            <a:off x="863599" y="4373291"/>
            <a:ext cx="2373661" cy="710939"/>
          </a:xfrm>
          <a:prstGeom prst="roundRect">
            <a:avLst/>
          </a:prstGeom>
          <a:solidFill>
            <a:srgbClr val="FF4F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67" b="1" dirty="0"/>
              <a:t>docker image prune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1FF0D79-9B9D-B944-BD7B-CD8B84F467B6}"/>
              </a:ext>
            </a:extLst>
          </p:cNvPr>
          <p:cNvSpPr/>
          <p:nvPr/>
        </p:nvSpPr>
        <p:spPr>
          <a:xfrm>
            <a:off x="3374103" y="4356821"/>
            <a:ext cx="8483464" cy="710939"/>
          </a:xfrm>
          <a:prstGeom prst="roundRect">
            <a:avLst/>
          </a:prstGeom>
          <a:solidFill>
            <a:srgbClr val="AEAC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Limpiar</a:t>
            </a:r>
            <a:r>
              <a:rPr lang="en-GB" dirty="0"/>
              <a:t> las </a:t>
            </a:r>
            <a:r>
              <a:rPr lang="en-GB" dirty="0" err="1"/>
              <a:t>imagenes</a:t>
            </a:r>
            <a:r>
              <a:rPr lang="en-GB" dirty="0"/>
              <a:t> dangling (</a:t>
            </a:r>
            <a:r>
              <a:rPr lang="en-GB" dirty="0" err="1"/>
              <a:t>intermedias</a:t>
            </a:r>
            <a:r>
              <a:rPr lang="en-GB" dirty="0"/>
              <a:t> de los multi-stages)</a:t>
            </a:r>
          </a:p>
        </p:txBody>
      </p:sp>
    </p:spTree>
    <p:extLst>
      <p:ext uri="{BB962C8B-B14F-4D97-AF65-F5344CB8AC3E}">
        <p14:creationId xmlns:p14="http://schemas.microsoft.com/office/powerpoint/2010/main" val="1244549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Deberes - Ejercicio 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1352C-9CAD-1E47-B49D-E907B2CDEA6A}"/>
              </a:ext>
            </a:extLst>
          </p:cNvPr>
          <p:cNvSpPr txBox="1"/>
          <p:nvPr/>
        </p:nvSpPr>
        <p:spPr>
          <a:xfrm>
            <a:off x="863599" y="1809655"/>
            <a:ext cx="3726288" cy="403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133" dirty="0"/>
              <a:t>Dockeriza la carpeta </a:t>
            </a:r>
            <a:r>
              <a:rPr lang="en-ES" sz="2133" b="1" dirty="0"/>
              <a:t>hello-lemoncoder</a:t>
            </a:r>
          </a:p>
          <a:p>
            <a:endParaRPr lang="en-ES" sz="2133" b="1" dirty="0"/>
          </a:p>
          <a:p>
            <a:r>
              <a:rPr lang="en-ES" sz="2133" dirty="0"/>
              <a:t>Antes de hacerlo ¡pruébala en local!</a:t>
            </a:r>
          </a:p>
          <a:p>
            <a:endParaRPr lang="en-GB" sz="2133" dirty="0"/>
          </a:p>
          <a:p>
            <a:r>
              <a:rPr lang="en-GB" sz="2133" dirty="0"/>
              <a:t>Genera la imagen con el VS Code</a:t>
            </a:r>
          </a:p>
          <a:p>
            <a:endParaRPr lang="en-GB" sz="2133" dirty="0"/>
          </a:p>
          <a:p>
            <a:r>
              <a:rPr lang="en-GB" sz="2133" dirty="0" err="1"/>
              <a:t>Ejecuta</a:t>
            </a:r>
            <a:r>
              <a:rPr lang="en-GB" sz="2133" dirty="0"/>
              <a:t> un </a:t>
            </a:r>
            <a:r>
              <a:rPr lang="en-GB" sz="2133" dirty="0" err="1"/>
              <a:t>contenedor</a:t>
            </a:r>
            <a:r>
              <a:rPr lang="en-GB" sz="2133" dirty="0"/>
              <a:t> con la imagen</a:t>
            </a:r>
          </a:p>
          <a:p>
            <a:endParaRPr lang="en-ES" sz="213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2C2D7-DA7A-2342-9BDD-AB067E0887D9}"/>
              </a:ext>
            </a:extLst>
          </p:cNvPr>
          <p:cNvSpPr txBox="1"/>
          <p:nvPr/>
        </p:nvSpPr>
        <p:spPr>
          <a:xfrm>
            <a:off x="5114819" y="1347990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Resultado: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5F710-CDC9-C945-9F65-1091110D8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71" y="1655837"/>
            <a:ext cx="7012646" cy="53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78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6056" y="559435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pPr algn="ctr"/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¡ Muchas gracias !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40FC3CD-368C-5B43-B42A-50DF06DD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08" y="2199105"/>
            <a:ext cx="4304664" cy="2356852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8CB1AB0-A778-3B47-B6AF-60816036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49" y="2010607"/>
            <a:ext cx="2638280" cy="263828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5B9E759-960B-A24B-84D1-C4799EF6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817" y="4766749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FEFBC36-EA16-104A-90EF-656AD68F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00" y="4779204"/>
            <a:ext cx="457200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0CEC19-A40E-DA49-96F3-9A845D4FE7C4}"/>
              </a:ext>
            </a:extLst>
          </p:cNvPr>
          <p:cNvSpPr txBox="1"/>
          <p:nvPr/>
        </p:nvSpPr>
        <p:spPr>
          <a:xfrm>
            <a:off x="2518018" y="4775188"/>
            <a:ext cx="303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@</a:t>
            </a:r>
            <a:r>
              <a:rPr lang="es-ES" sz="2400" dirty="0" err="1"/>
              <a:t>lemoncoders</a:t>
            </a:r>
            <a:endParaRPr lang="es-E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DE6F3-269C-F743-88F2-FAC1741DDB61}"/>
              </a:ext>
            </a:extLst>
          </p:cNvPr>
          <p:cNvSpPr txBox="1"/>
          <p:nvPr/>
        </p:nvSpPr>
        <p:spPr>
          <a:xfrm>
            <a:off x="7710904" y="4731507"/>
            <a:ext cx="303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@</a:t>
            </a:r>
            <a:r>
              <a:rPr lang="es-ES" sz="2400" dirty="0" err="1"/>
              <a:t>basefactorteam</a:t>
            </a:r>
            <a:endParaRPr lang="es-ES" sz="240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EB1F79-7C05-BB4C-AC95-2D9EBD5E0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871" y="5472815"/>
            <a:ext cx="651735" cy="651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38DCCC-E41E-1B43-955E-4B223325C65D}"/>
              </a:ext>
            </a:extLst>
          </p:cNvPr>
          <p:cNvSpPr/>
          <p:nvPr/>
        </p:nvSpPr>
        <p:spPr>
          <a:xfrm>
            <a:off x="4209341" y="5569817"/>
            <a:ext cx="4070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hlinkClick r:id="rId6"/>
              </a:rPr>
              <a:t>https://github.com/lemoncode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6045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Deberes - Ejercicio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1352C-9CAD-1E47-B49D-E907B2CDEA6A}"/>
              </a:ext>
            </a:extLst>
          </p:cNvPr>
          <p:cNvSpPr txBox="1"/>
          <p:nvPr/>
        </p:nvSpPr>
        <p:spPr>
          <a:xfrm>
            <a:off x="863599" y="1449388"/>
            <a:ext cx="3726288" cy="304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133" dirty="0"/>
              <a:t>Ejecutar tu nueva imagen</a:t>
            </a:r>
          </a:p>
          <a:p>
            <a:endParaRPr lang="en-ES" sz="2133" dirty="0"/>
          </a:p>
          <a:p>
            <a:r>
              <a:rPr lang="en-ES" sz="2133" dirty="0"/>
              <a:t>El contenedor se debe llamar </a:t>
            </a:r>
            <a:r>
              <a:rPr lang="en-ES" sz="2133" b="1" dirty="0"/>
              <a:t>my_apache</a:t>
            </a:r>
            <a:endParaRPr lang="en-ES" sz="2133" dirty="0"/>
          </a:p>
          <a:p>
            <a:endParaRPr lang="en-ES" sz="2133" dirty="0"/>
          </a:p>
          <a:p>
            <a:r>
              <a:rPr lang="en-ES" sz="2133" dirty="0"/>
              <a:t>Debes usar el </a:t>
            </a:r>
            <a:r>
              <a:rPr lang="en-ES" sz="2133" b="1" dirty="0"/>
              <a:t>puerto 5050 de tu localhost</a:t>
            </a:r>
            <a:r>
              <a:rPr lang="en-ES" sz="2133" dirty="0"/>
              <a:t> para poder acceder a él.</a:t>
            </a:r>
          </a:p>
          <a:p>
            <a:endParaRPr lang="en-ES" sz="213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2C2D7-DA7A-2342-9BDD-AB067E0887D9}"/>
              </a:ext>
            </a:extLst>
          </p:cNvPr>
          <p:cNvSpPr txBox="1"/>
          <p:nvPr/>
        </p:nvSpPr>
        <p:spPr>
          <a:xfrm>
            <a:off x="4789416" y="1449388"/>
            <a:ext cx="150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Resultado: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BA9E3-F633-1C4E-9FDD-C218867C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16" y="1911053"/>
            <a:ext cx="684073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4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Deberes - Ejercicio 3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1352C-9CAD-1E47-B49D-E907B2CDEA6A}"/>
              </a:ext>
            </a:extLst>
          </p:cNvPr>
          <p:cNvSpPr txBox="1"/>
          <p:nvPr/>
        </p:nvSpPr>
        <p:spPr>
          <a:xfrm>
            <a:off x="863599" y="3075057"/>
            <a:ext cx="4086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000" dirty="0"/>
              <a:t>Averiguar cuántas capas tiene mi nueva imagen</a:t>
            </a:r>
          </a:p>
        </p:txBody>
      </p:sp>
      <p:pic>
        <p:nvPicPr>
          <p:cNvPr id="1026" name="Picture 2" descr="Confused Good Question GIF by Choice Hotels">
            <a:extLst>
              <a:ext uri="{FF2B5EF4-FFF2-40B4-BE49-F238E27FC236}">
                <a16:creationId xmlns:a16="http://schemas.microsoft.com/office/drawing/2014/main" id="{2F44EB07-75B5-024B-9437-2598B9F85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35" y="1078707"/>
            <a:ext cx="5670632" cy="56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66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4591878"/>
            <a:ext cx="12192000" cy="226612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763674" y="3027901"/>
            <a:ext cx="11093892" cy="1560807"/>
          </a:xfrm>
          <a:prstGeom prst="rect">
            <a:avLst/>
          </a:prstGeom>
        </p:spPr>
        <p:txBody>
          <a:bodyPr vert="horz" wrap="square" lIns="0" tIns="60960" rIns="121920" bIns="6096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120648" algn="l"/>
              </a:tabLst>
            </a:pPr>
            <a:r>
              <a:rPr lang="es-ES_tradnl" sz="9600" spc="-400">
                <a:solidFill>
                  <a:srgbClr val="242415"/>
                </a:solidFill>
                <a:latin typeface="Montserrat SemiBold" panose="00000700000000000000" pitchFamily="2" charset="0"/>
              </a:rPr>
              <a:t>Contenedores III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810568" y="4589668"/>
            <a:ext cx="11046997" cy="1008000"/>
          </a:xfrm>
          <a:prstGeom prst="rect">
            <a:avLst/>
          </a:prstGeom>
        </p:spPr>
        <p:txBody>
          <a:bodyPr vert="horz" lIns="0" tIns="60960" rIns="121920" bIns="6096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s-ES_tradnl" sz="5333" spc="-267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Contenerización de aplicaciones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88" t="-754" r="13873" b="52337"/>
          <a:stretch/>
        </p:blipFill>
        <p:spPr>
          <a:xfrm rot="16200000">
            <a:off x="9975483" y="4641482"/>
            <a:ext cx="2269291" cy="21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¿ Por qué queremos usar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Docker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F0B3708-E2BB-3D48-90EC-5C66DFA72D97}"/>
              </a:ext>
            </a:extLst>
          </p:cNvPr>
          <p:cNvSpPr/>
          <p:nvPr/>
        </p:nvSpPr>
        <p:spPr>
          <a:xfrm>
            <a:off x="6695766" y="1317524"/>
            <a:ext cx="5063613" cy="5108328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El proceso de que una aplicación se configure para que se ejecute dentro de un contenedor se conoce como “</a:t>
            </a:r>
            <a:r>
              <a:rPr lang="es-ES_tradnl" sz="2400" dirty="0" err="1"/>
              <a:t>contenerización</a:t>
            </a:r>
            <a:r>
              <a:rPr lang="es-ES_tradnl" sz="2400" dirty="0"/>
              <a:t>” o “</a:t>
            </a:r>
            <a:r>
              <a:rPr lang="es-ES_tradnl" sz="2400" dirty="0" err="1"/>
              <a:t>dockerización</a:t>
            </a:r>
            <a:r>
              <a:rPr lang="es-ES_tradnl" sz="2400" dirty="0"/>
              <a:t>”.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553A6FE-1133-3A46-81C7-0CD7BB286ED6}"/>
              </a:ext>
            </a:extLst>
          </p:cNvPr>
          <p:cNvSpPr/>
          <p:nvPr/>
        </p:nvSpPr>
        <p:spPr>
          <a:xfrm>
            <a:off x="863599" y="1317524"/>
            <a:ext cx="5063613" cy="5108328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El objetivo principal es que mis aplicaciones puedan ejecutarse dentro de contenedores.﻿</a:t>
            </a:r>
          </a:p>
        </p:txBody>
      </p:sp>
    </p:spTree>
    <p:extLst>
      <p:ext uri="{BB962C8B-B14F-4D97-AF65-F5344CB8AC3E}">
        <p14:creationId xmlns:p14="http://schemas.microsoft.com/office/powerpoint/2010/main" val="36297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9853C3C-4036-A449-8B58-DEF0A24D81EA}"/>
              </a:ext>
            </a:extLst>
          </p:cNvPr>
          <p:cNvSpPr/>
          <p:nvPr/>
        </p:nvSpPr>
        <p:spPr>
          <a:xfrm>
            <a:off x="1875570" y="1388906"/>
            <a:ext cx="9755992" cy="719682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Empieza con el código de tu app y sus dependencias.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 fontScale="90000"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Proceso de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contenerización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de una app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80729F-6942-5B4A-A4E0-713C538ABD80}"/>
              </a:ext>
            </a:extLst>
          </p:cNvPr>
          <p:cNvSpPr/>
          <p:nvPr/>
        </p:nvSpPr>
        <p:spPr>
          <a:xfrm>
            <a:off x="1722033" y="1207656"/>
            <a:ext cx="452284" cy="422787"/>
          </a:xfrm>
          <a:prstGeom prst="ellipse">
            <a:avLst/>
          </a:prstGeom>
          <a:solidFill>
            <a:srgbClr val="62BAAC"/>
          </a:solidFill>
          <a:ln w="28575"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76D57C2-F20E-5D47-858A-3EEC924A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43" y="5806197"/>
            <a:ext cx="828497" cy="828497"/>
          </a:xfrm>
          <a:prstGeom prst="rect">
            <a:avLst/>
          </a:prstGeom>
        </p:spPr>
      </p:pic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3365F022-EDA0-7B45-83C6-59D7A77F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3" y="4683013"/>
            <a:ext cx="809631" cy="809631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D0FD5071-9D9B-214C-896E-02AB7BE9B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33" y="2510227"/>
            <a:ext cx="694207" cy="69420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E0C289E-E9FC-4E45-A05A-9F2AA9A6C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009" y="3551901"/>
            <a:ext cx="809630" cy="80963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21D9B05-2BD2-4E41-963A-339FFCD45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009" y="1388906"/>
            <a:ext cx="756731" cy="75673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C3FF92-6B08-0049-AE6F-E163CA7A3895}"/>
              </a:ext>
            </a:extLst>
          </p:cNvPr>
          <p:cNvSpPr/>
          <p:nvPr/>
        </p:nvSpPr>
        <p:spPr>
          <a:xfrm>
            <a:off x="1875570" y="2460293"/>
            <a:ext cx="9755992" cy="719682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Se crea un Dockerfile que describa la aplicación, sus dependencias y cómo ejecutarla.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FC0E2FD-076D-6A4B-A5F3-DABF57F1324D}"/>
              </a:ext>
            </a:extLst>
          </p:cNvPr>
          <p:cNvSpPr/>
          <p:nvPr/>
        </p:nvSpPr>
        <p:spPr>
          <a:xfrm>
            <a:off x="1875569" y="3594140"/>
            <a:ext cx="9755991" cy="719682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Utilizamos el </a:t>
            </a:r>
            <a:r>
              <a:rPr lang="es-ES_tradnl" sz="1600" dirty="0" err="1"/>
              <a:t>commando</a:t>
            </a:r>
            <a:r>
              <a:rPr lang="es-ES_tradnl" sz="1600" dirty="0"/>
              <a:t> </a:t>
            </a:r>
            <a:r>
              <a:rPr lang="es-ES_tradnl" sz="1600" dirty="0" err="1"/>
              <a:t>docker</a:t>
            </a:r>
            <a:r>
              <a:rPr lang="es-ES_tradnl" sz="1600" dirty="0"/>
              <a:t> </a:t>
            </a:r>
            <a:r>
              <a:rPr lang="es-ES_tradnl" sz="1600" dirty="0" err="1"/>
              <a:t>build</a:t>
            </a:r>
            <a:r>
              <a:rPr lang="es-ES_tradnl" sz="1600" dirty="0"/>
              <a:t> junto con el Dockerfile para generar la imagen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99F0973-DA9D-8049-A824-1A12E3877F8C}"/>
              </a:ext>
            </a:extLst>
          </p:cNvPr>
          <p:cNvSpPr/>
          <p:nvPr/>
        </p:nvSpPr>
        <p:spPr>
          <a:xfrm>
            <a:off x="1875569" y="4727987"/>
            <a:ext cx="9755991" cy="719682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Se sube la imagen a un registro para que sea </a:t>
            </a:r>
            <a:r>
              <a:rPr lang="es-ES_tradnl" sz="1600" dirty="0" err="1"/>
              <a:t>accessible</a:t>
            </a:r>
            <a:r>
              <a:rPr lang="es-ES_tradnl" sz="1600" dirty="0"/>
              <a:t> desde cualquier sitio.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345BAC1-11DF-D242-9A2B-CEB5CEEED2A7}"/>
              </a:ext>
            </a:extLst>
          </p:cNvPr>
          <p:cNvSpPr/>
          <p:nvPr/>
        </p:nvSpPr>
        <p:spPr>
          <a:xfrm>
            <a:off x="1875570" y="5858266"/>
            <a:ext cx="9755990" cy="719682"/>
          </a:xfrm>
          <a:prstGeom prst="roundRect">
            <a:avLst/>
          </a:prstGeom>
          <a:solidFill>
            <a:srgbClr val="00AD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Se crea un contenedor utilizando la imagen que contiene la aplicación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4B2C79-3458-2C4A-8353-3FAA74746BC9}"/>
              </a:ext>
            </a:extLst>
          </p:cNvPr>
          <p:cNvSpPr/>
          <p:nvPr/>
        </p:nvSpPr>
        <p:spPr>
          <a:xfrm>
            <a:off x="1722033" y="2298833"/>
            <a:ext cx="452284" cy="422787"/>
          </a:xfrm>
          <a:prstGeom prst="ellipse">
            <a:avLst/>
          </a:prstGeom>
          <a:solidFill>
            <a:srgbClr val="62BAAC"/>
          </a:solidFill>
          <a:ln w="28575"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2</a:t>
            </a:r>
            <a:endParaRPr lang="es-ES_tradn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1D5224-1790-1449-A3BE-A99C359C3EB4}"/>
              </a:ext>
            </a:extLst>
          </p:cNvPr>
          <p:cNvSpPr/>
          <p:nvPr/>
        </p:nvSpPr>
        <p:spPr>
          <a:xfrm>
            <a:off x="1742697" y="3414972"/>
            <a:ext cx="452284" cy="422787"/>
          </a:xfrm>
          <a:prstGeom prst="ellipse">
            <a:avLst/>
          </a:prstGeom>
          <a:solidFill>
            <a:srgbClr val="62BAAC"/>
          </a:solidFill>
          <a:ln w="28575"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3</a:t>
            </a:r>
            <a:endParaRPr lang="es-ES_tradn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51A270-016D-B74B-A4F4-A7657237A05C}"/>
              </a:ext>
            </a:extLst>
          </p:cNvPr>
          <p:cNvSpPr/>
          <p:nvPr/>
        </p:nvSpPr>
        <p:spPr>
          <a:xfrm>
            <a:off x="1742697" y="4568134"/>
            <a:ext cx="452284" cy="422787"/>
          </a:xfrm>
          <a:prstGeom prst="ellipse">
            <a:avLst/>
          </a:prstGeom>
          <a:solidFill>
            <a:srgbClr val="62BAAC"/>
          </a:solidFill>
          <a:ln w="28575"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25780C-5311-2C42-A789-B84456CF602D}"/>
              </a:ext>
            </a:extLst>
          </p:cNvPr>
          <p:cNvSpPr/>
          <p:nvPr/>
        </p:nvSpPr>
        <p:spPr>
          <a:xfrm>
            <a:off x="1742697" y="5721296"/>
            <a:ext cx="452284" cy="422787"/>
          </a:xfrm>
          <a:prstGeom prst="ellipse">
            <a:avLst/>
          </a:prstGeom>
          <a:solidFill>
            <a:srgbClr val="62BAAC"/>
          </a:solidFill>
          <a:ln w="28575">
            <a:solidFill>
              <a:srgbClr val="00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76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  <p:bldP spid="21" grpId="0" animBg="1"/>
      <p:bldP spid="24" grpId="0" animBg="1"/>
      <p:bldP spid="25" grpId="0" animBg="1"/>
      <p:bldP spid="26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14504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Flujo gráfico </a:t>
            </a:r>
            <a:r>
              <a:rPr lang="es-ES_tradnl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contenerización</a:t>
            </a:r>
            <a:r>
              <a:rPr lang="es-ES_tradnl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de una app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B3373921-AEFD-8442-B8F3-523FECC3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91" y="5105901"/>
            <a:ext cx="756731" cy="756731"/>
          </a:xfrm>
          <a:prstGeom prst="rect">
            <a:avLst/>
          </a:prstGeom>
        </p:spPr>
      </p:pic>
      <p:pic>
        <p:nvPicPr>
          <p:cNvPr id="23" name="Picture 22" descr="A picture containing clock&#10;&#10;Description automatically generated">
            <a:extLst>
              <a:ext uri="{FF2B5EF4-FFF2-40B4-BE49-F238E27FC236}">
                <a16:creationId xmlns:a16="http://schemas.microsoft.com/office/drawing/2014/main" id="{DE98CBFF-2EAF-AE43-8848-4DB9E0E76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885" y="5105901"/>
            <a:ext cx="694207" cy="694207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F83DBAF1-3DC2-814B-86AF-C3B65902D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555" y="5095556"/>
            <a:ext cx="809630" cy="809630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1FC91A3-70C0-0A44-BD9F-D86E79B21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588" y="4913637"/>
            <a:ext cx="711309" cy="711309"/>
          </a:xfrm>
          <a:prstGeom prst="rect">
            <a:avLst/>
          </a:prstGeom>
        </p:spPr>
      </p:pic>
      <p:pic>
        <p:nvPicPr>
          <p:cNvPr id="29" name="Picture 28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D2767D57-861C-3C49-A2F5-1BE50EDD5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587" y="3893779"/>
            <a:ext cx="809631" cy="809631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B96C6326-9E41-A94F-B064-FA4D11E44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491" y="1906238"/>
            <a:ext cx="711309" cy="71130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3D8D6A0F-AA47-254C-99C9-0881C8CE2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447" y="1906238"/>
            <a:ext cx="711309" cy="711309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6A8CA600-7D8F-C447-913A-E1F945628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559" y="1894953"/>
            <a:ext cx="711309" cy="71130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DA8B4C6E-5195-3F47-94C6-3B7B48297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120" y="2815756"/>
            <a:ext cx="711309" cy="711309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D8F28919-1ED5-6040-8FAA-72AB0A831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447" y="2852424"/>
            <a:ext cx="711309" cy="711309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0549B879-3E06-0849-B2E9-390C93851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559" y="2815756"/>
            <a:ext cx="711309" cy="711309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E06297-17E9-CC47-8C58-6AE86E506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872" y="2519953"/>
            <a:ext cx="828497" cy="828497"/>
          </a:xfrm>
          <a:prstGeom prst="rect">
            <a:avLst/>
          </a:prstGeom>
        </p:spPr>
      </p:pic>
      <p:sp>
        <p:nvSpPr>
          <p:cNvPr id="37" name="Rectángulo 52">
            <a:extLst>
              <a:ext uri="{FF2B5EF4-FFF2-40B4-BE49-F238E27FC236}">
                <a16:creationId xmlns:a16="http://schemas.microsoft.com/office/drawing/2014/main" id="{B16235EA-8928-034B-A43C-3BFBF6480F8E}"/>
              </a:ext>
            </a:extLst>
          </p:cNvPr>
          <p:cNvSpPr/>
          <p:nvPr/>
        </p:nvSpPr>
        <p:spPr>
          <a:xfrm>
            <a:off x="1145376" y="5968010"/>
            <a:ext cx="1493556" cy="307777"/>
          </a:xfrm>
          <a:prstGeom prst="rect">
            <a:avLst/>
          </a:prstGeom>
          <a:solidFill>
            <a:srgbClr val="AEAC99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 Aplicación</a:t>
            </a:r>
          </a:p>
        </p:txBody>
      </p:sp>
      <p:sp>
        <p:nvSpPr>
          <p:cNvPr id="38" name="Rectángulo 52">
            <a:extLst>
              <a:ext uri="{FF2B5EF4-FFF2-40B4-BE49-F238E27FC236}">
                <a16:creationId xmlns:a16="http://schemas.microsoft.com/office/drawing/2014/main" id="{5D2EBD04-9838-6847-BAAB-AD00C60F7AD7}"/>
              </a:ext>
            </a:extLst>
          </p:cNvPr>
          <p:cNvSpPr/>
          <p:nvPr/>
        </p:nvSpPr>
        <p:spPr>
          <a:xfrm>
            <a:off x="2965211" y="5968009"/>
            <a:ext cx="1493556" cy="307777"/>
          </a:xfrm>
          <a:prstGeom prst="rect">
            <a:avLst/>
          </a:prstGeom>
          <a:solidFill>
            <a:srgbClr val="AEAC99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s-E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Dockerfile</a:t>
            </a:r>
            <a:endParaRPr lang="es-E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BDE8B6-AF43-AB40-ACEA-051C343568EE}"/>
              </a:ext>
            </a:extLst>
          </p:cNvPr>
          <p:cNvSpPr/>
          <p:nvPr/>
        </p:nvSpPr>
        <p:spPr>
          <a:xfrm>
            <a:off x="6541560" y="5013371"/>
            <a:ext cx="120417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s-ES_tradnl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endParaRPr lang="es-ES_tradnl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ectángulo 52">
            <a:extLst>
              <a:ext uri="{FF2B5EF4-FFF2-40B4-BE49-F238E27FC236}">
                <a16:creationId xmlns:a16="http://schemas.microsoft.com/office/drawing/2014/main" id="{0EC59021-B203-BF4E-BD48-9A94938F1288}"/>
              </a:ext>
            </a:extLst>
          </p:cNvPr>
          <p:cNvSpPr/>
          <p:nvPr/>
        </p:nvSpPr>
        <p:spPr>
          <a:xfrm>
            <a:off x="4952938" y="5968009"/>
            <a:ext cx="1493556" cy="307777"/>
          </a:xfrm>
          <a:prstGeom prst="rect">
            <a:avLst/>
          </a:prstGeom>
          <a:solidFill>
            <a:srgbClr val="AEAC99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s-E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  <a:endParaRPr lang="es-E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9E9414-8298-9E48-AFF6-8FB17645B5C9}"/>
              </a:ext>
            </a:extLst>
          </p:cNvPr>
          <p:cNvSpPr/>
          <p:nvPr/>
        </p:nvSpPr>
        <p:spPr>
          <a:xfrm>
            <a:off x="9450559" y="4160094"/>
            <a:ext cx="1119217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s-ES_tradnl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s-ES_tradnl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0A95BD7-8119-534E-A83E-C4EE391283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2001" y="2519547"/>
            <a:ext cx="809631" cy="80963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1B5F4BA-057A-F945-914A-B8C759A1462C}"/>
              </a:ext>
            </a:extLst>
          </p:cNvPr>
          <p:cNvSpPr/>
          <p:nvPr/>
        </p:nvSpPr>
        <p:spPr>
          <a:xfrm>
            <a:off x="3349994" y="2488341"/>
            <a:ext cx="1034257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s-ES_tradnl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CD6467-11E7-894C-AD85-7B7FF0C7895C}"/>
              </a:ext>
            </a:extLst>
          </p:cNvPr>
          <p:cNvCxnSpPr>
            <a:cxnSpLocks/>
          </p:cNvCxnSpPr>
          <p:nvPr/>
        </p:nvCxnSpPr>
        <p:spPr>
          <a:xfrm>
            <a:off x="2525177" y="5500371"/>
            <a:ext cx="524558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78A5C6-8368-2347-B6D9-9695C43A5863}"/>
              </a:ext>
            </a:extLst>
          </p:cNvPr>
          <p:cNvCxnSpPr>
            <a:cxnSpLocks/>
          </p:cNvCxnSpPr>
          <p:nvPr/>
        </p:nvCxnSpPr>
        <p:spPr>
          <a:xfrm>
            <a:off x="4427781" y="5442642"/>
            <a:ext cx="524558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152F9B-F5D9-3F49-9796-C66CEC584038}"/>
              </a:ext>
            </a:extLst>
          </p:cNvPr>
          <p:cNvCxnSpPr>
            <a:cxnSpLocks/>
          </p:cNvCxnSpPr>
          <p:nvPr/>
        </p:nvCxnSpPr>
        <p:spPr>
          <a:xfrm>
            <a:off x="6642562" y="5442642"/>
            <a:ext cx="1118312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ángulo 52">
            <a:extLst>
              <a:ext uri="{FF2B5EF4-FFF2-40B4-BE49-F238E27FC236}">
                <a16:creationId xmlns:a16="http://schemas.microsoft.com/office/drawing/2014/main" id="{11126A48-839B-9D45-A78F-A28FDFC1F237}"/>
              </a:ext>
            </a:extLst>
          </p:cNvPr>
          <p:cNvSpPr/>
          <p:nvPr/>
        </p:nvSpPr>
        <p:spPr>
          <a:xfrm>
            <a:off x="7859624" y="5968008"/>
            <a:ext cx="1493556" cy="307777"/>
          </a:xfrm>
          <a:prstGeom prst="rect">
            <a:avLst/>
          </a:prstGeom>
          <a:solidFill>
            <a:srgbClr val="AEAC99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Imagen</a:t>
            </a:r>
          </a:p>
        </p:txBody>
      </p:sp>
      <p:sp>
        <p:nvSpPr>
          <p:cNvPr id="47" name="Rectángulo 52">
            <a:extLst>
              <a:ext uri="{FF2B5EF4-FFF2-40B4-BE49-F238E27FC236}">
                <a16:creationId xmlns:a16="http://schemas.microsoft.com/office/drawing/2014/main" id="{7A90BFC2-DC27-2641-B25C-D2FFC3357B71}"/>
              </a:ext>
            </a:extLst>
          </p:cNvPr>
          <p:cNvSpPr/>
          <p:nvPr/>
        </p:nvSpPr>
        <p:spPr>
          <a:xfrm>
            <a:off x="7957003" y="1349985"/>
            <a:ext cx="1493556" cy="307777"/>
          </a:xfrm>
          <a:prstGeom prst="rect">
            <a:avLst/>
          </a:prstGeom>
          <a:solidFill>
            <a:srgbClr val="AEAC99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s-E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Registry</a:t>
            </a:r>
            <a:endParaRPr lang="es-E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9BA043-C558-CC40-91FE-547555BD6C14}"/>
              </a:ext>
            </a:extLst>
          </p:cNvPr>
          <p:cNvSpPr/>
          <p:nvPr/>
        </p:nvSpPr>
        <p:spPr>
          <a:xfrm>
            <a:off x="5692524" y="2479047"/>
            <a:ext cx="1119217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s-ES_tradnl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s-ES_tradnl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0F0E8E-668F-8C4C-9813-991DB7D27090}"/>
              </a:ext>
            </a:extLst>
          </p:cNvPr>
          <p:cNvCxnSpPr>
            <a:cxnSpLocks/>
          </p:cNvCxnSpPr>
          <p:nvPr/>
        </p:nvCxnSpPr>
        <p:spPr>
          <a:xfrm flipH="1">
            <a:off x="5666626" y="2949096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ángulo 52">
            <a:extLst>
              <a:ext uri="{FF2B5EF4-FFF2-40B4-BE49-F238E27FC236}">
                <a16:creationId xmlns:a16="http://schemas.microsoft.com/office/drawing/2014/main" id="{20A0F375-9EE6-0F48-B785-0EC648543C70}"/>
              </a:ext>
            </a:extLst>
          </p:cNvPr>
          <p:cNvSpPr/>
          <p:nvPr/>
        </p:nvSpPr>
        <p:spPr>
          <a:xfrm>
            <a:off x="1733808" y="1349984"/>
            <a:ext cx="1493556" cy="307777"/>
          </a:xfrm>
          <a:prstGeom prst="rect">
            <a:avLst/>
          </a:prstGeom>
          <a:solidFill>
            <a:srgbClr val="AEAC99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s-E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Container</a:t>
            </a:r>
            <a:endParaRPr lang="es-E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01CAA8-1FD8-184D-8EA1-59F755A0DB78}"/>
              </a:ext>
            </a:extLst>
          </p:cNvPr>
          <p:cNvCxnSpPr>
            <a:cxnSpLocks/>
          </p:cNvCxnSpPr>
          <p:nvPr/>
        </p:nvCxnSpPr>
        <p:spPr>
          <a:xfrm flipH="1">
            <a:off x="3256894" y="2960000"/>
            <a:ext cx="1145115" cy="0"/>
          </a:xfrm>
          <a:prstGeom prst="straightConnector1">
            <a:avLst/>
          </a:prstGeom>
          <a:ln w="38100">
            <a:solidFill>
              <a:srgbClr val="00524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9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moncode">
      <a:majorFont>
        <a:latin typeface="Montserrat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D8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webextension1.xml><?xml version="1.0" encoding="utf-8"?>
<we:webextension xmlns:we="http://schemas.microsoft.com/office/webextensions/webextension/2010/11" id="{2A4BC865-910E-4E48-99B6-2A17BECFB141}">
  <we:reference id="wa200003676" version="1.0.0.0" store="de-DE" storeType="OMEX"/>
  <we:alternateReferences>
    <we:reference id="wa200003676" version="1.0.0.0" store="wa200003676" storeType="OMEX"/>
  </we:alternateReferences>
  <we:properties>
    <we:property name="256" value="&quot;{\&quot;timelineOption\&quot;:0,\&quot;timelineDurationMinutes\&quot;:15,\&quot;targetTime\&quot;:\&quot;10:00\&quot;,\&quot;allowExtraTimeForMusic\&quot;:false,\&quot;countdownEnabled\&quot;:true,\&quot;countdownText\&quot;:\&quot;Ejecutando contenedores en \&quot;,\&quot;theme\&quot;:\&quot;default-2d\&quot;,\&quot;colorSet\&quot;:0,\&quot;backgroundColor\&quot;:\&quot;#15161b\&quot;,\&quot;primaryColor\&quot;:\&quot;#ffffff\&quot;,\&quot;secondaryColor\&quot;:\&quot;#3b32d4\&quot;,\&quot;topics\&quot;:[\&quot;docker build -t  descanso\&quot;],\&quot;scheduledCountdownMessages\&quot;:[],\&quot;bigMessageEnabled\&quot;:false,\&quot;bigMessage\&quot;:\&quot;docker run descanso\&quot;,\&quot;audienceInputEnabled\&quot;:false,\&quot;audienceInputPrompt\&quot;:\&quot;What do you expect from this session?\&quot;,\&quot;finalMessage\&quot;:\&quot;La presentación comenzara en breves momentos..\&quot;,\&quot;musicEnabled\&quot;:true,\&quot;musicVolume\&quot;:0.1,\&quot;tracks\&quot;:[\&quot;rockInCars\&quot;],\&quot;logoFullName\&quot;:\&quot;download.svg\&quot;,\&quot;logoFullSvg\&quot;:\&quot;&lt;?xml version=\\\&quot;1.0\\\&quot; standalone=\\\&quot;no\\\&quot;?&gt;\\n&lt;!DOCTYPE svg PUBLIC \\\&quot;-//W3C//DTD SVG 20010904//EN\\\&quot;\\n \\\&quot;http://www.w3.org/TR/2001/REC-SVG-20010904/DTD/svg10.dtd\\\&quot;&gt;\\n&lt;svg version=\\\&quot;1.0\\\&quot; xmlns=\\\&quot;http://www.w3.org/2000/svg\\\&quot;\\n width=\\\&quot;238.000000pt\\\&quot; height=\\\&quot;212.000000pt\\\&quot; viewBox=\\\&quot;0 0 238.000000 212.000000\\\&quot;\\n preserveAspectRatio=\\\&quot;xMidYMid meet\\\&quot;&gt;\\n\\n&lt;g transform=\\\&quot;translate(0.000000,212.000000) scale(0.100000,-0.100000)\\\&quot;\\nfill=\\\&quot;#000000\\\&quot; stroke=\\\&quot;none\\\&quot;&gt;\\n&lt;path d=\\\&quot;M1148 1723 l-3 -78 -157 -3 -158 -3 0 -79 0 -80 -75 0 -74 0 -3 -77\\n-3 -78 -67 -3 -68 -3 0 -60 0 -59 -27 6 c-16 3 -40 15 -55 25 -24 17 -28 17\\n-28 4 0 -9 -19 -24 -42 -35 l-43 -19 98 -3 98 -3 20 -59 c76 -224 300 -334\\n606 -297 239 30 446 143 558 305 l38 56 141 1 c120 0 136 2 109 12 -18 7 -40\\n20 -49 29 -16 15 -20 16 -47 2 -31 -16 -137 -32 -137 -20 0 4 11 29 25 56 24\\n48 27 50 68 50 59 0 142 41 167 82 11 18 20 37 20 41 0 19 -75 38 -137 35 -46\\n-2 -63 0 -63 10 0 24 -38 87 -74 121 -34 33 -36 34 -55 17 -42 -38 -51 -169\\n-16 -223 11 -16 12 -23 2 -31 -23 -17 -78 -31 -152 -38 l-75 -7 0 82 0 81 -80\\n0 -80 0 0 160 0 160 -90 0 -89 0 -3 -77z m152 -18 l0 -65 -65 0 -65 0 0 65 0\\n65 65 0 65 0 0 -65z m-310 -155 l0 -70 -65 0 -65 0 0 70 0 70 65 0 65 0 0 -70z\\nm160 0 l0 -70 -70 0 -70 0 0 63 c0 35 3 67 7 70 3 4 35 7 70 7 l63 0 0 -70z\\nm150 0 l0 -70 -65 0 -65 0 0 70 0 70 65 0 65 0 0 -70z m489 13 c16 -20 36 -58\\n42 -84 12 -45 14 -48 38 -41 37 10 125 6 147 -6 17 -10 16 -13 -19 -45 -38\\n-36 -127 -65 -168 -54 -14 4 -24 -8 -48 -59 -16 -35 -33 -64 -36 -64 -3 0 -19\\n7 -35 15 -27 14 -32 14 -55 -1 -53 -35 -254 -26 -297 13 -16 15 -20 15 -35 1\\n-49 -43 -181 -49 -245 -11 -31 18 -33 18 -72 -2 -55 -27 -238 -29 -277 -4 -18\\n12 -30 14 -42 7 -10 -5 -40 -13 -66 -17 -49 -8 -49 -8 -54 23 -10 71 -55 65\\n547 68 l541 3 58 27 58 27 -22 30 c-14 20 -24 50 -27 85 -4 53 12 126 28 126\\n5 0 22 -17 39 -37z m-976 -110 c-20 -4 -23 -10 -23 -58 0 -48 3 -54 23 -58 12\\n-2 -8 -5 -45 -6 l-68 -1 0 65 0 65 68 -1 c37 -1 57 -4 45 -6z m177 -63 l0 -70\\n-65 0 -65 0 0 70 0 70 65 0 65 0 0 -70z m160 5 l0 -65 -70 0 -70 0 0 65 0 65\\n70 0 70 0 0 -65z m150 -5 l0 -70 -65 0 -65 0 0 70 0 70 65 0 65 0 0 -70z m158\\n3 l-1 -68 -7 65 -7 65 -1 -62 -2 -63 -55 0 -55 0 0 65 0 65 65 0 65 0 -2 -67z\\nm-110 -220 c-131 -2 -345 -2 -475 0 -131 1 -24 2 237 2 261 0 368 -1 238 -2z\\nm-334 -85 c19 -27 5 -58 -28 -58 -35 0 -52 25 -38 55 14 31 46 32 66 3z m-151\\n-65 c-7 -2 -19 -2 -25 0 -7 3 -2 5 12 5 14 0 19 -2 13 -5z m-80 -10 c-7 -2\\n-19 -2 -25 0 -7 3 -2 5 12 5 14 0 19 -2 13 -5z m161 -55 c20 -30 58 -68 87\\n-88 l52 -35 -31 -3 c-52 -5 -195 24 -254 52 -31 15 -76 44 -99 66 l-44 39 95\\n2 c76 1 142 9 157 18 1 0 18 -23 37 -51z\\\&quot;/&gt;\\n&lt;path d=\\\&quot;M1183 1705 c0 -33 2 -45 4 -27 2 18 2 45 0 60 -2 15 -4 0 -4 -33z\\\&quot;/&gt;\\n&lt;path d=\\\&quot;M1203 1705 c0 -33 2 -45 4 -27 2 18 2 45 0 60 -2 15 -4 0 -4 -33z\\\&quot;/&gt;\\n&lt;path d=\\\&quot;M1223 1705 c0 -33 2 -45 4 -27 2 18 2 45 0 60 -2 15 -4 0 -4 -33z\\\&quot;/&gt;\\n&lt;path d=\\\&quot;M1243 1705 c0 -33 2 -45 4 -27 2 18 2 45 0 60 -2 15 -4 0 -4 -33z\\\&quot;/&gt;\\n&lt;path d=\\\&quot;M1263 1705 c0 -33 2 -45 4 -27 2 18 2 45 0 60 -2 15 -4 0 -4 -33z\\\&quot;/&gt;\\n&lt;path d=\\\&quot;M1283 1705 c0 -33 2 -45 4 -27 2 18 2 45 0 60 -2 15 -4 0 -4 -33z\\\&quot;/&gt;\\n&lt;path d=\\\&quot;M873 1550 c0 -36 2 -50 4 -32 2 17 2 47 0 65 -2 17 -4 3 -4 -33z\\\&quot;/&gt;\\n&lt;path d=\\\&quot;M893 1550 c0 -36 2 -50 4 -32 2 17 2 47 0 65 -2 17 -4 3 -4 -33z\\\&quot;/&gt;\\n&lt;path d=\\\&quot;M913 1550 c0 -36 2 -50 4 -32 2 17 2 47 0 65 -2 17 -4 3 -4 -33z\\\&quot;/&gt;\\n&lt;path d=\\\&quot;M933 1550 c0 -36 2 -50 4 -32 2 17 2 47 0 65 -2 17 -4 3 -4 -33z\\\&quot;/&gt;\\n&lt;path d=\\\&quot;M953 1550 c0 -36 2 -50 4 -32 2 17 2 47 0 65 -2 17 -4 3 -4 -33z\\\&quot;/&gt;\\n&lt;path d=\\\&quot;M973 1550 c0 -36 2 -50 4 -32 2 17 2 47 0 65 -2 17 -4 3 -4 -33z\\\&quot;/&gt;\\n&lt;path d=\\\&quot;M1023 1545 c0 -33 2 -45 4 -27 2 18 2 45 0 60 -2 15 -4 0 -4 -33z\\\&quot;/&gt;\\n&lt;path d=\\\&quot;M1040 1551 c0 -40 3 -50 20 -54 18 -5 20 0 20 49 0 47 -2 54 -20 54\\n-17 0 -20 -7 -20 -49z\\\&quot;/&gt;\\n&lt;path d=\\\&quot;M1093 1545 c0 -33 2 -45 4 -27 2 18 2 45 0 60 -2 15 -4 0 -4 -33z\\\&quot;/&gt;\\n&lt;path d=\\\&quot;M1113 1545 c0 -33 2 -45 4 -27 2 18 2 45 0 60 -2 15 -4 0 -4 -33z\\\&quot;/&gt;\\n&lt;path d=\\\&quot;M1133 1545 c0 -33 2 -45 4 -27 2 18 2 45 0 60 -2 15 -4 0 -4 -33z\\\&quot;/&gt;\\n&lt;path d=\\\&quot;M1183 1550 c0 -36 2 -50 4 -32 2 17 2 47 0 65 -2 17 -4 3 -4 -33z\\\&quot;/&gt;\\n&lt;path d=\\\&quot;M1203 1550 c0 -36 2 -50 4 -32 2 17 2 47 0 65 -2 17 -4 3 -4 -33z\\\&quot;/&gt;\\n&lt;path d=\\\&quot;M1223 1550 c0 -36 2 -50 4 -32 2 17 2 47 0 65 -2 17 -4 3 -4 -33z\\\&quot;/&gt;\\n&lt;path d=\\\&quot;M1243 1550 c0 -36 2 -50 4 -32 2 17 2 47 0 65 -2 17 -4 3 -4 -33z\\\&quot;/&gt;\\n&lt;path d=\\\&quot;M1263 1545 c0 -33 2 -45 4 -27 2 18 2 45 0 60 -2 15 -4 0 -4 -33z\\\&quot;/&gt;\\n&lt;path d=\\\&quot;M1283 1545 c0 -33 2 -45 4 -27 2 18 2 45 0 60 -2 15 -4 0 -4 -33z\\\&quot;/&gt;\\n&lt;path d=\\\&quot;M713 1395 c0 -33 2 -45 4 -27 2 18 2 45 0 60 -2 15 -4 0 -4 -33z\\\&quot;/&gt;\\n&lt;path d=\\\&quot;M733 1395 c0 -33 2 -45 4 -27 2 18 2 45 0 60 -2 15 -4 0 -4 -33z\\\&quot;/&gt;\\n&lt;path d=\\\&quot;M753 1395 c0 -33 2 -45 4 -27 2 18 2 45 0 60 -2 15 -4 0 -4 -33z\\\&quot;/&gt;\\n&lt;path d=\\\&quot;M773 1395 c0 -33 2 -45 4 -27 2 18 2 45 0 60 -2 15 -4 0 -4 -33z\\\&quot;/&gt;\\n&lt;path d=\\\&quot;M873 1395 c0 -33 2 -45 4 -27 2 18 2 45 0 60 -2 15 -4 0 -4 -33z\\\&quot;/&gt;\\n&lt;path d=\\\&quot;M893 1395 c0 -33 2 -45 4 -27 2 18 2 45 0 60 -2 15 -4 0 -4 -33z\\\&quot;/&gt;\\n&lt;path d=\\\&quot;M913 1395 c0 -33 2 -45 4 -27 2 18 2 45 0 60 -2 15 -4 0 -4 -33z\\\&quot;/&gt;\\n&lt;path d=\\\&quot;M933 1395 c0 -33 2 -45 4 -27 2 18 2 45 0 60 -2 15 -4 0 -4 -33z\\\&quot;/&gt;\\n&lt;path d=\\\&quot;M953 1395 c0 -33 2 -45 4 -27 2 18 2 45 0 60 -2 15 -4 0 -4 -33z\\\&quot;/&gt;\\n&lt;path d=\\\&quot;M973 1395 c0 -33 2 -45 4 -27 2 18 2 45 0 60 -2 15 -4 0 -4 -33z\\\&quot;/&gt;\\n&lt;path d=\\\&quot;M1020 1395 l0 -55 50 0 50 0 0 53 0 53 -50 3 -50 2 0 -56z\\\&quot;/&gt;\\n&lt;path d=\\\&quot;M1133 1395 c0 -33 2 -45 4 -27 2 18 2 45 0 60 -2 15 -4 0 -4 -33z\\\&quot;/&gt;\\n&lt;path d=\\\&quot;M1183 1395 c0 -33 2 -45 4 -27 2 18 2 45 0 60 -2 15 -4 0 -4 -33z\\\&quot;/&gt;\\n&lt;path d=\\\&quot;M1203 1395 c0 -33 2 -45 4 -27 2 18 2 45 0 60 -2 15 -4 0 -4 -33z\\\&quot;/&gt;\\n&lt;path d=\\\&quot;M1223 1395 c0 -33 2 -45 4 -27 2 18 2 45 0 60 -2 15 -4 0 -4 -33z\\\&quot;/&gt;\\n&lt;path d=\\\&quot;M1243 1395 c0 -33 2 -45 4 -27 2 18 2 45 0 60 -2 15 -4 0 -4 -33z\\\&quot;/&gt;\\n&lt;path d=\\\&quot;M1263 1395 c0 -33 2 -45 4 -27 2 18 2 45 0 60 -2 15 -4 0 -4 -33z\\\&quot;/&gt;\\n&lt;path d=\\\&quot;M1283 1395 c0 -33 2 -45 4 -27 2 18 2 45 0 60 -2 15 -4 0 -4 -33z\\\&quot;/&gt;\\n&lt;path d=\\\&quot;M1343 1395 c0 -33 2 -45 4 -27 2 18 2 45 0 60 -2 15 -4 0 -4 -33z\\\&quot;/&gt;\\n&lt;path d=\\\&quot;M1363 1395 c0 -33 2 -45 4 -27 2 18 2 45 0 60 -2 15 -4 0 -4 -33z\\\&quot;/&gt;\\n&lt;path d=\\\&quot;M1383 1395 c0 -33 2 -45 4 -27 2 18 2 45 0 60 -2 15 -4 0 -4 -33z\\\&quot;/&gt;\\n&lt;path d=\\\&quot;M1403 1395 c0 -33 2 -45 4 -27 2 18 2 45 0 60 -2 15 -4 0 -4 -33z\\\&quot;/&gt;\\n&lt;path d=\\\&quot;M1423 1395 c0 -33 2 -45 4 -27 2 18 2 45 0 60 -2 15 -4 0 -4 -33z\\\&quot;/&gt;\\n&lt;path d=\\\&quot;M962 1068 c3 -25 17 -32 37 -19 12 8 12 12 -2 25 -22 23 -39 20 -35\\n-6z\\\&quot;/&gt;\\n&lt;path d=\\\&quot;M597 743 c-4 -3 -7 -35 -7 -70 l0 -63 -41 21 c-71 38 -168 8 -204\\n-61 -23 -44 -19 -127 7 -166 31 -46 68 -64 128 -64 68 0 116 29 141 84 15 33\\n19 66 19 172 0 88 -4 134 -12 142 -14 14 -22 15 -31 5z m-67 -158 c66 -34 76\\n-121 19 -169 -95 -80 -222 36 -153 139 30 44 84 56 134 30z\\\&quot;/&gt;\\n&lt;path d=\\\&quot;M1337 743 c-4 -3 -7 -96 -7 -205 l0 -199 23 3 c18 2 23 10 25 42 l3\\n39 44 -43 c41 -40 73 -50 82 -24 2 6 -23 40 -56 75 l-59 64 61 62 c58 59 60\\n64 44 80 -16 16 -20 15 -67 -32 l-50 -49 0 85 c0 90 -16 129 -43 102z\\\&quot;/&gt;\\n&lt;path d=\\\&quot;M765 636 c-56 -26 -95 -85 -95 -144 1 -44 36 -110 72 -132 27 -17 45\\n-20 97 -17 60 3 66 6 102 45 36 38 39 46 39 97 0 65 -18 105 -59 135 -38 27\\n-116 35 -156 16z m130 -68 c49 -47 51 -103 6 -149 -43 -43 -101 -41 -147 5\\n-38 38 -43 70 -19 116 33 65 107 77 160 28z\\\&quot;/&gt;\\n&lt;path d=\\\&quot;M1096 627 c-91 -52 -102 -183 -22 -256 20 -19 40 -26 85 -29 66 -5\\n101 9 101 39 0 18 -4 19 -50 13 -61 -8 -106 8 -125 47 -25 48 -19 87 20 126\\n36 36 39 37 130 21 14 -2 21 3 23 18 2 17 -5 24 -29 33 -48 17 -90 13 -133\\n-12z\\\&quot;/&gt;\\n&lt;path d=\\\&quot;M1640 639 c-32 -13 -68 -47 -86 -81 -33 -64 -1 -164 66 -199 46 -25\\n121 -25 150 -1 37 30 18 42 -53 36 -41 -5 -59 -3 -52 3 6 6 47 43 92 82 l83\\n72 -16 30 c-27 53 -121 83 -184 58z m110 -54 c17 -9 30 -17 30 -19 0 -1 -37\\n-34 -81 -71 -78 -66 -82 -68 -96 -49 -19 24 -11 88 14 116 35 39 85 48 133 23z\\\&quot;/&gt;\\n&lt;path d=\\\&quot;M1995 639 c-17 -4 -46 -25 -65 -44 l-35 -36 -3 -110 -4 -111 24 4\\nc22 3 23 8 28 100 4 84 8 100 29 122 13 14 40 29 58 32 38 7 54 31 32 45 -16\\n10 -24 10 -64 -2z\\\&quot;/&gt;\\n&lt;/g&gt;\\n&lt;/svg&gt;\\n\&quot;,\&quot;logoIconName\&quot;:\&quot;Select your file\&quot;,\&quot;logoIconSvg\&quot;:null}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5363</TotalTime>
  <Words>1928</Words>
  <Application>Microsoft Macintosh PowerPoint</Application>
  <PresentationFormat>Widescreen</PresentationFormat>
  <Paragraphs>282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Menlo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1_Office Theme</vt:lpstr>
      <vt:lpstr>Dudas – Contenedores II</vt:lpstr>
      <vt:lpstr>Dudas – Contenedores II</vt:lpstr>
      <vt:lpstr>Deberes - Ejercicio 1</vt:lpstr>
      <vt:lpstr>Deberes - Ejercicio 2</vt:lpstr>
      <vt:lpstr>Deberes - Ejercicio 3</vt:lpstr>
      <vt:lpstr>PowerPoint Presentation</vt:lpstr>
      <vt:lpstr>¿ Por qué queremos usar Docker?</vt:lpstr>
      <vt:lpstr>Proceso de contenerización de una app</vt:lpstr>
      <vt:lpstr>Flujo gráfico contenerización de una app</vt:lpstr>
      <vt:lpstr>Dockerfile</vt:lpstr>
      <vt:lpstr>Ejemplo básico Dockerfile</vt:lpstr>
      <vt:lpstr>.dockerignore</vt:lpstr>
      <vt:lpstr>Capas</vt:lpstr>
      <vt:lpstr>¿ Capa o metadato?</vt:lpstr>
      <vt:lpstr>Capas solo de lectura y de escritura</vt:lpstr>
      <vt:lpstr>Cómo generar imágenes</vt:lpstr>
      <vt:lpstr>Cómo ejecutar la imagen recién generada</vt:lpstr>
      <vt:lpstr>Publicar imágenes</vt:lpstr>
      <vt:lpstr>Cómo determina Docker dónde hacer push</vt:lpstr>
      <vt:lpstr>IDE’s ❤️ Docker</vt:lpstr>
      <vt:lpstr>PowerPoint Presentation</vt:lpstr>
      <vt:lpstr>¡Controla el tamaño de tus imágenes!</vt:lpstr>
      <vt:lpstr>Usa --no-install-recommends</vt:lpstr>
      <vt:lpstr>Multistage Build</vt:lpstr>
      <vt:lpstr>Aprovecha la cache de compilación</vt:lpstr>
      <vt:lpstr>Aplasta la imagen: Squashing !</vt:lpstr>
      <vt:lpstr>Escaneo de secretos</vt:lpstr>
      <vt:lpstr>Escaneo de vulnerabilidades</vt:lpstr>
      <vt:lpstr>break;</vt:lpstr>
      <vt:lpstr>PowerPoint Presentation</vt:lpstr>
      <vt:lpstr>Resumen</vt:lpstr>
      <vt:lpstr>PowerPoint Presentation</vt:lpstr>
      <vt:lpstr>Chuleta - Comandos</vt:lpstr>
      <vt:lpstr>Deberes - Ejercicio 1</vt:lpstr>
      <vt:lpstr>¡ Muchas gracias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II Trabajando con imágenes</dc:title>
  <dc:creator>Gisela Torres Buitrago</dc:creator>
  <cp:lastModifiedBy>yolanda azcunaga</cp:lastModifiedBy>
  <cp:revision>51</cp:revision>
  <dcterms:created xsi:type="dcterms:W3CDTF">2020-06-29T10:49:34Z</dcterms:created>
  <dcterms:modified xsi:type="dcterms:W3CDTF">2022-10-03T20:13:23Z</dcterms:modified>
</cp:coreProperties>
</file>