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870" y="2242132"/>
            <a:ext cx="11696130" cy="1105469"/>
          </a:xfrm>
        </p:spPr>
        <p:txBody>
          <a:bodyPr>
            <a:noAutofit/>
          </a:bodyPr>
          <a:lstStyle/>
          <a:p>
            <a:pPr algn="ctr"/>
            <a:r>
              <a:rPr lang="en-US" sz="4000" b="1" dirty="0" err="1" smtClean="0"/>
              <a:t>WorldBank</a:t>
            </a:r>
            <a:r>
              <a:rPr lang="en-US" sz="4000" b="1" dirty="0" smtClean="0"/>
              <a:t>/Bedrock in Collaboration with </a:t>
            </a:r>
            <a:r>
              <a:rPr lang="en-US" sz="4000" b="1" dirty="0" err="1" smtClean="0"/>
              <a:t>CodeAnt</a:t>
            </a:r>
            <a:r>
              <a:rPr lang="en-US" sz="4000" b="1" dirty="0" smtClean="0"/>
              <a:t> Training 2024/2025: Week 11/12 Assessment on Power BI</a:t>
            </a:r>
            <a:endParaRPr lang="en-US" sz="4000" b="1" dirty="0"/>
          </a:p>
        </p:txBody>
      </p:sp>
      <p:sp>
        <p:nvSpPr>
          <p:cNvPr id="3" name="Subtitle 2"/>
          <p:cNvSpPr>
            <a:spLocks noGrp="1"/>
          </p:cNvSpPr>
          <p:nvPr>
            <p:ph type="subTitle" idx="1"/>
          </p:nvPr>
        </p:nvSpPr>
        <p:spPr>
          <a:xfrm>
            <a:off x="7001301" y="6059608"/>
            <a:ext cx="5049672" cy="553740"/>
          </a:xfrm>
        </p:spPr>
        <p:txBody>
          <a:bodyPr>
            <a:normAutofit/>
          </a:body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1617260" y="3463715"/>
            <a:ext cx="9171296" cy="830997"/>
          </a:xfrm>
          <a:prstGeom prst="rect">
            <a:avLst/>
          </a:prstGeom>
        </p:spPr>
        <p:txBody>
          <a:bodyPr wrap="square">
            <a:spAutoFit/>
          </a:bodyPr>
          <a:lstStyle/>
          <a:p>
            <a:pPr algn="ctr"/>
            <a:r>
              <a:rPr lang="en-US" sz="2400" b="1" i="1" dirty="0" smtClean="0"/>
              <a:t>Showing report of Adidas US Sales Data Analysis for year of 2020 and 2021</a:t>
            </a:r>
            <a:endParaRPr lang="en-US" sz="2400" b="1" i="1" dirty="0"/>
          </a:p>
        </p:txBody>
      </p:sp>
    </p:spTree>
    <p:extLst>
      <p:ext uri="{BB962C8B-B14F-4D97-AF65-F5344CB8AC3E}">
        <p14:creationId xmlns:p14="http://schemas.microsoft.com/office/powerpoint/2010/main" val="350203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169993" y="1701846"/>
            <a:ext cx="9572063" cy="13896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lvl="0" algn="just"/>
            <a:r>
              <a:rPr lang="en-US" sz="1600" b="1" dirty="0">
                <a:latin typeface="Comic Sans MS" panose="030F0702030302020204" pitchFamily="66" charset="0"/>
              </a:rPr>
              <a:t>Which year did we make the highest sales and </a:t>
            </a:r>
            <a:r>
              <a:rPr lang="en-US" sz="1600" b="1" dirty="0" smtClean="0">
                <a:latin typeface="Comic Sans MS" panose="030F0702030302020204" pitchFamily="66" charset="0"/>
              </a:rPr>
              <a:t>why</a:t>
            </a:r>
            <a:endParaRPr lang="en-US" sz="1600" b="1" i="1" dirty="0" smtClean="0">
              <a:latin typeface="Comic Sans MS" panose="030F0702030302020204" pitchFamily="66" charset="0"/>
            </a:endParaRPr>
          </a:p>
          <a:p>
            <a:pPr algn="just"/>
            <a:r>
              <a:rPr lang="en-US" sz="1600" i="1" dirty="0" smtClean="0">
                <a:latin typeface="Comic Sans MS" panose="030F0702030302020204" pitchFamily="66" charset="0"/>
              </a:rPr>
              <a:t>Result shows that 2021 has the highest sales. </a:t>
            </a:r>
          </a:p>
          <a:p>
            <a:pPr algn="just"/>
            <a:r>
              <a:rPr lang="en-US" sz="1600" i="1" dirty="0" smtClean="0">
                <a:latin typeface="Comic Sans MS" panose="030F0702030302020204" pitchFamily="66" charset="0"/>
              </a:rPr>
              <a:t>Because there are much or different gateways to connect to the customers to showcase their products  and services and drive conversion</a:t>
            </a:r>
            <a:endParaRPr lang="en-US" sz="1600" i="1"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5: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035981"/>
            <a:ext cx="1833790" cy="3367928"/>
          </a:xfrm>
          <a:prstGeom prst="rect">
            <a:avLst/>
          </a:prstGeom>
        </p:spPr>
      </p:pic>
    </p:spTree>
    <p:extLst>
      <p:ext uri="{BB962C8B-B14F-4D97-AF65-F5344CB8AC3E}">
        <p14:creationId xmlns:p14="http://schemas.microsoft.com/office/powerpoint/2010/main" val="1398004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306470" y="1644067"/>
            <a:ext cx="9572063" cy="135790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lvl="0" indent="-285750">
              <a:buFont typeface="Wingdings" panose="05000000000000000000" pitchFamily="2" charset="2"/>
              <a:buChar char="§"/>
            </a:pPr>
            <a:r>
              <a:rPr lang="en-US" sz="1600" b="1" dirty="0">
                <a:latin typeface="Comic Sans MS" panose="030F0702030302020204" pitchFamily="66" charset="0"/>
              </a:rPr>
              <a:t>Which operating margin provides the highest operating profit</a:t>
            </a:r>
          </a:p>
          <a:p>
            <a:pPr marL="285750" lvl="0" indent="-285750">
              <a:buFont typeface="Wingdings" panose="05000000000000000000" pitchFamily="2" charset="2"/>
              <a:buChar char="§"/>
            </a:pPr>
            <a:r>
              <a:rPr lang="en-US" sz="1600" b="1" dirty="0">
                <a:latin typeface="Comic Sans MS" panose="030F0702030302020204" pitchFamily="66" charset="0"/>
              </a:rPr>
              <a:t>What was the highest sales method and </a:t>
            </a:r>
            <a:r>
              <a:rPr lang="en-US" sz="1600" b="1" dirty="0" smtClean="0">
                <a:latin typeface="Comic Sans MS" panose="030F0702030302020204" pitchFamily="66" charset="0"/>
              </a:rPr>
              <a:t>their </a:t>
            </a:r>
            <a:r>
              <a:rPr lang="en-US" sz="1600" b="1" dirty="0">
                <a:latin typeface="Comic Sans MS" panose="030F0702030302020204" pitchFamily="66" charset="0"/>
              </a:rPr>
              <a:t>top regions</a:t>
            </a:r>
          </a:p>
          <a:p>
            <a:pPr algn="just"/>
            <a:r>
              <a:rPr lang="en-US" sz="1600" i="1" dirty="0" smtClean="0">
                <a:latin typeface="Comic Sans MS" panose="030F0702030302020204" pitchFamily="66" charset="0"/>
              </a:rPr>
              <a:t>Analysis shows that men’s street footwear operating margin provides highest operating profit while the highest </a:t>
            </a:r>
            <a:r>
              <a:rPr lang="en-US" sz="1600" i="1" dirty="0" smtClean="0">
                <a:latin typeface="Comic Sans MS" panose="030F0702030302020204" pitchFamily="66" charset="0"/>
              </a:rPr>
              <a:t>sale method is In-store which Northeast and West was it </a:t>
            </a:r>
            <a:r>
              <a:rPr lang="en-US" sz="1600" i="1" smtClean="0">
                <a:latin typeface="Comic Sans MS" panose="030F0702030302020204" pitchFamily="66" charset="0"/>
              </a:rPr>
              <a:t>top regions.</a:t>
            </a:r>
            <a:endParaRPr lang="en-US" sz="1600" i="1" dirty="0" smtClean="0">
              <a:latin typeface="Comic Sans MS" panose="030F0702030302020204" pitchFamily="66" charset="0"/>
            </a:endParaRPr>
          </a:p>
          <a:p>
            <a:pPr algn="just"/>
            <a:r>
              <a:rPr lang="en-US" sz="1600" b="1" i="1" dirty="0" smtClean="0">
                <a:latin typeface="Comic Sans MS" panose="030F0702030302020204" pitchFamily="66" charset="0"/>
              </a:rPr>
              <a:t> </a:t>
            </a:r>
            <a:endParaRPr lang="en-US" sz="1600" b="1" i="1"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6: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137" y="2999840"/>
            <a:ext cx="4089788" cy="3858160"/>
          </a:xfrm>
          <a:prstGeom prst="rect">
            <a:avLst/>
          </a:prstGeom>
        </p:spPr>
      </p:pic>
    </p:spTree>
    <p:extLst>
      <p:ext uri="{BB962C8B-B14F-4D97-AF65-F5344CB8AC3E}">
        <p14:creationId xmlns:p14="http://schemas.microsoft.com/office/powerpoint/2010/main" val="64305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7165074" cy="1384995"/>
          </a:xfrm>
          <a:prstGeom prst="rect">
            <a:avLst/>
          </a:prstGeom>
          <a:noFill/>
        </p:spPr>
        <p:txBody>
          <a:bodyPr wrap="square" rtlCol="0">
            <a:spAutoFit/>
          </a:bodyPr>
          <a:lstStyle/>
          <a:p>
            <a:r>
              <a:rPr lang="en-US" sz="2800" b="1" dirty="0" smtClean="0">
                <a:solidFill>
                  <a:schemeClr val="bg1"/>
                </a:solidFill>
              </a:rPr>
              <a:t> Conclusion/Recommendations</a:t>
            </a:r>
            <a:endParaRPr lang="en-US" sz="2800" b="1" dirty="0">
              <a:solidFill>
                <a:schemeClr val="bg1"/>
              </a:solidFill>
            </a:endParaRPr>
          </a:p>
          <a:p>
            <a:endParaRPr lang="en-US" sz="2800" b="1" dirty="0">
              <a:solidFill>
                <a:schemeClr val="bg1"/>
              </a:solidFill>
            </a:endParaRPr>
          </a:p>
          <a:p>
            <a:pPr algn="ctr"/>
            <a:endParaRPr lang="en-US" sz="2800" b="1" dirty="0">
              <a:solidFill>
                <a:schemeClr val="bg1"/>
              </a:solidFill>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9" name="Subtitle 8"/>
          <p:cNvSpPr>
            <a:spLocks noGrp="1"/>
          </p:cNvSpPr>
          <p:nvPr>
            <p:ph type="subTitle" idx="1"/>
          </p:nvPr>
        </p:nvSpPr>
        <p:spPr>
          <a:xfrm>
            <a:off x="1396841" y="3583177"/>
            <a:ext cx="10497618" cy="1747866"/>
          </a:xfrm>
        </p:spPr>
        <p:txBody>
          <a:bodyPr>
            <a:normAutofit fontScale="92500" lnSpcReduction="10000"/>
          </a:bodyPr>
          <a:lstStyle/>
          <a:p>
            <a:r>
              <a:rPr lang="en-US" b="1" i="1" dirty="0" smtClean="0"/>
              <a:t>Recommendations:</a:t>
            </a:r>
            <a:endParaRPr lang="en-US" b="1" i="1" dirty="0"/>
          </a:p>
          <a:p>
            <a:pPr algn="just"/>
            <a:r>
              <a:rPr lang="en-US" sz="2400" dirty="0" smtClean="0"/>
              <a:t>The company should keep producing the products especially Men’s street footwear that boost the company revenue and the company should also come up with more gateways or strategies, methods to reach the heart of their customers.</a:t>
            </a:r>
            <a:endParaRPr lang="en-US" sz="2400" dirty="0"/>
          </a:p>
        </p:txBody>
      </p:sp>
      <p:sp>
        <p:nvSpPr>
          <p:cNvPr id="10" name="Subtitle 8"/>
          <p:cNvSpPr txBox="1">
            <a:spLocks/>
          </p:cNvSpPr>
          <p:nvPr/>
        </p:nvSpPr>
        <p:spPr>
          <a:xfrm>
            <a:off x="529773" y="1854246"/>
            <a:ext cx="11364686" cy="1378856"/>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i="1" dirty="0" smtClean="0"/>
              <a:t>Conclusion:</a:t>
            </a:r>
          </a:p>
          <a:p>
            <a:r>
              <a:rPr lang="en-US" sz="2400" dirty="0" smtClean="0"/>
              <a:t>Based on my analytical skills, I observed that the these seven (7)objectives or  insights play a key role  in enhancing the company growth and its revenue.</a:t>
            </a:r>
            <a:endParaRPr lang="en-US" sz="2400" dirty="0"/>
          </a:p>
        </p:txBody>
      </p:sp>
    </p:spTree>
    <p:extLst>
      <p:ext uri="{BB962C8B-B14F-4D97-AF65-F5344CB8AC3E}">
        <p14:creationId xmlns:p14="http://schemas.microsoft.com/office/powerpoint/2010/main" val="4235950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2960914" y="1543708"/>
            <a:ext cx="6429829" cy="3785652"/>
          </a:xfrm>
          <a:prstGeom prst="rect">
            <a:avLst/>
          </a:prstGeom>
        </p:spPr>
        <p:txBody>
          <a:bodyPr wrap="square">
            <a:spAutoFit/>
          </a:bodyPr>
          <a:lstStyle/>
          <a:p>
            <a:pPr algn="ctr"/>
            <a:r>
              <a:rPr lang="en-US" sz="4800" b="1" dirty="0"/>
              <a:t>THANK YOU</a:t>
            </a:r>
            <a:br>
              <a:rPr lang="en-US" sz="4800" b="1" dirty="0"/>
            </a:br>
            <a:r>
              <a:rPr lang="en-US" sz="4800" b="1" dirty="0"/>
              <a:t/>
            </a:r>
            <a:br>
              <a:rPr lang="en-US" sz="4800" b="1" dirty="0"/>
            </a:br>
            <a:r>
              <a:rPr lang="en-US" sz="4800" b="1" dirty="0"/>
              <a:t/>
            </a:r>
            <a:br>
              <a:rPr lang="en-US" sz="4800" b="1" dirty="0"/>
            </a:br>
            <a:r>
              <a:rPr lang="en-US" sz="4800" b="1" dirty="0"/>
              <a:t>ASK ME ANY</a:t>
            </a:r>
            <a:br>
              <a:rPr lang="en-US" sz="4800" b="1" dirty="0"/>
            </a:br>
            <a:r>
              <a:rPr lang="en-US" sz="4800" b="1" dirty="0"/>
              <a:t>QUESTION</a:t>
            </a:r>
            <a:endParaRPr lang="en-US" sz="4800" dirty="0"/>
          </a:p>
        </p:txBody>
      </p:sp>
    </p:spTree>
    <p:extLst>
      <p:ext uri="{BB962C8B-B14F-4D97-AF65-F5344CB8AC3E}">
        <p14:creationId xmlns:p14="http://schemas.microsoft.com/office/powerpoint/2010/main" val="307179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01301" y="6059608"/>
            <a:ext cx="5049672" cy="553740"/>
          </a:xfrm>
        </p:spPr>
        <p:txBody>
          <a:bodyPr>
            <a:normAutofit/>
          </a:body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2961564" y="2497540"/>
            <a:ext cx="5950424" cy="2308324"/>
          </a:xfrm>
          <a:prstGeom prst="rect">
            <a:avLst/>
          </a:prstGeom>
        </p:spPr>
        <p:txBody>
          <a:bodyPr wrap="square">
            <a:spAutoFit/>
          </a:bodyPr>
          <a:lstStyle/>
          <a:p>
            <a:pPr marL="342900" indent="-342900">
              <a:buFont typeface="Wingdings" panose="05000000000000000000" pitchFamily="2" charset="2"/>
              <a:buChar char="q"/>
            </a:pPr>
            <a:r>
              <a:rPr lang="en-US" sz="2400" dirty="0" smtClean="0"/>
              <a:t>Project Schedule: About the project</a:t>
            </a:r>
          </a:p>
          <a:p>
            <a:pPr marL="342900" indent="-342900">
              <a:buFont typeface="Wingdings" panose="05000000000000000000" pitchFamily="2" charset="2"/>
              <a:buChar char="q"/>
            </a:pPr>
            <a:r>
              <a:rPr lang="en-US" sz="2400" dirty="0" smtClean="0"/>
              <a:t>Business/Meeting Objectives</a:t>
            </a:r>
          </a:p>
          <a:p>
            <a:pPr marL="342900" indent="-342900">
              <a:buFont typeface="Wingdings" panose="05000000000000000000" pitchFamily="2" charset="2"/>
              <a:buChar char="q"/>
            </a:pPr>
            <a:r>
              <a:rPr lang="en-US" sz="2400" dirty="0" smtClean="0"/>
              <a:t>Project timeline</a:t>
            </a:r>
          </a:p>
          <a:p>
            <a:pPr marL="342900" indent="-342900">
              <a:buFont typeface="Wingdings" panose="05000000000000000000" pitchFamily="2" charset="2"/>
              <a:buChar char="q"/>
            </a:pPr>
            <a:r>
              <a:rPr lang="en-US" sz="2400" dirty="0" smtClean="0"/>
              <a:t>Analysis and Dashboards</a:t>
            </a:r>
          </a:p>
          <a:p>
            <a:pPr marL="342900" indent="-342900">
              <a:buFont typeface="Wingdings" panose="05000000000000000000" pitchFamily="2" charset="2"/>
              <a:buChar char="q"/>
            </a:pPr>
            <a:r>
              <a:rPr lang="en-US" sz="2400" dirty="0" smtClean="0"/>
              <a:t>Conclusion/Recommendations</a:t>
            </a:r>
          </a:p>
          <a:p>
            <a:pPr marL="342900" indent="-342900">
              <a:buFont typeface="Wingdings" panose="05000000000000000000" pitchFamily="2" charset="2"/>
              <a:buChar char="q"/>
            </a:pPr>
            <a:r>
              <a:rPr lang="en-US" sz="2400" dirty="0" smtClean="0"/>
              <a:t>Ask me any question</a:t>
            </a:r>
            <a:endParaRPr lang="en-US" sz="2400" dirty="0"/>
          </a:p>
        </p:txBody>
      </p:sp>
      <p:sp>
        <p:nvSpPr>
          <p:cNvPr id="5" name="TextBox 4"/>
          <p:cNvSpPr txBox="1"/>
          <p:nvPr/>
        </p:nvSpPr>
        <p:spPr>
          <a:xfrm>
            <a:off x="2715905" y="1317514"/>
            <a:ext cx="4790364" cy="523220"/>
          </a:xfrm>
          <a:prstGeom prst="rect">
            <a:avLst/>
          </a:prstGeom>
          <a:noFill/>
        </p:spPr>
        <p:txBody>
          <a:bodyPr wrap="square" rtlCol="0">
            <a:spAutoFit/>
          </a:bodyPr>
          <a:lstStyle/>
          <a:p>
            <a:pPr algn="ctr"/>
            <a:r>
              <a:rPr lang="en-US" sz="2800" b="1" dirty="0" smtClean="0"/>
              <a:t>TABLE OF CONTENTS</a:t>
            </a:r>
            <a:endParaRPr lang="en-US" sz="2800" b="1" dirty="0"/>
          </a:p>
        </p:txBody>
      </p:sp>
    </p:spTree>
    <p:extLst>
      <p:ext uri="{BB962C8B-B14F-4D97-AF65-F5344CB8AC3E}">
        <p14:creationId xmlns:p14="http://schemas.microsoft.com/office/powerpoint/2010/main" val="280620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01301" y="6059608"/>
            <a:ext cx="5049672" cy="553740"/>
          </a:xfrm>
        </p:spPr>
        <p:txBody>
          <a:bodyPr>
            <a:normAutofit/>
          </a:body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1282890" y="2497540"/>
            <a:ext cx="10031104" cy="1015663"/>
          </a:xfrm>
          <a:prstGeom prst="rect">
            <a:avLst/>
          </a:prstGeom>
        </p:spPr>
        <p:txBody>
          <a:bodyPr wrap="square">
            <a:spAutoFit/>
          </a:bodyPr>
          <a:lstStyle/>
          <a:p>
            <a:pPr algn="just"/>
            <a:r>
              <a:rPr lang="en-US" sz="2000" dirty="0">
                <a:latin typeface="Tahoma" panose="020B0604030504040204" pitchFamily="34" charset="0"/>
                <a:ea typeface="Tahoma" panose="020B0604030504040204" pitchFamily="34" charset="0"/>
                <a:cs typeface="Tahoma" panose="020B0604030504040204" pitchFamily="34" charset="0"/>
              </a:rPr>
              <a:t>The project </a:t>
            </a:r>
            <a:r>
              <a:rPr lang="en-US" sz="2000" dirty="0" smtClean="0">
                <a:latin typeface="Tahoma" panose="020B0604030504040204" pitchFamily="34" charset="0"/>
                <a:ea typeface="Tahoma" panose="020B0604030504040204" pitchFamily="34" charset="0"/>
                <a:cs typeface="Tahoma" panose="020B0604030504040204" pitchFamily="34" charset="0"/>
              </a:rPr>
              <a:t>“</a:t>
            </a:r>
            <a:r>
              <a:rPr lang="en-US" sz="2000" b="1" i="1" dirty="0" smtClean="0"/>
              <a:t>Adidas </a:t>
            </a:r>
            <a:r>
              <a:rPr lang="en-US" sz="2000" b="1" i="1" dirty="0"/>
              <a:t>US </a:t>
            </a:r>
            <a:r>
              <a:rPr lang="en-US" sz="2000" b="1" i="1" dirty="0" smtClean="0"/>
              <a:t>Sales Dataset” </a:t>
            </a:r>
            <a:r>
              <a:rPr lang="en-US" sz="2000" i="1" dirty="0" smtClean="0"/>
              <a:t>covers some certain products from Adidas Company featuring some states, Cities, regions and Retailers for </a:t>
            </a:r>
            <a:r>
              <a:rPr lang="en-US" sz="2000" i="1" dirty="0"/>
              <a:t>period </a:t>
            </a:r>
            <a:r>
              <a:rPr lang="en-US" sz="2000" i="1" dirty="0" smtClean="0"/>
              <a:t>of 2020 </a:t>
            </a:r>
            <a:r>
              <a:rPr lang="en-US" sz="2000" i="1" dirty="0"/>
              <a:t>and </a:t>
            </a:r>
            <a:r>
              <a:rPr lang="en-US" sz="2000" i="1" dirty="0" smtClean="0"/>
              <a:t>2021 as a whole.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049" y="965178"/>
            <a:ext cx="6878469" cy="954107"/>
          </a:xfrm>
          <a:prstGeom prst="rect">
            <a:avLst/>
          </a:prstGeom>
          <a:noFill/>
        </p:spPr>
        <p:txBody>
          <a:bodyPr wrap="square" rtlCol="0">
            <a:spAutoFit/>
          </a:bodyPr>
          <a:lstStyle/>
          <a:p>
            <a:pPr algn="ctr"/>
            <a:r>
              <a:rPr lang="en-US" sz="2800" dirty="0">
                <a:solidFill>
                  <a:schemeClr val="bg1"/>
                </a:solidFill>
              </a:rPr>
              <a:t>Project Schedule: About the </a:t>
            </a:r>
            <a:r>
              <a:rPr lang="en-US" sz="2800" dirty="0" smtClean="0">
                <a:solidFill>
                  <a:schemeClr val="bg1"/>
                </a:solidFill>
              </a:rPr>
              <a:t>Project</a:t>
            </a:r>
            <a:endParaRPr lang="en-US" sz="2800" dirty="0">
              <a:solidFill>
                <a:schemeClr val="bg1"/>
              </a:solidFill>
            </a:endParaRPr>
          </a:p>
          <a:p>
            <a:pPr algn="ctr"/>
            <a:endParaRPr lang="en-US" sz="2800" dirty="0">
              <a:solidFill>
                <a:schemeClr val="bg1"/>
              </a:solidFill>
            </a:endParaRPr>
          </a:p>
        </p:txBody>
      </p:sp>
    </p:spTree>
    <p:extLst>
      <p:ext uri="{BB962C8B-B14F-4D97-AF65-F5344CB8AC3E}">
        <p14:creationId xmlns:p14="http://schemas.microsoft.com/office/powerpoint/2010/main" val="1094986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01301" y="6059608"/>
            <a:ext cx="5049672" cy="553740"/>
          </a:xfrm>
        </p:spPr>
        <p:txBody>
          <a:bodyPr>
            <a:normAutofit/>
          </a:body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1282890" y="2497540"/>
            <a:ext cx="10031104" cy="2616101"/>
          </a:xfrm>
          <a:prstGeom prst="rect">
            <a:avLst/>
          </a:prstGeom>
        </p:spPr>
        <p:txBody>
          <a:bodyPr wrap="square">
            <a:spAutoFit/>
          </a:bodyPr>
          <a:lstStyle/>
          <a:p>
            <a:r>
              <a:rPr lang="en-US" sz="2000" dirty="0"/>
              <a:t>T</a:t>
            </a:r>
            <a:r>
              <a:rPr lang="en-US" sz="2000" dirty="0" smtClean="0"/>
              <a:t>he </a:t>
            </a:r>
            <a:r>
              <a:rPr lang="en-US" sz="2000" dirty="0"/>
              <a:t>objectives that I adopted </a:t>
            </a:r>
            <a:r>
              <a:rPr lang="en-US" sz="2000" dirty="0" smtClean="0"/>
              <a:t>on assessment include:</a:t>
            </a:r>
            <a:endParaRPr lang="en-US" sz="2000" dirty="0"/>
          </a:p>
          <a:p>
            <a:pPr marL="285750" lvl="0" indent="-285750">
              <a:buFont typeface="Wingdings" panose="05000000000000000000" pitchFamily="2" charset="2"/>
              <a:buChar char="§"/>
            </a:pPr>
            <a:r>
              <a:rPr lang="en-US" dirty="0"/>
              <a:t>What are the Top 5 States that yield Operating </a:t>
            </a:r>
            <a:r>
              <a:rPr lang="en-US" dirty="0" smtClean="0"/>
              <a:t>Profits</a:t>
            </a:r>
          </a:p>
          <a:p>
            <a:pPr marL="285750" lvl="0" indent="-285750">
              <a:buFont typeface="Wingdings" panose="05000000000000000000" pitchFamily="2" charset="2"/>
              <a:buChar char="§"/>
            </a:pPr>
            <a:r>
              <a:rPr lang="en-US" dirty="0"/>
              <a:t>Which of the Regions did we have least sales and </a:t>
            </a:r>
            <a:r>
              <a:rPr lang="en-US" dirty="0" smtClean="0"/>
              <a:t>why</a:t>
            </a:r>
          </a:p>
          <a:p>
            <a:pPr marL="285750" lvl="0" indent="-285750">
              <a:buFont typeface="Wingdings" panose="05000000000000000000" pitchFamily="2" charset="2"/>
              <a:buChar char="§"/>
            </a:pPr>
            <a:r>
              <a:rPr lang="en-US" dirty="0"/>
              <a:t>Which of the products yielded the highest </a:t>
            </a:r>
            <a:r>
              <a:rPr lang="en-US" dirty="0" smtClean="0"/>
              <a:t>earning</a:t>
            </a:r>
          </a:p>
          <a:p>
            <a:pPr marL="285750" lvl="0" indent="-285750">
              <a:buFont typeface="Wingdings" panose="05000000000000000000" pitchFamily="2" charset="2"/>
              <a:buChar char="§"/>
            </a:pPr>
            <a:r>
              <a:rPr lang="en-US" dirty="0"/>
              <a:t>Which retailer should we give incentive more than the </a:t>
            </a:r>
            <a:r>
              <a:rPr lang="en-US" dirty="0" smtClean="0"/>
              <a:t>other</a:t>
            </a:r>
          </a:p>
          <a:p>
            <a:pPr marL="285750" lvl="0" indent="-285750">
              <a:buFont typeface="Wingdings" panose="05000000000000000000" pitchFamily="2" charset="2"/>
              <a:buChar char="§"/>
            </a:pPr>
            <a:r>
              <a:rPr lang="en-US" dirty="0"/>
              <a:t>Which year did we make the highest sales and </a:t>
            </a:r>
            <a:r>
              <a:rPr lang="en-US" dirty="0" smtClean="0"/>
              <a:t>why</a:t>
            </a:r>
          </a:p>
          <a:p>
            <a:pPr marL="285750" lvl="0" indent="-285750">
              <a:buFont typeface="Wingdings" panose="05000000000000000000" pitchFamily="2" charset="2"/>
              <a:buChar char="§"/>
            </a:pPr>
            <a:r>
              <a:rPr lang="en-US" dirty="0"/>
              <a:t>Which operating margin provides the highest operating </a:t>
            </a:r>
            <a:r>
              <a:rPr lang="en-US" dirty="0" smtClean="0"/>
              <a:t>profit</a:t>
            </a:r>
          </a:p>
          <a:p>
            <a:pPr marL="285750" lvl="0" indent="-285750">
              <a:buFont typeface="Wingdings" panose="05000000000000000000" pitchFamily="2" charset="2"/>
              <a:buChar char="§"/>
            </a:pPr>
            <a:r>
              <a:rPr lang="en-US" dirty="0"/>
              <a:t>What was the highest sales method and there top regions</a:t>
            </a:r>
          </a:p>
          <a:p>
            <a:pPr marL="285750" lvl="0" indent="-285750">
              <a:buFont typeface="Wingdings" panose="05000000000000000000" pitchFamily="2" charset="2"/>
              <a:buChar char="§"/>
            </a:pPr>
            <a:endParaRPr lang="en-US" dirty="0"/>
          </a:p>
        </p:txBody>
      </p:sp>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049" y="965178"/>
            <a:ext cx="6878469" cy="954107"/>
          </a:xfrm>
          <a:prstGeom prst="rect">
            <a:avLst/>
          </a:prstGeom>
          <a:noFill/>
        </p:spPr>
        <p:txBody>
          <a:bodyPr wrap="square" rtlCol="0">
            <a:spAutoFit/>
          </a:bodyPr>
          <a:lstStyle/>
          <a:p>
            <a:r>
              <a:rPr lang="en-US" sz="2800" b="1" dirty="0" smtClean="0">
                <a:solidFill>
                  <a:schemeClr val="bg1"/>
                </a:solidFill>
              </a:rPr>
              <a:t>  Business/Meeting </a:t>
            </a:r>
            <a:r>
              <a:rPr lang="en-US" sz="2800" b="1" dirty="0">
                <a:solidFill>
                  <a:schemeClr val="bg1"/>
                </a:solidFill>
              </a:rPr>
              <a:t>Objectives</a:t>
            </a:r>
          </a:p>
          <a:p>
            <a:pPr algn="ctr"/>
            <a:endParaRPr lang="en-US" sz="2800" b="1" dirty="0">
              <a:solidFill>
                <a:schemeClr val="bg1"/>
              </a:solidFill>
            </a:endParaRPr>
          </a:p>
        </p:txBody>
      </p:sp>
    </p:spTree>
    <p:extLst>
      <p:ext uri="{BB962C8B-B14F-4D97-AF65-F5344CB8AC3E}">
        <p14:creationId xmlns:p14="http://schemas.microsoft.com/office/powerpoint/2010/main" val="3097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01301" y="6059608"/>
            <a:ext cx="5049672" cy="553740"/>
          </a:xfrm>
        </p:spPr>
        <p:txBody>
          <a:bodyPr>
            <a:normAutofit/>
          </a:body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sp>
        <p:nvSpPr>
          <p:cNvPr id="4" name="Rectangle 3"/>
          <p:cNvSpPr/>
          <p:nvPr/>
        </p:nvSpPr>
        <p:spPr>
          <a:xfrm>
            <a:off x="1282890" y="2497540"/>
            <a:ext cx="10031104" cy="1754326"/>
          </a:xfrm>
          <a:prstGeom prst="rect">
            <a:avLst/>
          </a:prstGeom>
        </p:spPr>
        <p:txBody>
          <a:bodyPr wrap="square">
            <a:spAutoFit/>
          </a:bodyPr>
          <a:lstStyle/>
          <a:p>
            <a:r>
              <a:rPr lang="en-US" sz="3600" b="1" dirty="0" smtClean="0"/>
              <a:t>It only took roughly two weeks  to cover this assessment which Start from 6</a:t>
            </a:r>
            <a:r>
              <a:rPr lang="en-US" sz="3600" b="1" baseline="30000" dirty="0" smtClean="0"/>
              <a:t>th</a:t>
            </a:r>
            <a:r>
              <a:rPr lang="en-US" sz="3600" b="1" dirty="0" smtClean="0"/>
              <a:t> of February, 2025</a:t>
            </a:r>
            <a:endParaRPr lang="en-US" sz="3600" b="1" dirty="0"/>
          </a:p>
        </p:txBody>
      </p:sp>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049" y="965178"/>
            <a:ext cx="6878469" cy="954107"/>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Project </a:t>
            </a:r>
            <a:r>
              <a:rPr lang="en-US" sz="2800" b="1" dirty="0" smtClean="0">
                <a:solidFill>
                  <a:schemeClr val="bg1"/>
                </a:solidFill>
              </a:rPr>
              <a:t>Timeline</a:t>
            </a:r>
            <a:endParaRPr lang="en-US" sz="2800" b="1" dirty="0">
              <a:solidFill>
                <a:schemeClr val="bg1"/>
              </a:solidFill>
            </a:endParaRPr>
          </a:p>
          <a:p>
            <a:pPr algn="ctr"/>
            <a:endParaRPr lang="en-US" sz="2800" b="1" dirty="0">
              <a:solidFill>
                <a:schemeClr val="bg1"/>
              </a:solidFill>
            </a:endParaRPr>
          </a:p>
        </p:txBody>
      </p:sp>
    </p:spTree>
    <p:extLst>
      <p:ext uri="{BB962C8B-B14F-4D97-AF65-F5344CB8AC3E}">
        <p14:creationId xmlns:p14="http://schemas.microsoft.com/office/powerpoint/2010/main" val="1361239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169993" y="1830638"/>
            <a:ext cx="9572063" cy="17398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a:latin typeface="Comic Sans MS" panose="030F0702030302020204" pitchFamily="66" charset="0"/>
              </a:rPr>
              <a:t>What are the Top 5 States that yield Operating </a:t>
            </a:r>
            <a:r>
              <a:rPr lang="en-US" sz="1600" b="1" i="1" dirty="0" smtClean="0">
                <a:latin typeface="Comic Sans MS" panose="030F0702030302020204" pitchFamily="66" charset="0"/>
              </a:rPr>
              <a:t>Profits</a:t>
            </a:r>
          </a:p>
          <a:p>
            <a:pPr algn="just"/>
            <a:r>
              <a:rPr lang="en-US" sz="1600" i="1" dirty="0" smtClean="0">
                <a:latin typeface="Comic Sans MS" panose="030F0702030302020204" pitchFamily="66" charset="0"/>
              </a:rPr>
              <a:t>The analysis shows that the five states that has operating profits are New York (with sum operating profits of 23,329,824.07), Florida (sum of operating profit of 20,926,200.92), California(sum of operating profits of 19,301,170.4), </a:t>
            </a:r>
            <a:r>
              <a:rPr lang="en-US" sz="1600" i="1" dirty="0" err="1" smtClean="0">
                <a:latin typeface="Comic Sans MS" panose="030F0702030302020204" pitchFamily="66" charset="0"/>
              </a:rPr>
              <a:t>texas</a:t>
            </a:r>
            <a:r>
              <a:rPr lang="en-US" sz="1600" i="1" dirty="0" smtClean="0">
                <a:latin typeface="Comic Sans MS" panose="030F0702030302020204" pitchFamily="66" charset="0"/>
              </a:rPr>
              <a:t> (sum of operating profit of 18,688,204.35) and south Carolina(sum of operating profits of 11,324.236.39).</a:t>
            </a:r>
          </a:p>
          <a:p>
            <a:pPr algn="just"/>
            <a:endParaRPr lang="en-US" sz="1600" b="1" i="1"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1: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44" y="3324860"/>
            <a:ext cx="2678770" cy="3203363"/>
          </a:xfrm>
          <a:prstGeom prst="rect">
            <a:avLst/>
          </a:prstGeom>
        </p:spPr>
      </p:pic>
    </p:spTree>
    <p:extLst>
      <p:ext uri="{BB962C8B-B14F-4D97-AF65-F5344CB8AC3E}">
        <p14:creationId xmlns:p14="http://schemas.microsoft.com/office/powerpoint/2010/main" val="1396833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306470" y="2143466"/>
            <a:ext cx="9572063" cy="141253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lvl="0" algn="just"/>
            <a:r>
              <a:rPr lang="en-US" sz="1600" b="1" dirty="0">
                <a:latin typeface="Comic Sans MS" panose="030F0702030302020204" pitchFamily="66" charset="0"/>
              </a:rPr>
              <a:t>Which of the Regions did we have least sales and </a:t>
            </a:r>
            <a:r>
              <a:rPr lang="en-US" sz="1600" b="1" dirty="0" smtClean="0">
                <a:latin typeface="Comic Sans MS" panose="030F0702030302020204" pitchFamily="66" charset="0"/>
              </a:rPr>
              <a:t>why</a:t>
            </a:r>
          </a:p>
          <a:p>
            <a:pPr lvl="0" algn="just"/>
            <a:r>
              <a:rPr lang="en-US" sz="1600" dirty="0" smtClean="0">
                <a:latin typeface="Comic Sans MS" panose="030F0702030302020204" pitchFamily="66" charset="0"/>
              </a:rPr>
              <a:t>Result shows that Midwest that has least sales because they operate in low sales outlet. It look like there is no much gateways through which they connected to their targeted audience or customers.</a:t>
            </a:r>
          </a:p>
          <a:p>
            <a:pPr lvl="0" algn="just"/>
            <a:endParaRPr lang="en-US" sz="1600"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2: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480" y="3274737"/>
            <a:ext cx="3039589" cy="3089671"/>
          </a:xfrm>
          <a:prstGeom prst="rect">
            <a:avLst/>
          </a:prstGeom>
        </p:spPr>
      </p:pic>
    </p:spTree>
    <p:extLst>
      <p:ext uri="{BB962C8B-B14F-4D97-AF65-F5344CB8AC3E}">
        <p14:creationId xmlns:p14="http://schemas.microsoft.com/office/powerpoint/2010/main" val="3222324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306470" y="1906621"/>
            <a:ext cx="9572063" cy="12865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lvl="0" algn="just"/>
            <a:r>
              <a:rPr lang="en-US" sz="1600" b="1" dirty="0"/>
              <a:t>Which of the products yielded the highest </a:t>
            </a:r>
            <a:r>
              <a:rPr lang="en-US" sz="1600" b="1" dirty="0" smtClean="0"/>
              <a:t>earning?</a:t>
            </a:r>
            <a:endParaRPr lang="en-US" sz="1600" b="1" dirty="0"/>
          </a:p>
          <a:p>
            <a:pPr algn="just"/>
            <a:r>
              <a:rPr lang="en-US" sz="1600" i="1" dirty="0" smtClean="0">
                <a:latin typeface="Comic Sans MS" panose="030F0702030302020204" pitchFamily="66" charset="0"/>
              </a:rPr>
              <a:t>Result shows that Men’s Street Footwear has highest earning about $208,826</a:t>
            </a:r>
            <a:endParaRPr lang="en-US" sz="1600" i="1"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3: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994" y="2805146"/>
            <a:ext cx="3955143" cy="3295953"/>
          </a:xfrm>
          <a:prstGeom prst="rect">
            <a:avLst/>
          </a:prstGeom>
        </p:spPr>
      </p:pic>
    </p:spTree>
    <p:extLst>
      <p:ext uri="{BB962C8B-B14F-4D97-AF65-F5344CB8AC3E}">
        <p14:creationId xmlns:p14="http://schemas.microsoft.com/office/powerpoint/2010/main" val="206189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75291"/>
            <a:ext cx="7165074" cy="887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37230" y="814742"/>
            <a:ext cx="6878469" cy="1384995"/>
          </a:xfrm>
          <a:prstGeom prst="rect">
            <a:avLst/>
          </a:prstGeom>
          <a:noFill/>
        </p:spPr>
        <p:txBody>
          <a:bodyPr wrap="square" rtlCol="0">
            <a:spAutoFit/>
          </a:bodyPr>
          <a:lstStyle/>
          <a:p>
            <a:r>
              <a:rPr lang="en-US" sz="2800" b="1" dirty="0">
                <a:solidFill>
                  <a:schemeClr val="bg1"/>
                </a:solidFill>
              </a:rPr>
              <a:t> </a:t>
            </a:r>
            <a:r>
              <a:rPr lang="en-US" sz="2800" b="1" dirty="0" smtClean="0">
                <a:solidFill>
                  <a:schemeClr val="bg1"/>
                </a:solidFill>
              </a:rPr>
              <a:t>     </a:t>
            </a:r>
            <a:r>
              <a:rPr lang="en-US" sz="2800" b="1" dirty="0">
                <a:solidFill>
                  <a:schemeClr val="bg1"/>
                </a:solidFill>
              </a:rPr>
              <a:t>Analysis and Dashboards</a:t>
            </a:r>
          </a:p>
          <a:p>
            <a:endParaRPr lang="en-US" sz="2800" b="1" dirty="0">
              <a:solidFill>
                <a:schemeClr val="bg1"/>
              </a:solidFill>
            </a:endParaRPr>
          </a:p>
          <a:p>
            <a:pPr algn="ctr"/>
            <a:endParaRPr lang="en-US" sz="2800" b="1" dirty="0">
              <a:solidFill>
                <a:schemeClr val="bg1"/>
              </a:solidFill>
            </a:endParaRPr>
          </a:p>
        </p:txBody>
      </p:sp>
      <p:sp>
        <p:nvSpPr>
          <p:cNvPr id="6" name="Rectangle 5"/>
          <p:cNvSpPr/>
          <p:nvPr/>
        </p:nvSpPr>
        <p:spPr>
          <a:xfrm>
            <a:off x="218366" y="1906621"/>
            <a:ext cx="1951628" cy="686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2306470" y="1996697"/>
            <a:ext cx="9572063" cy="121095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lvl="0" algn="just"/>
            <a:r>
              <a:rPr lang="en-US" sz="1600" b="1" dirty="0">
                <a:latin typeface="Comic Sans MS" panose="030F0702030302020204" pitchFamily="66" charset="0"/>
              </a:rPr>
              <a:t>Which retailer should we give incentive more than the other</a:t>
            </a:r>
          </a:p>
          <a:p>
            <a:pPr algn="just"/>
            <a:r>
              <a:rPr lang="en-US" sz="1600" i="1" dirty="0" smtClean="0">
                <a:latin typeface="Comic Sans MS" panose="030F0702030302020204" pitchFamily="66" charset="0"/>
              </a:rPr>
              <a:t>Result shows that West Gear should have more incentive than others </a:t>
            </a:r>
            <a:endParaRPr lang="en-US" sz="1600" i="1" dirty="0">
              <a:latin typeface="Comic Sans MS" panose="030F0702030302020204" pitchFamily="66" charset="0"/>
            </a:endParaRPr>
          </a:p>
        </p:txBody>
      </p:sp>
      <p:sp>
        <p:nvSpPr>
          <p:cNvPr id="3" name="Subtitle 2"/>
          <p:cNvSpPr>
            <a:spLocks noGrp="1"/>
          </p:cNvSpPr>
          <p:nvPr>
            <p:ph type="subTitle" idx="1"/>
          </p:nvPr>
        </p:nvSpPr>
        <p:spPr>
          <a:xfrm>
            <a:off x="354842" y="2082308"/>
            <a:ext cx="2047164" cy="363998"/>
          </a:xfrm>
        </p:spPr>
        <p:txBody>
          <a:bodyPr>
            <a:noAutofit/>
          </a:bodyPr>
          <a:lstStyle/>
          <a:p>
            <a:pPr algn="just"/>
            <a:r>
              <a:rPr lang="en-US" sz="2400" b="1" i="1" dirty="0" smtClean="0">
                <a:solidFill>
                  <a:schemeClr val="bg1"/>
                </a:solidFill>
                <a:latin typeface="Comic Sans MS" panose="030F0702030302020204" pitchFamily="66" charset="0"/>
              </a:rPr>
              <a:t>Section 4: </a:t>
            </a:r>
            <a:endParaRPr lang="en-US" sz="2400" b="1" i="1" dirty="0">
              <a:solidFill>
                <a:schemeClr val="bg1"/>
              </a:solidFill>
              <a:latin typeface="Comic Sans MS" panose="030F0702030302020204" pitchFamily="66" charset="0"/>
            </a:endParaRPr>
          </a:p>
        </p:txBody>
      </p:sp>
      <p:sp>
        <p:nvSpPr>
          <p:cNvPr id="8" name="Subtitle 2"/>
          <p:cNvSpPr txBox="1">
            <a:spLocks/>
          </p:cNvSpPr>
          <p:nvPr/>
        </p:nvSpPr>
        <p:spPr>
          <a:xfrm>
            <a:off x="7306101" y="6364408"/>
            <a:ext cx="5049672" cy="5537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US" sz="1600" b="1" i="1" dirty="0" smtClean="0">
                <a:latin typeface="Comic Sans MS" panose="030F0702030302020204" pitchFamily="66" charset="0"/>
              </a:rPr>
              <a:t>Done and Presented by: </a:t>
            </a:r>
            <a:r>
              <a:rPr lang="en-US" sz="1600" b="1" i="1" dirty="0" err="1" smtClean="0">
                <a:latin typeface="Comic Sans MS" panose="030F0702030302020204" pitchFamily="66" charset="0"/>
              </a:rPr>
              <a:t>Ekpendu</a:t>
            </a:r>
            <a:r>
              <a:rPr lang="en-US" sz="1600" b="1" i="1" dirty="0" smtClean="0">
                <a:latin typeface="Comic Sans MS" panose="030F0702030302020204" pitchFamily="66" charset="0"/>
              </a:rPr>
              <a:t> Franca</a:t>
            </a:r>
            <a:endParaRPr lang="en-US" sz="1600" b="1" i="1"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774" y="3207656"/>
            <a:ext cx="2309909" cy="3548743"/>
          </a:xfrm>
          <a:prstGeom prst="rect">
            <a:avLst/>
          </a:prstGeom>
        </p:spPr>
      </p:pic>
    </p:spTree>
    <p:extLst>
      <p:ext uri="{BB962C8B-B14F-4D97-AF65-F5344CB8AC3E}">
        <p14:creationId xmlns:p14="http://schemas.microsoft.com/office/powerpoint/2010/main" val="2781942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TotalTime>
  <Words>638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Comic Sans MS</vt:lpstr>
      <vt:lpstr>Tahoma</vt:lpstr>
      <vt:lpstr>Wingdings</vt:lpstr>
      <vt:lpstr>Wingdings 3</vt:lpstr>
      <vt:lpstr>Wisp</vt:lpstr>
      <vt:lpstr>WorldBank/Bedrock in Collaboration with CodeAnt Training 2024/2025: Week 11/12 Assessment on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DSN AI Bootcamp Qualification 2024: Power BI Track Project Participation/Hackathon</dc:title>
  <dc:creator>USER</dc:creator>
  <cp:lastModifiedBy>USER</cp:lastModifiedBy>
  <cp:revision>48</cp:revision>
  <dcterms:created xsi:type="dcterms:W3CDTF">2024-09-22T16:33:15Z</dcterms:created>
  <dcterms:modified xsi:type="dcterms:W3CDTF">2025-02-17T20:59:49Z</dcterms:modified>
</cp:coreProperties>
</file>