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6" r:id="rId1"/>
  </p:sldMasterIdLst>
  <p:sldIdLst>
    <p:sldId id="256" r:id="rId2"/>
    <p:sldId id="257" r:id="rId3"/>
    <p:sldId id="267" r:id="rId4"/>
    <p:sldId id="266" r:id="rId5"/>
    <p:sldId id="258" r:id="rId6"/>
    <p:sldId id="259" r:id="rId7"/>
    <p:sldId id="260" r:id="rId8"/>
    <p:sldId id="268" r:id="rId9"/>
    <p:sldId id="262" r:id="rId10"/>
    <p:sldId id="269" r:id="rId11"/>
    <p:sldId id="264" r:id="rId12"/>
    <p:sldId id="261"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9/30/2020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086192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47501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94478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4715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9/30/2020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123396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8905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7292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90624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32663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9/30/2020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827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9/30/2020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339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9/30/2020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313548"/>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geonames.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4B90-E4AA-4DA3-83E4-931C2848615B}"/>
              </a:ext>
            </a:extLst>
          </p:cNvPr>
          <p:cNvSpPr>
            <a:spLocks noGrp="1"/>
          </p:cNvSpPr>
          <p:nvPr>
            <p:ph type="ctrTitle"/>
          </p:nvPr>
        </p:nvSpPr>
        <p:spPr>
          <a:xfrm>
            <a:off x="-322440" y="1406650"/>
            <a:ext cx="7405874" cy="2813775"/>
          </a:xfrm>
        </p:spPr>
        <p:txBody>
          <a:bodyPr anchor="ctr">
            <a:normAutofit/>
          </a:bodyPr>
          <a:lstStyle/>
          <a:p>
            <a:r>
              <a:rPr lang="en-US" sz="4800" dirty="0">
                <a:solidFill>
                  <a:srgbClr val="000000"/>
                </a:solidFill>
              </a:rPr>
              <a:t>Grupo 8</a:t>
            </a:r>
            <a:endParaRPr lang="es-AR" sz="4800" dirty="0">
              <a:solidFill>
                <a:srgbClr val="000000"/>
              </a:solidFill>
            </a:endParaRPr>
          </a:p>
        </p:txBody>
      </p:sp>
      <p:sp>
        <p:nvSpPr>
          <p:cNvPr id="3" name="Subtitle 2">
            <a:extLst>
              <a:ext uri="{FF2B5EF4-FFF2-40B4-BE49-F238E27FC236}">
                <a16:creationId xmlns:a16="http://schemas.microsoft.com/office/drawing/2014/main" id="{7DC2E92F-8B5D-4830-ADF4-A6DAA6B57A23}"/>
              </a:ext>
            </a:extLst>
          </p:cNvPr>
          <p:cNvSpPr>
            <a:spLocks noGrp="1"/>
          </p:cNvSpPr>
          <p:nvPr>
            <p:ph type="subTitle" idx="1"/>
          </p:nvPr>
        </p:nvSpPr>
        <p:spPr>
          <a:xfrm>
            <a:off x="236521" y="3697497"/>
            <a:ext cx="7379502" cy="522928"/>
          </a:xfrm>
        </p:spPr>
        <p:txBody>
          <a:bodyPr>
            <a:normAutofit/>
          </a:bodyPr>
          <a:lstStyle/>
          <a:p>
            <a:r>
              <a:rPr lang="en-US" b="1" dirty="0" err="1">
                <a:solidFill>
                  <a:srgbClr val="000000"/>
                </a:solidFill>
              </a:rPr>
              <a:t>Desafio</a:t>
            </a:r>
            <a:r>
              <a:rPr lang="en-US" b="1" dirty="0">
                <a:solidFill>
                  <a:srgbClr val="000000"/>
                </a:solidFill>
              </a:rPr>
              <a:t> 1: </a:t>
            </a:r>
            <a:r>
              <a:rPr lang="en-US" b="1" dirty="0" err="1">
                <a:solidFill>
                  <a:srgbClr val="000000"/>
                </a:solidFill>
              </a:rPr>
              <a:t>Limpieza</a:t>
            </a:r>
            <a:r>
              <a:rPr lang="en-US" b="1" dirty="0">
                <a:solidFill>
                  <a:srgbClr val="000000"/>
                </a:solidFill>
              </a:rPr>
              <a:t> de </a:t>
            </a:r>
            <a:r>
              <a:rPr lang="en-US" b="1" dirty="0" err="1">
                <a:solidFill>
                  <a:srgbClr val="000000"/>
                </a:solidFill>
              </a:rPr>
              <a:t>DataSet</a:t>
            </a:r>
            <a:r>
              <a:rPr lang="en-US" b="1" dirty="0">
                <a:solidFill>
                  <a:srgbClr val="000000"/>
                </a:solidFill>
              </a:rPr>
              <a:t> </a:t>
            </a:r>
            <a:r>
              <a:rPr lang="en-US" b="1" dirty="0" err="1">
                <a:solidFill>
                  <a:srgbClr val="000000"/>
                </a:solidFill>
              </a:rPr>
              <a:t>Properatti</a:t>
            </a:r>
            <a:endParaRPr lang="es-AR" b="1" dirty="0">
              <a:solidFill>
                <a:srgbClr val="000000"/>
              </a:solidFill>
            </a:endParaRPr>
          </a:p>
        </p:txBody>
      </p:sp>
      <p:pic>
        <p:nvPicPr>
          <p:cNvPr id="1026" name="Picture 2" descr="https://www.digitalhouse.com/wp-content/uploads/2017/05/Logo-fondo-transparente-1.png">
            <a:extLst>
              <a:ext uri="{FF2B5EF4-FFF2-40B4-BE49-F238E27FC236}">
                <a16:creationId xmlns:a16="http://schemas.microsoft.com/office/drawing/2014/main" id="{2421A765-22D6-4148-A505-5C0FE2C46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9313" y="5983100"/>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4CFD5611-6803-4DB7-8103-5FA3BB7944A2}"/>
              </a:ext>
            </a:extLst>
          </p:cNvPr>
          <p:cNvPicPr>
            <a:picLocks noChangeAspect="1"/>
          </p:cNvPicPr>
          <p:nvPr/>
        </p:nvPicPr>
        <p:blipFill rotWithShape="1">
          <a:blip r:embed="rId3"/>
          <a:srcRect l="19426" t="14475" r="19830" b="9353"/>
          <a:stretch/>
        </p:blipFill>
        <p:spPr>
          <a:xfrm>
            <a:off x="7159203" y="2170403"/>
            <a:ext cx="2495201" cy="1759190"/>
          </a:xfrm>
          <a:prstGeom prst="rect">
            <a:avLst/>
          </a:prstGeom>
        </p:spPr>
      </p:pic>
    </p:spTree>
    <p:extLst>
      <p:ext uri="{BB962C8B-B14F-4D97-AF65-F5344CB8AC3E}">
        <p14:creationId xmlns:p14="http://schemas.microsoft.com/office/powerpoint/2010/main" val="1829496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5408" y="5983100"/>
            <a:ext cx="2452687" cy="8749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8376B5A-616B-4A46-B1D6-657213F39ABA}"/>
              </a:ext>
            </a:extLst>
          </p:cNvPr>
          <p:cNvSpPr txBox="1">
            <a:spLocks/>
          </p:cNvSpPr>
          <p:nvPr/>
        </p:nvSpPr>
        <p:spPr>
          <a:xfrm>
            <a:off x="1620551" y="268127"/>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AR" dirty="0"/>
              <a:t>Análisis Descriptivo de las Variables</a:t>
            </a:r>
          </a:p>
        </p:txBody>
      </p:sp>
      <p:sp>
        <p:nvSpPr>
          <p:cNvPr id="5" name="CuadroTexto 4">
            <a:extLst>
              <a:ext uri="{FF2B5EF4-FFF2-40B4-BE49-F238E27FC236}">
                <a16:creationId xmlns:a16="http://schemas.microsoft.com/office/drawing/2014/main" id="{090A3BE3-7284-410C-A240-B134385C0E7B}"/>
              </a:ext>
            </a:extLst>
          </p:cNvPr>
          <p:cNvSpPr txBox="1"/>
          <p:nvPr/>
        </p:nvSpPr>
        <p:spPr>
          <a:xfrm>
            <a:off x="1620551" y="1616765"/>
            <a:ext cx="9325745" cy="5632311"/>
          </a:xfrm>
          <a:prstGeom prst="rect">
            <a:avLst/>
          </a:prstGeom>
          <a:noFill/>
        </p:spPr>
        <p:txBody>
          <a:bodyPr wrap="square" rtlCol="0">
            <a:spAutoFit/>
          </a:bodyPr>
          <a:lstStyle/>
          <a:p>
            <a:pPr algn="just"/>
            <a:r>
              <a:rPr lang="en-GB" dirty="0"/>
              <a:t>Nuestra idea es </a:t>
            </a:r>
            <a:r>
              <a:rPr lang="en-GB" dirty="0" err="1"/>
              <a:t>tratar</a:t>
            </a:r>
            <a:r>
              <a:rPr lang="en-GB" dirty="0"/>
              <a:t> de </a:t>
            </a:r>
            <a:r>
              <a:rPr lang="en-GB" dirty="0" err="1"/>
              <a:t>establecer</a:t>
            </a:r>
            <a:r>
              <a:rPr lang="en-GB" dirty="0"/>
              <a:t> una </a:t>
            </a:r>
            <a:r>
              <a:rPr lang="en-GB" dirty="0" err="1"/>
              <a:t>relación</a:t>
            </a:r>
            <a:r>
              <a:rPr lang="en-GB" dirty="0"/>
              <a:t> entre la </a:t>
            </a:r>
            <a:r>
              <a:rPr lang="en-GB" dirty="0" err="1"/>
              <a:t>accesibilidad</a:t>
            </a:r>
            <a:r>
              <a:rPr lang="en-GB" dirty="0"/>
              <a:t> del </a:t>
            </a:r>
            <a:r>
              <a:rPr lang="en-GB" dirty="0" err="1"/>
              <a:t>transporte</a:t>
            </a:r>
            <a:r>
              <a:rPr lang="en-GB" dirty="0"/>
              <a:t> </a:t>
            </a:r>
            <a:r>
              <a:rPr lang="en-GB" dirty="0" err="1"/>
              <a:t>público</a:t>
            </a:r>
            <a:r>
              <a:rPr lang="en-GB" dirty="0"/>
              <a:t>, y </a:t>
            </a:r>
            <a:r>
              <a:rPr lang="en-GB" dirty="0" err="1"/>
              <a:t>seguridad</a:t>
            </a:r>
            <a:r>
              <a:rPr lang="en-GB" dirty="0"/>
              <a:t> </a:t>
            </a:r>
            <a:r>
              <a:rPr lang="en-GB" dirty="0" err="1"/>
              <a:t>en</a:t>
            </a:r>
            <a:r>
              <a:rPr lang="en-GB" dirty="0"/>
              <a:t> los barrios de la Ciudad </a:t>
            </a:r>
            <a:r>
              <a:rPr lang="en-GB" dirty="0" err="1"/>
              <a:t>Autónoma</a:t>
            </a:r>
            <a:r>
              <a:rPr lang="en-GB" dirty="0"/>
              <a:t> de Buenos Aires, y </a:t>
            </a:r>
            <a:r>
              <a:rPr lang="en-GB" dirty="0" err="1"/>
              <a:t>verificar</a:t>
            </a:r>
            <a:r>
              <a:rPr lang="en-GB" dirty="0"/>
              <a:t> </a:t>
            </a:r>
            <a:r>
              <a:rPr lang="en-GB" dirty="0" err="1"/>
              <a:t>si</a:t>
            </a:r>
            <a:r>
              <a:rPr lang="en-GB" dirty="0"/>
              <a:t> el </a:t>
            </a:r>
            <a:r>
              <a:rPr lang="en-GB" dirty="0" err="1"/>
              <a:t>precio</a:t>
            </a:r>
            <a:r>
              <a:rPr lang="en-GB" dirty="0"/>
              <a:t> de la Vivienda se </a:t>
            </a:r>
            <a:r>
              <a:rPr lang="en-GB" dirty="0" err="1"/>
              <a:t>encarece</a:t>
            </a:r>
            <a:r>
              <a:rPr lang="en-GB" dirty="0"/>
              <a:t> o se </a:t>
            </a:r>
            <a:r>
              <a:rPr lang="en-GB" dirty="0" err="1"/>
              <a:t>abarata</a:t>
            </a:r>
            <a:r>
              <a:rPr lang="en-GB" dirty="0"/>
              <a:t> a </a:t>
            </a:r>
            <a:r>
              <a:rPr lang="en-GB" dirty="0" err="1"/>
              <a:t>partir</a:t>
            </a:r>
            <a:r>
              <a:rPr lang="en-GB" dirty="0"/>
              <a:t> de </a:t>
            </a:r>
            <a:r>
              <a:rPr lang="en-GB" dirty="0" err="1"/>
              <a:t>estas</a:t>
            </a:r>
            <a:r>
              <a:rPr lang="en-GB" dirty="0"/>
              <a:t> variables.</a:t>
            </a:r>
          </a:p>
          <a:p>
            <a:pPr algn="just"/>
            <a:endParaRPr lang="en-GB" dirty="0"/>
          </a:p>
          <a:p>
            <a:pPr algn="just"/>
            <a:r>
              <a:rPr lang="es-ES" dirty="0"/>
              <a:t>Si la accesibilidad la medimos por las variables acceso al transporte público, rampas, </a:t>
            </a:r>
            <a:r>
              <a:rPr lang="es-ES" dirty="0" err="1"/>
              <a:t>bicicendas</a:t>
            </a:r>
            <a:r>
              <a:rPr lang="es-ES" dirty="0"/>
              <a:t> y estaciones de bicis. </a:t>
            </a:r>
            <a:r>
              <a:rPr lang="en-GB" dirty="0"/>
              <a:t>Para </a:t>
            </a:r>
            <a:r>
              <a:rPr lang="en-GB" dirty="0" err="1"/>
              <a:t>ellos</a:t>
            </a:r>
            <a:r>
              <a:rPr lang="en-GB" dirty="0"/>
              <a:t> </a:t>
            </a:r>
            <a:r>
              <a:rPr lang="en-GB" dirty="0" err="1"/>
              <a:t>incorporamos</a:t>
            </a:r>
            <a:r>
              <a:rPr lang="en-GB" dirty="0"/>
              <a:t> </a:t>
            </a:r>
            <a:r>
              <a:rPr lang="en-GB" dirty="0" err="1"/>
              <a:t>nuevos</a:t>
            </a:r>
            <a:r>
              <a:rPr lang="en-GB" dirty="0"/>
              <a:t> data set para </a:t>
            </a:r>
            <a:r>
              <a:rPr lang="en-GB" dirty="0" err="1"/>
              <a:t>poder</a:t>
            </a:r>
            <a:r>
              <a:rPr lang="en-GB" dirty="0"/>
              <a:t> </a:t>
            </a:r>
            <a:r>
              <a:rPr lang="en-GB" dirty="0" err="1"/>
              <a:t>respondernos</a:t>
            </a:r>
            <a:r>
              <a:rPr lang="en-GB" dirty="0"/>
              <a:t> las </a:t>
            </a:r>
            <a:r>
              <a:rPr lang="en-GB" dirty="0" err="1"/>
              <a:t>siguientes</a:t>
            </a:r>
            <a:r>
              <a:rPr lang="en-GB" dirty="0"/>
              <a:t> </a:t>
            </a:r>
            <a:r>
              <a:rPr lang="en-GB" dirty="0" err="1"/>
              <a:t>preguntas</a:t>
            </a:r>
            <a:r>
              <a:rPr lang="en-GB" dirty="0"/>
              <a:t>:</a:t>
            </a:r>
          </a:p>
          <a:p>
            <a:endParaRPr lang="en-GB" dirty="0"/>
          </a:p>
          <a:p>
            <a:pPr marL="285750" indent="-285750" algn="just">
              <a:buFont typeface="Wingdings" panose="05000000000000000000" pitchFamily="2" charset="2"/>
              <a:buChar char="§"/>
            </a:pPr>
            <a:r>
              <a:rPr lang="es-ES" dirty="0"/>
              <a:t>¿Cuántas comisarías se verifican por barrio?</a:t>
            </a:r>
          </a:p>
          <a:p>
            <a:pPr marL="285750" indent="-285750" algn="just">
              <a:buFont typeface="Wingdings" panose="05000000000000000000" pitchFamily="2" charset="2"/>
              <a:buChar char="§"/>
            </a:pPr>
            <a:r>
              <a:rPr lang="es-ES" dirty="0"/>
              <a:t>¿Cuántas estaciones de subte y líneas de colectivo se observan por barrio?</a:t>
            </a:r>
          </a:p>
          <a:p>
            <a:pPr marL="285750" indent="-285750" algn="just">
              <a:buFont typeface="Wingdings" panose="05000000000000000000" pitchFamily="2" charset="2"/>
              <a:buChar char="§"/>
            </a:pPr>
            <a:r>
              <a:rPr lang="es-ES" dirty="0"/>
              <a:t>¿En que barrios predominan la </a:t>
            </a:r>
            <a:r>
              <a:rPr lang="es-ES" dirty="0" err="1"/>
              <a:t>bicicendas</a:t>
            </a:r>
            <a:r>
              <a:rPr lang="es-ES" dirty="0"/>
              <a:t>? ¿Y estaciones de bicis?</a:t>
            </a:r>
          </a:p>
          <a:p>
            <a:pPr marL="285750" indent="-285750" algn="just">
              <a:buFont typeface="Wingdings" panose="05000000000000000000" pitchFamily="2" charset="2"/>
              <a:buChar char="§"/>
            </a:pPr>
            <a:r>
              <a:rPr lang="es-ES" dirty="0"/>
              <a:t>En los barrios en donde más predomina el acceso al transporte público, ¿son los barrios en donde las propiedades son más caras?</a:t>
            </a:r>
          </a:p>
          <a:p>
            <a:pPr marL="285750" indent="-285750" algn="just">
              <a:buFont typeface="Wingdings" panose="05000000000000000000" pitchFamily="2" charset="2"/>
              <a:buChar char="§"/>
            </a:pPr>
            <a:r>
              <a:rPr lang="es-ES" dirty="0"/>
              <a:t>En los barrios en donde más predomina las comisarias, ¿son los barrios en donde las propiedades son más caras?</a:t>
            </a:r>
          </a:p>
          <a:p>
            <a:pPr marL="285750" indent="-285750">
              <a:buFont typeface="Wingdings" panose="05000000000000000000" pitchFamily="2" charset="2"/>
              <a:buChar char="§"/>
            </a:pPr>
            <a:r>
              <a:rPr lang="es-ES" dirty="0"/>
              <a:t>En los barrios donde el metro cuadrado es más caro, ¿que tipo de medio de transporte predomina? ¿Cuántas comisarías se observan en los barrios donde el precio por metro cuadrado es más caro?</a:t>
            </a:r>
          </a:p>
          <a:p>
            <a:pPr marL="285750" indent="-285750">
              <a:buFont typeface="Wingdings" panose="05000000000000000000" pitchFamily="2" charset="2"/>
              <a:buChar char="§"/>
            </a:pPr>
            <a:endParaRPr lang="es-ES" dirty="0"/>
          </a:p>
          <a:p>
            <a:endParaRPr lang="es-ES" dirty="0"/>
          </a:p>
        </p:txBody>
      </p:sp>
    </p:spTree>
    <p:extLst>
      <p:ext uri="{BB962C8B-B14F-4D97-AF65-F5344CB8AC3E}">
        <p14:creationId xmlns:p14="http://schemas.microsoft.com/office/powerpoint/2010/main" val="481110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a:t>Comparacion barrios cap. Fed.</a:t>
            </a:r>
            <a:endParaRPr lang="en-US" sz="2500" dirty="0"/>
          </a:p>
        </p:txBody>
      </p: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9313" y="5983100"/>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19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err="1"/>
              <a:t>Correlación</a:t>
            </a:r>
            <a:r>
              <a:rPr lang="en-US" sz="2500" dirty="0"/>
              <a:t> entre variables</a:t>
            </a:r>
          </a:p>
        </p:txBody>
      </p: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2643" y="5983100"/>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830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BC883D-009A-4E26-96EE-E0BD08EB3BBB}"/>
              </a:ext>
            </a:extLst>
          </p:cNvPr>
          <p:cNvSpPr>
            <a:spLocks noGrp="1"/>
          </p:cNvSpPr>
          <p:nvPr>
            <p:ph type="title"/>
          </p:nvPr>
        </p:nvSpPr>
        <p:spPr/>
        <p:txBody>
          <a:bodyPr/>
          <a:lstStyle/>
          <a:p>
            <a:r>
              <a:rPr lang="es-ES" dirty="0"/>
              <a:t>Conclusiones</a:t>
            </a:r>
            <a:endParaRPr lang="en-GB" dirty="0"/>
          </a:p>
        </p:txBody>
      </p:sp>
      <p:sp>
        <p:nvSpPr>
          <p:cNvPr id="3" name="Marcador de contenido 2">
            <a:extLst>
              <a:ext uri="{FF2B5EF4-FFF2-40B4-BE49-F238E27FC236}">
                <a16:creationId xmlns:a16="http://schemas.microsoft.com/office/drawing/2014/main" id="{065EA963-9CFC-4429-88D5-3766A009B12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2937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p:txBody>
          <a:bodyPr/>
          <a:lstStyle/>
          <a:p>
            <a:r>
              <a:rPr lang="es-AR" dirty="0"/>
              <a:t>Metodología utilizada</a:t>
            </a:r>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a:xfrm>
            <a:off x="1219200" y="1868557"/>
            <a:ext cx="9753600" cy="3998843"/>
          </a:xfrm>
        </p:spPr>
        <p:txBody>
          <a:bodyPr>
            <a:normAutofit fontScale="92500" lnSpcReduction="20000"/>
          </a:bodyPr>
          <a:lstStyle/>
          <a:p>
            <a:pPr>
              <a:buSzPct val="150000"/>
              <a:buFont typeface="Wingdings" panose="05000000000000000000" pitchFamily="2" charset="2"/>
              <a:buChar char="§"/>
            </a:pPr>
            <a:r>
              <a:rPr lang="es-AR" sz="1500" dirty="0"/>
              <a:t>Análisis exploratorio del </a:t>
            </a:r>
            <a:r>
              <a:rPr lang="es-AR" sz="1500" dirty="0" err="1"/>
              <a:t>dataset</a:t>
            </a:r>
            <a:r>
              <a:rPr lang="es-AR" sz="1500" dirty="0"/>
              <a:t> original</a:t>
            </a:r>
          </a:p>
          <a:p>
            <a:pPr lvl="1"/>
            <a:r>
              <a:rPr lang="es-AR" sz="1500" dirty="0"/>
              <a:t>Identificamos variables relevantes y valores faltantes</a:t>
            </a:r>
          </a:p>
          <a:p>
            <a:pPr lvl="1"/>
            <a:r>
              <a:rPr lang="es-AR" sz="1500" dirty="0"/>
              <a:t>Reestructuración del </a:t>
            </a:r>
            <a:r>
              <a:rPr lang="es-AR" sz="1500" dirty="0" err="1"/>
              <a:t>dataset</a:t>
            </a:r>
            <a:r>
              <a:rPr lang="es-AR" sz="1500" dirty="0"/>
              <a:t> (eliminación de variables irrelevantes y renombre del resto)</a:t>
            </a:r>
          </a:p>
          <a:p>
            <a:pPr marL="286902" lvl="1" indent="-285750">
              <a:buSzPct val="150000"/>
              <a:buFont typeface="Wingdings" panose="05000000000000000000" pitchFamily="2" charset="2"/>
              <a:buChar char="§"/>
            </a:pPr>
            <a:r>
              <a:rPr lang="es-AR" sz="1500" i="0" dirty="0"/>
              <a:t>  Se toma como caso de análisis a la Ciudad Autónoma de Buenos Aires</a:t>
            </a:r>
          </a:p>
          <a:p>
            <a:r>
              <a:rPr lang="es-AR" sz="1500" dirty="0"/>
              <a:t>Centramos el análisis en las variables más significativas</a:t>
            </a:r>
          </a:p>
          <a:p>
            <a:pPr lvl="1"/>
            <a:r>
              <a:rPr lang="es-AR" sz="1500" dirty="0"/>
              <a:t>Cantidad de Ambientes</a:t>
            </a:r>
          </a:p>
          <a:p>
            <a:pPr lvl="1"/>
            <a:r>
              <a:rPr lang="es-AR" sz="1500" dirty="0"/>
              <a:t>Piso</a:t>
            </a:r>
          </a:p>
          <a:p>
            <a:pPr lvl="1"/>
            <a:r>
              <a:rPr lang="es-AR" sz="1500" dirty="0"/>
              <a:t>Precio por metro cuadrado (dólares)</a:t>
            </a:r>
          </a:p>
          <a:p>
            <a:pPr lvl="1"/>
            <a:r>
              <a:rPr lang="es-AR" sz="1500" dirty="0"/>
              <a:t>Superficie total</a:t>
            </a:r>
          </a:p>
          <a:p>
            <a:pPr lvl="1"/>
            <a:r>
              <a:rPr lang="es-AR" sz="1500" dirty="0"/>
              <a:t>Superficie Cubierta</a:t>
            </a:r>
          </a:p>
          <a:p>
            <a:pPr lvl="1"/>
            <a:r>
              <a:rPr lang="es-AR" sz="1500" dirty="0"/>
              <a:t>Barrio (ver nombre)</a:t>
            </a:r>
          </a:p>
          <a:p>
            <a:pPr lvl="1"/>
            <a:r>
              <a:rPr lang="es-AR" sz="1500" dirty="0"/>
              <a:t>Tipo de propiedad</a:t>
            </a:r>
          </a:p>
          <a:p>
            <a:r>
              <a:rPr lang="es-AR" sz="1500" dirty="0"/>
              <a:t>Corrección de datos</a:t>
            </a:r>
          </a:p>
          <a:p>
            <a:r>
              <a:rPr lang="es-AR" sz="1500" dirty="0"/>
              <a:t>Manejo de </a:t>
            </a:r>
            <a:r>
              <a:rPr lang="es-AR" sz="1500" dirty="0" err="1"/>
              <a:t>outliers</a:t>
            </a:r>
            <a:endParaRPr lang="es-AR" sz="1500" dirty="0"/>
          </a:p>
          <a:p>
            <a:r>
              <a:rPr lang="es-AR" sz="1500" dirty="0"/>
              <a:t>Completado de valores faltantes</a:t>
            </a:r>
          </a:p>
          <a:p>
            <a:pPr lvl="1"/>
            <a:endParaRPr lang="es-AR" dirty="0"/>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176" y="5907157"/>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11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0B08D-BA0E-4BF8-B8A2-76BC6EA67816}"/>
              </a:ext>
            </a:extLst>
          </p:cNvPr>
          <p:cNvSpPr>
            <a:spLocks noGrp="1"/>
          </p:cNvSpPr>
          <p:nvPr>
            <p:ph type="title"/>
          </p:nvPr>
        </p:nvSpPr>
        <p:spPr/>
        <p:txBody>
          <a:bodyPr/>
          <a:lstStyle/>
          <a:p>
            <a:r>
              <a:rPr lang="es-AR" dirty="0"/>
              <a:t>Análisis Exploratorio</a:t>
            </a:r>
            <a:endParaRPr lang="en-GB" dirty="0"/>
          </a:p>
        </p:txBody>
      </p:sp>
      <p:sp>
        <p:nvSpPr>
          <p:cNvPr id="3" name="Marcador de contenido 2">
            <a:extLst>
              <a:ext uri="{FF2B5EF4-FFF2-40B4-BE49-F238E27FC236}">
                <a16:creationId xmlns:a16="http://schemas.microsoft.com/office/drawing/2014/main" id="{9E106DFA-141A-464A-AA47-3CF65F2785D2}"/>
              </a:ext>
            </a:extLst>
          </p:cNvPr>
          <p:cNvSpPr>
            <a:spLocks noGrp="1"/>
          </p:cNvSpPr>
          <p:nvPr>
            <p:ph idx="1"/>
          </p:nvPr>
        </p:nvSpPr>
        <p:spPr/>
        <p:txBody>
          <a:bodyPr>
            <a:normAutofit/>
          </a:bodyPr>
          <a:lstStyle/>
          <a:p>
            <a:r>
              <a:rPr lang="es-AR" sz="1500" dirty="0"/>
              <a:t>Reestructuración del </a:t>
            </a:r>
            <a:r>
              <a:rPr lang="es-AR" sz="1500" dirty="0" err="1"/>
              <a:t>dataset</a:t>
            </a:r>
            <a:r>
              <a:rPr lang="en-GB" sz="1500" dirty="0"/>
              <a:t>: </a:t>
            </a:r>
            <a:r>
              <a:rPr lang="en-GB" sz="1500" dirty="0" err="1"/>
              <a:t>eliminamos</a:t>
            </a:r>
            <a:r>
              <a:rPr lang="en-GB" sz="1500" dirty="0"/>
              <a:t> las </a:t>
            </a:r>
            <a:r>
              <a:rPr lang="en-GB" sz="1500" dirty="0" err="1"/>
              <a:t>columnas</a:t>
            </a:r>
            <a:r>
              <a:rPr lang="en-GB" sz="1500" dirty="0"/>
              <a:t> que no </a:t>
            </a:r>
            <a:r>
              <a:rPr lang="en-GB" sz="1500" dirty="0" err="1"/>
              <a:t>representan</a:t>
            </a:r>
            <a:r>
              <a:rPr lang="en-GB" sz="1500" dirty="0"/>
              <a:t> un peso </a:t>
            </a:r>
            <a:r>
              <a:rPr lang="en-GB" sz="1500" dirty="0" err="1"/>
              <a:t>significativo</a:t>
            </a:r>
            <a:r>
              <a:rPr lang="en-GB" sz="1500" dirty="0"/>
              <a:t> </a:t>
            </a:r>
            <a:r>
              <a:rPr lang="en-GB" sz="1500" dirty="0" err="1"/>
              <a:t>en</a:t>
            </a:r>
            <a:r>
              <a:rPr lang="en-GB" sz="1500" dirty="0"/>
              <a:t> </a:t>
            </a:r>
            <a:r>
              <a:rPr lang="en-GB" sz="1500" dirty="0" err="1"/>
              <a:t>nuestro</a:t>
            </a:r>
            <a:r>
              <a:rPr lang="en-GB" sz="1500" dirty="0"/>
              <a:t> dataset. </a:t>
            </a:r>
            <a:r>
              <a:rPr lang="en-GB" sz="1500" dirty="0" err="1"/>
              <a:t>Estos</a:t>
            </a:r>
            <a:r>
              <a:rPr lang="en-GB" sz="1500" dirty="0"/>
              <a:t> </a:t>
            </a:r>
            <a:r>
              <a:rPr lang="en-GB" sz="1500" dirty="0" err="1"/>
              <a:t>campos</a:t>
            </a:r>
            <a:r>
              <a:rPr lang="en-GB" sz="1500" dirty="0"/>
              <a:t> </a:t>
            </a:r>
            <a:r>
              <a:rPr lang="en-GB" sz="1500" dirty="0" err="1"/>
              <a:t>serían</a:t>
            </a:r>
            <a:r>
              <a:rPr lang="en-GB" sz="1500" dirty="0"/>
              <a:t> los </a:t>
            </a:r>
            <a:r>
              <a:rPr lang="en-GB" sz="1500" dirty="0" err="1"/>
              <a:t>siguientes</a:t>
            </a:r>
            <a:r>
              <a:rPr lang="en-GB" sz="1500" dirty="0"/>
              <a:t>:</a:t>
            </a:r>
          </a:p>
          <a:p>
            <a:pPr>
              <a:buFontTx/>
              <a:buChar char="-"/>
            </a:pPr>
            <a:r>
              <a:rPr lang="en-GB" sz="1500" i="1" dirty="0" err="1"/>
              <a:t>place_with_parent_names</a:t>
            </a:r>
            <a:endParaRPr lang="en-GB" sz="1500" i="1" dirty="0"/>
          </a:p>
          <a:p>
            <a:pPr>
              <a:buFontTx/>
              <a:buChar char="-"/>
            </a:pPr>
            <a:r>
              <a:rPr lang="en-GB" sz="1500" i="1" dirty="0" err="1"/>
              <a:t>lat-lon</a:t>
            </a:r>
            <a:endParaRPr lang="en-GB" sz="1500" i="1" dirty="0"/>
          </a:p>
          <a:p>
            <a:pPr>
              <a:buFontTx/>
              <a:buChar char="-"/>
            </a:pPr>
            <a:r>
              <a:rPr lang="en-GB" sz="1500" i="1" dirty="0" err="1"/>
              <a:t>properati_url</a:t>
            </a:r>
            <a:endParaRPr lang="en-GB" sz="1500" i="1" dirty="0"/>
          </a:p>
          <a:p>
            <a:pPr>
              <a:buFontTx/>
              <a:buChar char="-"/>
            </a:pPr>
            <a:r>
              <a:rPr lang="en-GB" sz="1500" i="1" dirty="0" err="1"/>
              <a:t>image_thumbnail</a:t>
            </a:r>
            <a:endParaRPr lang="en-GB" sz="1500" i="1" dirty="0"/>
          </a:p>
        </p:txBody>
      </p:sp>
    </p:spTree>
    <p:extLst>
      <p:ext uri="{BB962C8B-B14F-4D97-AF65-F5344CB8AC3E}">
        <p14:creationId xmlns:p14="http://schemas.microsoft.com/office/powerpoint/2010/main" val="394938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F8489-9530-4BEB-994C-EDE83FA249C3}"/>
              </a:ext>
            </a:extLst>
          </p:cNvPr>
          <p:cNvSpPr>
            <a:spLocks noGrp="1"/>
          </p:cNvSpPr>
          <p:nvPr>
            <p:ph type="title"/>
          </p:nvPr>
        </p:nvSpPr>
        <p:spPr/>
        <p:txBody>
          <a:bodyPr/>
          <a:lstStyle/>
          <a:p>
            <a:r>
              <a:rPr lang="es-AR" dirty="0"/>
              <a:t>Corrección de Datos</a:t>
            </a:r>
            <a:endParaRPr lang="en-GB" dirty="0"/>
          </a:p>
        </p:txBody>
      </p:sp>
      <p:sp>
        <p:nvSpPr>
          <p:cNvPr id="3" name="Marcador de contenido 2">
            <a:extLst>
              <a:ext uri="{FF2B5EF4-FFF2-40B4-BE49-F238E27FC236}">
                <a16:creationId xmlns:a16="http://schemas.microsoft.com/office/drawing/2014/main" id="{FA804019-A57D-4DFA-A002-BA3835A63778}"/>
              </a:ext>
            </a:extLst>
          </p:cNvPr>
          <p:cNvSpPr>
            <a:spLocks noGrp="1"/>
          </p:cNvSpPr>
          <p:nvPr>
            <p:ph idx="1"/>
          </p:nvPr>
        </p:nvSpPr>
        <p:spPr/>
        <p:txBody>
          <a:bodyPr/>
          <a:lstStyle/>
          <a:p>
            <a:r>
              <a:rPr lang="es-AR" dirty="0"/>
              <a:t>La variable precio unitario presenta errores de tipeo ya que se observa valores que no son coherentes acorde a la descripción que presenta. En este sentido se corrige el: </a:t>
            </a:r>
            <a:r>
              <a:rPr lang="es-AR" dirty="0">
                <a:highlight>
                  <a:srgbClr val="FF0000"/>
                </a:highlight>
              </a:rPr>
              <a:t>precio/superficie</a:t>
            </a:r>
          </a:p>
          <a:p>
            <a:endParaRPr lang="es-AR" dirty="0"/>
          </a:p>
          <a:p>
            <a:pPr marL="0" indent="0">
              <a:buNone/>
            </a:pPr>
            <a:endParaRPr lang="en-GB" dirty="0"/>
          </a:p>
        </p:txBody>
      </p:sp>
    </p:spTree>
    <p:extLst>
      <p:ext uri="{BB962C8B-B14F-4D97-AF65-F5344CB8AC3E}">
        <p14:creationId xmlns:p14="http://schemas.microsoft.com/office/powerpoint/2010/main" val="199814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p:txBody>
          <a:bodyPr/>
          <a:lstStyle/>
          <a:p>
            <a:r>
              <a:rPr lang="es-AR" dirty="0"/>
              <a:t>Manejo de </a:t>
            </a:r>
            <a:r>
              <a:rPr lang="es-AR" dirty="0" err="1"/>
              <a:t>outliers</a:t>
            </a:r>
            <a:endParaRPr lang="es-AR" dirty="0"/>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p:txBody>
          <a:bodyPr/>
          <a:lstStyle/>
          <a:p>
            <a:pPr algn="just"/>
            <a:r>
              <a:rPr lang="es-AR" sz="1400" dirty="0"/>
              <a:t>Evaluamos sobre las variables relevantes los candidatos a </a:t>
            </a:r>
            <a:r>
              <a:rPr lang="es-AR" sz="1400" dirty="0" err="1"/>
              <a:t>outliers</a:t>
            </a:r>
            <a:r>
              <a:rPr lang="es-AR" sz="1400" dirty="0"/>
              <a:t> definiéndolos como aquellas observaciones que se alejan al menos 3 desvíos estándar de la media.</a:t>
            </a:r>
          </a:p>
          <a:p>
            <a:pPr algn="just"/>
            <a:r>
              <a:rPr lang="es-AR" sz="1400" dirty="0"/>
              <a:t>En todas las variables </a:t>
            </a:r>
            <a:r>
              <a:rPr lang="es-AR" sz="1400" dirty="0">
                <a:solidFill>
                  <a:schemeClr val="tx1"/>
                </a:solidFill>
              </a:rPr>
              <a:t>estudiadas, excepto para la cantidad de ambientes, c</a:t>
            </a:r>
            <a:r>
              <a:rPr lang="es-AR" sz="1400" dirty="0"/>
              <a:t>onvertimos esos valores a nulos o estimamos la media.</a:t>
            </a:r>
          </a:p>
          <a:p>
            <a:pPr algn="just"/>
            <a:r>
              <a:rPr lang="es-AR" sz="1400" dirty="0"/>
              <a:t>Variable piso, también es un candidato a </a:t>
            </a:r>
            <a:r>
              <a:rPr lang="es-AR" sz="1400" dirty="0" err="1"/>
              <a:t>outliers</a:t>
            </a:r>
            <a:endParaRPr lang="es-AR" sz="1400" dirty="0"/>
          </a:p>
          <a:p>
            <a:pPr marL="530352" lvl="1" indent="0" algn="just">
              <a:buNone/>
            </a:pPr>
            <a:endParaRPr lang="es-AR" sz="1400" b="1" dirty="0">
              <a:solidFill>
                <a:srgbClr val="FF0000"/>
              </a:solidFill>
            </a:endParaRPr>
          </a:p>
          <a:p>
            <a:pPr marL="0" indent="0">
              <a:buNone/>
            </a:pPr>
            <a:endParaRPr lang="es-AR" sz="1600" dirty="0"/>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370" y="5981700"/>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21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p:txBody>
          <a:bodyPr/>
          <a:lstStyle/>
          <a:p>
            <a:r>
              <a:rPr lang="es-AR" dirty="0"/>
              <a:t>Completado de valores faltantes</a:t>
            </a:r>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p:txBody>
          <a:bodyPr/>
          <a:lstStyle/>
          <a:p>
            <a:r>
              <a:rPr lang="es-AR" sz="1400" dirty="0"/>
              <a:t>Para los valores faltantes, identificamos que porcentaje de las observaciones se presentan casos de valores faltantes. En este sentido, notamos que variables como “</a:t>
            </a:r>
            <a:r>
              <a:rPr lang="es-AR" sz="1400" dirty="0" err="1"/>
              <a:t>floor</a:t>
            </a:r>
            <a:r>
              <a:rPr lang="es-AR" sz="1400" dirty="0"/>
              <a:t>”,”expensas”, “</a:t>
            </a:r>
            <a:r>
              <a:rPr lang="es-AR" sz="1400" dirty="0" err="1"/>
              <a:t>rooms</a:t>
            </a:r>
            <a:r>
              <a:rPr lang="es-AR" sz="1400" dirty="0"/>
              <a:t>”, tienen  más de un 50% de valores faltantes.</a:t>
            </a:r>
          </a:p>
          <a:p>
            <a:r>
              <a:rPr lang="es-AR" sz="1400" dirty="0"/>
              <a:t>Dentro de la variable “descripción” y “titulo”, encontramos información que utilizamos para completar los valores faltantes de las variables antes mencionadas, esto lo llevamos mediante </a:t>
            </a:r>
            <a:r>
              <a:rPr lang="es-AR" sz="1400" i="1" dirty="0" err="1"/>
              <a:t>regex</a:t>
            </a:r>
            <a:r>
              <a:rPr lang="es-AR" sz="1400" i="1" dirty="0"/>
              <a:t> </a:t>
            </a:r>
            <a:r>
              <a:rPr lang="es-AR" sz="1400" dirty="0"/>
              <a:t>para extraer estos datos y así completar esas observaciones faltantes. Por ejemplo, en las variables: “ambiente”, “pisos”, “precio en </a:t>
            </a:r>
            <a:r>
              <a:rPr lang="es-AR" sz="1400" dirty="0" err="1"/>
              <a:t>usd</a:t>
            </a:r>
            <a:r>
              <a:rPr lang="es-AR" sz="1400" dirty="0"/>
              <a:t>”.</a:t>
            </a:r>
          </a:p>
          <a:p>
            <a:r>
              <a:rPr lang="es-AR" sz="1400" dirty="0"/>
              <a:t>Para el caso particular del precio por metro cuadrado, para los casos en donde no había información del precio ni de la superficie (para calcularlo como una función de ambos) utilizamos un promedio del valor del metro cuadrado por “Barrio” y “Tipo de propiedad” (es decir, una media condicional).</a:t>
            </a:r>
          </a:p>
          <a:p>
            <a:r>
              <a:rPr lang="es-AR" sz="1400" dirty="0"/>
              <a:t>Realizamos para algunas variables: ambientes, barrio y tipo de propiedad, las asignación de variables </a:t>
            </a:r>
            <a:r>
              <a:rPr lang="es-AR" sz="1400" dirty="0" err="1"/>
              <a:t>categoricas</a:t>
            </a:r>
            <a:endParaRPr lang="es-AR" sz="1400" dirty="0"/>
          </a:p>
          <a:p>
            <a:r>
              <a:rPr lang="es-AR" sz="1400" dirty="0"/>
              <a:t>Por ultimo, para los datos de </a:t>
            </a:r>
            <a:r>
              <a:rPr lang="es-AR" sz="1400" dirty="0" err="1"/>
              <a:t>GeoLocalizacion</a:t>
            </a:r>
            <a:r>
              <a:rPr lang="es-AR" sz="1400" dirty="0"/>
              <a:t>, utilizamos como fuente externa un </a:t>
            </a:r>
            <a:r>
              <a:rPr lang="es-AR" sz="1400" dirty="0" err="1"/>
              <a:t>dataset</a:t>
            </a:r>
            <a:r>
              <a:rPr lang="es-AR" sz="1400" dirty="0"/>
              <a:t> de </a:t>
            </a:r>
            <a:r>
              <a:rPr lang="es-AR" sz="1400" dirty="0">
                <a:solidFill>
                  <a:srgbClr val="0070C0"/>
                </a:solidFill>
                <a:hlinkClick r:id="rId2"/>
              </a:rPr>
              <a:t>http://www.geonames.org/</a:t>
            </a:r>
            <a:r>
              <a:rPr lang="es-AR" sz="1400" dirty="0"/>
              <a:t> con los códigos y su Latitud y Longitud correspondiente.</a:t>
            </a:r>
          </a:p>
          <a:p>
            <a:r>
              <a:rPr lang="es-AR" sz="1400" dirty="0"/>
              <a:t>Por ultimo, para los datos de datos de transporte público que nos permiten medir </a:t>
            </a:r>
            <a:r>
              <a:rPr lang="es-AR" sz="1400" dirty="0" err="1"/>
              <a:t>accecisbilidad</a:t>
            </a:r>
            <a:r>
              <a:rPr lang="es-AR" sz="1400" dirty="0"/>
              <a:t> y seguridad, utilizamos como fuente externa un </a:t>
            </a:r>
            <a:r>
              <a:rPr lang="es-AR" sz="1400" dirty="0" err="1"/>
              <a:t>dataset</a:t>
            </a:r>
            <a:r>
              <a:rPr lang="es-AR" sz="1400" dirty="0"/>
              <a:t> de </a:t>
            </a:r>
            <a:r>
              <a:rPr lang="es-AR" sz="1400" dirty="0">
                <a:solidFill>
                  <a:srgbClr val="0070C0"/>
                </a:solidFill>
                <a:hlinkClick r:id="rId2"/>
              </a:rPr>
              <a:t>http://www.geonames.org/</a:t>
            </a:r>
            <a:r>
              <a:rPr lang="es-AR" sz="1400" dirty="0"/>
              <a:t> con los códigos y su Latitud y Longitud correspondiente.</a:t>
            </a:r>
            <a:endParaRPr lang="es-AR" sz="1400" dirty="0">
              <a:solidFill>
                <a:srgbClr val="0070C0"/>
              </a:solidFill>
            </a:endParaRPr>
          </a:p>
          <a:p>
            <a:endParaRPr lang="es-AR" sz="1400" dirty="0">
              <a:solidFill>
                <a:srgbClr val="0070C0"/>
              </a:solidFill>
            </a:endParaRPr>
          </a:p>
          <a:p>
            <a:endParaRPr lang="es-AR" sz="1400" dirty="0">
              <a:solidFill>
                <a:srgbClr val="0070C0"/>
              </a:solidFill>
            </a:endParaRPr>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6138" y="5920409"/>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18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b="1" dirty="0"/>
              <a:t>COMPARACIÓN LUEGO DE LA LIMPIEZA</a:t>
            </a:r>
            <a:br>
              <a:rPr lang="en-US" sz="2500" b="1" dirty="0"/>
            </a:br>
            <a:endParaRPr lang="en-US" sz="2500" b="1" dirty="0"/>
          </a:p>
        </p:txBody>
      </p: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9633" y="5983100"/>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B0C7D390-EA9C-4006-BD33-96DD757CEACF}"/>
              </a:ext>
            </a:extLst>
          </p:cNvPr>
          <p:cNvPicPr>
            <a:picLocks noChangeAspect="1"/>
          </p:cNvPicPr>
          <p:nvPr/>
        </p:nvPicPr>
        <p:blipFill rotWithShape="1">
          <a:blip r:embed="rId3"/>
          <a:srcRect l="10846" t="36917" r="52461" b="30041"/>
          <a:stretch/>
        </p:blipFill>
        <p:spPr>
          <a:xfrm>
            <a:off x="3062570" y="1367999"/>
            <a:ext cx="4663447" cy="2548617"/>
          </a:xfrm>
          <a:prstGeom prst="rect">
            <a:avLst/>
          </a:prstGeom>
        </p:spPr>
      </p:pic>
      <p:sp>
        <p:nvSpPr>
          <p:cNvPr id="7" name="CuadroTexto 6">
            <a:extLst>
              <a:ext uri="{FF2B5EF4-FFF2-40B4-BE49-F238E27FC236}">
                <a16:creationId xmlns:a16="http://schemas.microsoft.com/office/drawing/2014/main" id="{C9503633-3FF0-4C97-B6FE-F820EE759867}"/>
              </a:ext>
            </a:extLst>
          </p:cNvPr>
          <p:cNvSpPr txBox="1"/>
          <p:nvPr/>
        </p:nvSpPr>
        <p:spPr>
          <a:xfrm flipH="1">
            <a:off x="4264299" y="392253"/>
            <a:ext cx="1565231" cy="646331"/>
          </a:xfrm>
          <a:prstGeom prst="rect">
            <a:avLst/>
          </a:prstGeom>
          <a:noFill/>
        </p:spPr>
        <p:txBody>
          <a:bodyPr wrap="square" rtlCol="0">
            <a:spAutoFit/>
          </a:bodyPr>
          <a:lstStyle/>
          <a:p>
            <a:r>
              <a:rPr lang="es-AR" b="1" dirty="0">
                <a:solidFill>
                  <a:srgbClr val="FF0000"/>
                </a:solidFill>
              </a:rPr>
              <a:t>Antes de la Limpieza</a:t>
            </a:r>
            <a:endParaRPr lang="en-GB" b="1" dirty="0">
              <a:solidFill>
                <a:srgbClr val="FF0000"/>
              </a:solidFill>
            </a:endParaRPr>
          </a:p>
        </p:txBody>
      </p:sp>
      <p:sp>
        <p:nvSpPr>
          <p:cNvPr id="8" name="CuadroTexto 7">
            <a:extLst>
              <a:ext uri="{FF2B5EF4-FFF2-40B4-BE49-F238E27FC236}">
                <a16:creationId xmlns:a16="http://schemas.microsoft.com/office/drawing/2014/main" id="{8CA2D6D4-1A66-432A-BB0D-8F9A607EBD67}"/>
              </a:ext>
            </a:extLst>
          </p:cNvPr>
          <p:cNvSpPr txBox="1"/>
          <p:nvPr/>
        </p:nvSpPr>
        <p:spPr>
          <a:xfrm flipH="1">
            <a:off x="9180965" y="373689"/>
            <a:ext cx="1565231" cy="646331"/>
          </a:xfrm>
          <a:prstGeom prst="rect">
            <a:avLst/>
          </a:prstGeom>
          <a:noFill/>
        </p:spPr>
        <p:txBody>
          <a:bodyPr wrap="square" rtlCol="0">
            <a:spAutoFit/>
          </a:bodyPr>
          <a:lstStyle/>
          <a:p>
            <a:r>
              <a:rPr lang="es-AR" b="1" dirty="0">
                <a:solidFill>
                  <a:srgbClr val="0070C0"/>
                </a:solidFill>
              </a:rPr>
              <a:t>Después de la Limpieza</a:t>
            </a:r>
            <a:endParaRPr lang="en-GB" b="1" dirty="0">
              <a:solidFill>
                <a:srgbClr val="0070C0"/>
              </a:solidFill>
            </a:endParaRPr>
          </a:p>
        </p:txBody>
      </p:sp>
    </p:spTree>
    <p:extLst>
      <p:ext uri="{BB962C8B-B14F-4D97-AF65-F5344CB8AC3E}">
        <p14:creationId xmlns:p14="http://schemas.microsoft.com/office/powerpoint/2010/main" val="2100095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E6288A-DD57-432F-9CD0-DBD5EEAF5D03}"/>
              </a:ext>
            </a:extLst>
          </p:cNvPr>
          <p:cNvSpPr>
            <a:spLocks noGrp="1"/>
          </p:cNvSpPr>
          <p:nvPr>
            <p:ph type="title"/>
          </p:nvPr>
        </p:nvSpPr>
        <p:spPr/>
        <p:txBody>
          <a:bodyPr/>
          <a:lstStyle/>
          <a:p>
            <a:r>
              <a:rPr lang="es-AR" dirty="0"/>
              <a:t>Nuevas variables a partir de nuevos </a:t>
            </a:r>
            <a:r>
              <a:rPr lang="es-AR" dirty="0" err="1"/>
              <a:t>dataset</a:t>
            </a:r>
            <a:r>
              <a:rPr lang="es-AR" dirty="0"/>
              <a:t> de transporte y seguridad</a:t>
            </a:r>
            <a:endParaRPr lang="en-GB" dirty="0"/>
          </a:p>
        </p:txBody>
      </p:sp>
      <p:sp>
        <p:nvSpPr>
          <p:cNvPr id="3" name="Marcador de contenido 2">
            <a:extLst>
              <a:ext uri="{FF2B5EF4-FFF2-40B4-BE49-F238E27FC236}">
                <a16:creationId xmlns:a16="http://schemas.microsoft.com/office/drawing/2014/main" id="{5DEDFF07-9FD0-481E-8457-4926E6BDFFF5}"/>
              </a:ext>
            </a:extLst>
          </p:cNvPr>
          <p:cNvSpPr>
            <a:spLocks noGrp="1"/>
          </p:cNvSpPr>
          <p:nvPr>
            <p:ph idx="1"/>
          </p:nvPr>
        </p:nvSpPr>
        <p:spPr/>
        <p:txBody>
          <a:bodyPr>
            <a:normAutofit/>
          </a:bodyPr>
          <a:lstStyle/>
          <a:p>
            <a:r>
              <a:rPr lang="es-AR" dirty="0"/>
              <a:t>Realizamos un </a:t>
            </a:r>
            <a:r>
              <a:rPr lang="es-AR" dirty="0" err="1"/>
              <a:t>merge</a:t>
            </a:r>
            <a:r>
              <a:rPr lang="es-AR" dirty="0"/>
              <a:t> tomando como ID las variables </a:t>
            </a:r>
            <a:r>
              <a:rPr lang="es-AR" dirty="0" err="1"/>
              <a:t>lon</a:t>
            </a:r>
            <a:r>
              <a:rPr lang="es-AR" dirty="0"/>
              <a:t> y </a:t>
            </a:r>
            <a:r>
              <a:rPr lang="es-AR" dirty="0" err="1"/>
              <a:t>lat</a:t>
            </a:r>
            <a:r>
              <a:rPr lang="es-AR" dirty="0"/>
              <a:t> e incorporamos las variables:</a:t>
            </a:r>
          </a:p>
          <a:p>
            <a:pPr>
              <a:buFontTx/>
              <a:buChar char="-"/>
            </a:pPr>
            <a:r>
              <a:rPr lang="es-AR" dirty="0"/>
              <a:t>Subtes</a:t>
            </a:r>
          </a:p>
          <a:p>
            <a:pPr>
              <a:buFontTx/>
              <a:buChar char="-"/>
            </a:pPr>
            <a:r>
              <a:rPr lang="es-AR" dirty="0"/>
              <a:t>Bicis</a:t>
            </a:r>
          </a:p>
          <a:p>
            <a:pPr>
              <a:buFontTx/>
              <a:buChar char="-"/>
            </a:pPr>
            <a:r>
              <a:rPr lang="es-AR" dirty="0"/>
              <a:t>Comisarías</a:t>
            </a:r>
          </a:p>
          <a:p>
            <a:pPr algn="just"/>
            <a:r>
              <a:rPr lang="es-AR" dirty="0"/>
              <a:t>Luego, analizamos su relación con las variables ya incorporadas al </a:t>
            </a:r>
            <a:r>
              <a:rPr lang="es-AR" dirty="0" err="1"/>
              <a:t>dataset</a:t>
            </a:r>
            <a:r>
              <a:rPr lang="es-AR" dirty="0"/>
              <a:t> original con la idea de que el modelo predictivo que queremos realizar tome estas variables para a futuro medir la accesibilidad del transporte público y el nivel de seguridad en los barrios a partir de estas nuevas variables.</a:t>
            </a:r>
            <a:endParaRPr lang="en-GB" dirty="0"/>
          </a:p>
        </p:txBody>
      </p:sp>
    </p:spTree>
    <p:extLst>
      <p:ext uri="{BB962C8B-B14F-4D97-AF65-F5344CB8AC3E}">
        <p14:creationId xmlns:p14="http://schemas.microsoft.com/office/powerpoint/2010/main" val="314976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5408" y="5983100"/>
            <a:ext cx="2452687" cy="8749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8376B5A-616B-4A46-B1D6-657213F39ABA}"/>
              </a:ext>
            </a:extLst>
          </p:cNvPr>
          <p:cNvSpPr txBox="1">
            <a:spLocks/>
          </p:cNvSpPr>
          <p:nvPr/>
        </p:nvSpPr>
        <p:spPr>
          <a:xfrm>
            <a:off x="1620551" y="268127"/>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AR" dirty="0"/>
              <a:t>Análisis Descriptivo de las Variables</a:t>
            </a:r>
          </a:p>
        </p:txBody>
      </p:sp>
      <p:sp>
        <p:nvSpPr>
          <p:cNvPr id="5" name="CuadroTexto 4">
            <a:extLst>
              <a:ext uri="{FF2B5EF4-FFF2-40B4-BE49-F238E27FC236}">
                <a16:creationId xmlns:a16="http://schemas.microsoft.com/office/drawing/2014/main" id="{090A3BE3-7284-410C-A240-B134385C0E7B}"/>
              </a:ext>
            </a:extLst>
          </p:cNvPr>
          <p:cNvSpPr txBox="1"/>
          <p:nvPr/>
        </p:nvSpPr>
        <p:spPr>
          <a:xfrm>
            <a:off x="1620551" y="1616765"/>
            <a:ext cx="9325745" cy="1477328"/>
          </a:xfrm>
          <a:prstGeom prst="rect">
            <a:avLst/>
          </a:prstGeom>
          <a:noFill/>
        </p:spPr>
        <p:txBody>
          <a:bodyPr wrap="square" rtlCol="0">
            <a:spAutoFit/>
          </a:bodyPr>
          <a:lstStyle/>
          <a:p>
            <a:pPr marL="285750" indent="-285750">
              <a:buFont typeface="Wingdings" panose="05000000000000000000" pitchFamily="2" charset="2"/>
              <a:buChar char="§"/>
            </a:pPr>
            <a:r>
              <a:rPr lang="es-ES" dirty="0"/>
              <a:t>¿En que barrio se verifica el precio del m2 más caro?</a:t>
            </a:r>
          </a:p>
          <a:p>
            <a:pPr marL="285750" indent="-285750">
              <a:buFont typeface="Wingdings" panose="05000000000000000000" pitchFamily="2" charset="2"/>
              <a:buChar char="§"/>
            </a:pPr>
            <a:r>
              <a:rPr lang="es-ES" dirty="0"/>
              <a:t>¿Qué tipo de propiedad es la más cara? ¿En que barrio se sitúa? ¿Existe una correlación entre el precio del m2 y el tipo de propiedad? ¿Y con el barrio?</a:t>
            </a:r>
            <a:endParaRPr lang="en-GB" dirty="0"/>
          </a:p>
          <a:p>
            <a:endParaRPr lang="en-GB" dirty="0"/>
          </a:p>
          <a:p>
            <a:endParaRPr lang="es-ES" dirty="0"/>
          </a:p>
        </p:txBody>
      </p:sp>
    </p:spTree>
    <p:extLst>
      <p:ext uri="{BB962C8B-B14F-4D97-AF65-F5344CB8AC3E}">
        <p14:creationId xmlns:p14="http://schemas.microsoft.com/office/powerpoint/2010/main" val="632468556"/>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2939</TotalTime>
  <Words>857</Words>
  <Application>Microsoft Office PowerPoint</Application>
  <PresentationFormat>Panorámica</PresentationFormat>
  <Paragraphs>63</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Franklin Gothic Book</vt:lpstr>
      <vt:lpstr>Wingdings</vt:lpstr>
      <vt:lpstr>Recorte</vt:lpstr>
      <vt:lpstr>Grupo 8</vt:lpstr>
      <vt:lpstr>Metodología utilizada</vt:lpstr>
      <vt:lpstr>Análisis Exploratorio</vt:lpstr>
      <vt:lpstr>Corrección de Datos</vt:lpstr>
      <vt:lpstr>Manejo de outliers</vt:lpstr>
      <vt:lpstr>Completado de valores faltantes</vt:lpstr>
      <vt:lpstr>COMPARACIÓN LUEGO DE LA LIMPIEZA </vt:lpstr>
      <vt:lpstr>Nuevas variables a partir de nuevos dataset de transporte y seguridad</vt:lpstr>
      <vt:lpstr>Presentación de PowerPoint</vt:lpstr>
      <vt:lpstr>Presentación de PowerPoint</vt:lpstr>
      <vt:lpstr>Comparacion barrios cap. Fed.</vt:lpstr>
      <vt:lpstr>Correlación entre variables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1</dc:title>
  <dc:creator>Ramiro</dc:creator>
  <cp:lastModifiedBy>Claudia Alejandra Fernandez</cp:lastModifiedBy>
  <cp:revision>57</cp:revision>
  <dcterms:created xsi:type="dcterms:W3CDTF">2018-09-14T13:05:48Z</dcterms:created>
  <dcterms:modified xsi:type="dcterms:W3CDTF">2020-10-02T00:10:16Z</dcterms:modified>
</cp:coreProperties>
</file>