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72" r:id="rId4"/>
    <p:sldId id="270" r:id="rId5"/>
    <p:sldId id="271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264E11-C631-41AE-AF14-9D6C6B962F55}">
  <a:tblStyle styleId="{23264E11-C631-41AE-AF14-9D6C6B962F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7175FD7-FFA9-48CC-B60D-CA80A790E4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9672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‹Nº›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384738" y="1059582"/>
            <a:ext cx="8444700" cy="83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Campañas</a:t>
            </a:r>
            <a:r>
              <a:rPr lang="en-US" dirty="0"/>
              <a:t> de Marketing </a:t>
            </a:r>
            <a:r>
              <a:rPr lang="en-US" dirty="0" err="1"/>
              <a:t>Bancaria</a:t>
            </a:r>
            <a:endParaRPr lang="en" dirty="0"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100" y="2284121"/>
            <a:ext cx="8222100" cy="103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50000"/>
              </a:lnSpc>
              <a:spcBef>
                <a:spcPts val="0"/>
              </a:spcBef>
              <a:buChar char="➔"/>
            </a:pPr>
            <a:r>
              <a:rPr lang="en-US" dirty="0" err="1"/>
              <a:t>invertir</a:t>
            </a:r>
            <a:r>
              <a:rPr lang="en" dirty="0"/>
              <a:t> vs no invertir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486800" y="4083918"/>
            <a:ext cx="8444700" cy="4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Grupo 8 : </a:t>
            </a:r>
            <a:r>
              <a:rPr lang="en-US" sz="1400" dirty="0" err="1"/>
              <a:t>Fasan</a:t>
            </a:r>
            <a:r>
              <a:rPr lang="en-US" sz="1400" dirty="0"/>
              <a:t>, Francisco - </a:t>
            </a:r>
            <a:r>
              <a:rPr lang="en-US" sz="1400" dirty="0" err="1"/>
              <a:t>Jauma</a:t>
            </a:r>
            <a:r>
              <a:rPr lang="en-US" sz="1400" dirty="0"/>
              <a:t>, Emiliano - </a:t>
            </a:r>
            <a:r>
              <a:rPr lang="en-US" sz="1400" dirty="0" err="1"/>
              <a:t>Raggio</a:t>
            </a:r>
            <a:r>
              <a:rPr lang="en-US" sz="1400" dirty="0"/>
              <a:t>, Andrés -  </a:t>
            </a:r>
            <a:r>
              <a:rPr lang="en-US" sz="1400" dirty="0" err="1"/>
              <a:t>Armesto</a:t>
            </a:r>
            <a:r>
              <a:rPr lang="en-US" sz="1400" dirty="0"/>
              <a:t>, César – Fernandez, Claudia</a:t>
            </a:r>
            <a:endParaRPr lang="e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/>
              <a:t>Planteo del Problema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4294967295"/>
          </p:nvPr>
        </p:nvSpPr>
        <p:spPr>
          <a:xfrm>
            <a:off x="5287790" y="1201600"/>
            <a:ext cx="3185700" cy="46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Clasificar darios</a:t>
            </a:r>
          </a:p>
        </p:txBody>
      </p:sp>
      <p:grpSp>
        <p:nvGrpSpPr>
          <p:cNvPr id="98" name="Shape 98"/>
          <p:cNvGrpSpPr/>
          <p:nvPr/>
        </p:nvGrpSpPr>
        <p:grpSpPr>
          <a:xfrm>
            <a:off x="395326" y="1017800"/>
            <a:ext cx="8209122" cy="3858206"/>
            <a:chOff x="3320450" y="1304875"/>
            <a:chExt cx="2632500" cy="3416400"/>
          </a:xfrm>
        </p:grpSpPr>
        <p:sp>
          <p:nvSpPr>
            <p:cNvPr id="99" name="Shape 9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1" name="Shape 101"/>
          <p:cNvSpPr txBox="1">
            <a:spLocks noGrp="1"/>
          </p:cNvSpPr>
          <p:nvPr>
            <p:ph type="body" idx="4294967295"/>
          </p:nvPr>
        </p:nvSpPr>
        <p:spPr>
          <a:xfrm>
            <a:off x="384100" y="1017800"/>
            <a:ext cx="8220348" cy="64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lt1"/>
                </a:solidFill>
              </a:rPr>
              <a:t>Predecir el resultado para una campaña telefónica de marketing  de un banco  Portugués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lang="es-AR" sz="1600" dirty="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lang="es-AR" sz="1600" dirty="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lang="es-AR" sz="1600" dirty="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lang="es-AR" sz="1600" dirty="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lt1"/>
                </a:solidFill>
              </a:rPr>
              <a:t>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lt1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4294967295"/>
          </p:nvPr>
        </p:nvSpPr>
        <p:spPr>
          <a:xfrm>
            <a:off x="550778" y="1953130"/>
            <a:ext cx="7765638" cy="278037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s-AR" sz="1600" dirty="0"/>
              <a:t>Basándonos en la información histórica de los clientes de un  banco intentaremos predecir la aceptación luego de un llamado telefónico de realizar un plazo fijo.</a:t>
            </a:r>
          </a:p>
          <a:p>
            <a:pPr lvl="0" algn="just">
              <a:spcBef>
                <a:spcPts val="0"/>
              </a:spcBef>
              <a:buNone/>
            </a:pPr>
            <a:endParaRPr lang="en" sz="1600" dirty="0"/>
          </a:p>
          <a:p>
            <a:pPr lvl="0" algn="just">
              <a:spcBef>
                <a:spcPts val="0"/>
              </a:spcBef>
              <a:buNone/>
            </a:pPr>
            <a:endParaRPr lang="en" sz="1600" dirty="0"/>
          </a:p>
          <a:p>
            <a:pPr lvl="0" algn="just">
              <a:spcBef>
                <a:spcPts val="0"/>
              </a:spcBef>
              <a:buNone/>
            </a:pPr>
            <a:endParaRPr lang="en" sz="1600" dirty="0"/>
          </a:p>
          <a:p>
            <a:pPr lvl="0" algn="just">
              <a:spcBef>
                <a:spcPts val="0"/>
              </a:spcBef>
              <a:buNone/>
            </a:pPr>
            <a:r>
              <a:rPr lang="en" sz="1600" dirty="0"/>
              <a:t>Fuentes del Dataset: Kaggle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7">
            <a:extLst>
              <a:ext uri="{FF2B5EF4-FFF2-40B4-BE49-F238E27FC236}">
                <a16:creationId xmlns:a16="http://schemas.microsoft.com/office/drawing/2014/main" id="{F0BE4D3E-F8B8-4279-9EC1-228A944BB6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687" y="128981"/>
            <a:ext cx="8521700" cy="60801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/>
              <a:t>Paso a paso del Proceso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8468A0-137C-441A-9CE0-3EEF9CFB2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97" y="843558"/>
            <a:ext cx="7177806" cy="400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2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7">
            <a:extLst>
              <a:ext uri="{FF2B5EF4-FFF2-40B4-BE49-F238E27FC236}">
                <a16:creationId xmlns:a16="http://schemas.microsoft.com/office/drawing/2014/main" id="{1AD01622-08B9-4D1C-86D4-9AA983959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09575"/>
            <a:ext cx="8521700" cy="60801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 u="sng" dirty="0"/>
              <a:t>Notebook</a:t>
            </a:r>
            <a:endParaRPr lang="en" u="sng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F5393E-FC71-44FB-AC59-153231DB0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47614"/>
            <a:ext cx="6588224" cy="30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5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7">
            <a:extLst>
              <a:ext uri="{FF2B5EF4-FFF2-40B4-BE49-F238E27FC236}">
                <a16:creationId xmlns:a16="http://schemas.microsoft.com/office/drawing/2014/main" id="{1AD01622-08B9-4D1C-86D4-9AA983959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09575"/>
            <a:ext cx="8521700" cy="60801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 u="sng" dirty="0"/>
              <a:t>Conclusiones</a:t>
            </a:r>
            <a:endParaRPr lang="en" u="sng" dirty="0"/>
          </a:p>
        </p:txBody>
      </p:sp>
      <p:sp>
        <p:nvSpPr>
          <p:cNvPr id="5" name="Shape 110">
            <a:extLst>
              <a:ext uri="{FF2B5EF4-FFF2-40B4-BE49-F238E27FC236}">
                <a16:creationId xmlns:a16="http://schemas.microsoft.com/office/drawing/2014/main" id="{04BE39FF-11E2-4EB8-BF20-D4725945AADA}"/>
              </a:ext>
            </a:extLst>
          </p:cNvPr>
          <p:cNvSpPr txBox="1">
            <a:spLocks/>
          </p:cNvSpPr>
          <p:nvPr/>
        </p:nvSpPr>
        <p:spPr>
          <a:xfrm>
            <a:off x="467544" y="1419622"/>
            <a:ext cx="8208912" cy="38584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1200" dirty="0"/>
              <a:t>Muestra desbalanceada, dando un resultado de </a:t>
            </a:r>
            <a:r>
              <a:rPr lang="es-MX" sz="1200" dirty="0"/>
              <a:t>88% de los datos responden un "NO" han contratado un depósito a plazo, mientras que solo 12% si decidió contratarlo.</a:t>
            </a:r>
          </a:p>
          <a:p>
            <a:pPr marL="285750" lvl="8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419" sz="1200" dirty="0"/>
              <a:t>El modelo que  mejor resultado arrojo como resultado del </a:t>
            </a:r>
            <a:r>
              <a:rPr lang="es-419" sz="1200" dirty="0" err="1"/>
              <a:t>Grid_Search</a:t>
            </a:r>
            <a:r>
              <a:rPr lang="es-419" sz="1200" dirty="0"/>
              <a:t> es </a:t>
            </a:r>
            <a:r>
              <a:rPr lang="es-419" sz="1200" dirty="0" err="1"/>
              <a:t>Naive_Bayes</a:t>
            </a:r>
            <a:r>
              <a:rPr lang="es-419" sz="1200" dirty="0"/>
              <a:t>.</a:t>
            </a:r>
          </a:p>
          <a:p>
            <a:pPr marL="285750" lvl="8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419" sz="1200" dirty="0"/>
              <a:t>Seleccionamos el </a:t>
            </a:r>
            <a:r>
              <a:rPr lang="es-419" sz="1200" dirty="0" err="1"/>
              <a:t>Recall</a:t>
            </a:r>
            <a:r>
              <a:rPr lang="es-419" sz="1200" dirty="0"/>
              <a:t> como score a optimizar  por las siguientes razones :</a:t>
            </a:r>
          </a:p>
          <a:p>
            <a:pPr marL="171450" lvl="8" indent="-1714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s-419" sz="1200" dirty="0"/>
              <a:t>Desbalanceo de las clases.</a:t>
            </a:r>
          </a:p>
          <a:p>
            <a:pPr marL="171450" lvl="8" indent="-1714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s-419" sz="1200" dirty="0"/>
              <a:t>Predecir los casos positivos (clientes que aceptarían realizar el deposito de plazo fijo).</a:t>
            </a:r>
          </a:p>
          <a:p>
            <a:pPr marL="171450" lvl="8" indent="-1714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419" sz="1200" dirty="0"/>
              <a:t>Si bien el resultado no fue el optimo , el modelo final mejoro el </a:t>
            </a:r>
            <a:r>
              <a:rPr lang="es-419" sz="1200" dirty="0" err="1"/>
              <a:t>Recall</a:t>
            </a:r>
            <a:r>
              <a:rPr lang="es-419" sz="1200" dirty="0"/>
              <a:t> y el AUC con respecto al modelo </a:t>
            </a:r>
            <a:r>
              <a:rPr lang="es-419" sz="1200" dirty="0" err="1"/>
              <a:t>Baseline</a:t>
            </a:r>
            <a:r>
              <a:rPr lang="es-419" sz="1200" dirty="0"/>
              <a:t>.</a:t>
            </a:r>
          </a:p>
          <a:p>
            <a:pPr marL="171450" lvl="8" indent="-1714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419" sz="1200" dirty="0"/>
              <a:t>Nuestro modelo esta enfocado a que clientes deberíamos llamar para poder obtener el deposito , con estas métricas lograríamos identificar en la media a 6 de cada 10 .</a:t>
            </a:r>
          </a:p>
        </p:txBody>
      </p:sp>
    </p:spTree>
    <p:extLst>
      <p:ext uri="{BB962C8B-B14F-4D97-AF65-F5344CB8AC3E}">
        <p14:creationId xmlns:p14="http://schemas.microsoft.com/office/powerpoint/2010/main" val="4029310281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9712</TotalTime>
  <Words>222</Words>
  <Application>Microsoft Office PowerPoint</Application>
  <PresentationFormat>Presentación en pantalla (16:9)</PresentationFormat>
  <Paragraphs>26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Roboto</vt:lpstr>
      <vt:lpstr>Wingdings</vt:lpstr>
      <vt:lpstr>Geometric</vt:lpstr>
      <vt:lpstr>Campañas de Marketing Bancaria</vt:lpstr>
      <vt:lpstr>Planteo del Problema</vt:lpstr>
      <vt:lpstr>Paso a paso del Proceso</vt:lpstr>
      <vt:lpstr>Notebook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Clasificador de notas periodísticas</dc:title>
  <dc:creator>Ramiro Catala</dc:creator>
  <cp:lastModifiedBy>Emiliano Jauma</cp:lastModifiedBy>
  <cp:revision>36</cp:revision>
  <dcterms:modified xsi:type="dcterms:W3CDTF">2020-12-04T20:30:53Z</dcterms:modified>
</cp:coreProperties>
</file>