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71" r:id="rId4"/>
    <p:sldId id="270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64E11-C631-41AE-AF14-9D6C6B962F55}">
  <a:tblStyle styleId="{23264E11-C631-41AE-AF14-9D6C6B962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175FD7-FFA9-48CC-B60D-CA80A790E4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9672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84750" y="1419622"/>
            <a:ext cx="84447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Clasificador de </a:t>
            </a:r>
            <a:r>
              <a:rPr lang="en-US" dirty="0" err="1"/>
              <a:t>clases</a:t>
            </a:r>
            <a:r>
              <a:rPr lang="en-US" dirty="0"/>
              <a:t> – </a:t>
            </a:r>
            <a:r>
              <a:rPr lang="en-US" dirty="0" err="1"/>
              <a:t>Campañas</a:t>
            </a:r>
            <a:r>
              <a:rPr lang="en-US" dirty="0"/>
              <a:t> de marketing </a:t>
            </a:r>
            <a:r>
              <a:rPr lang="en-US" dirty="0" err="1"/>
              <a:t>bancaria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100" y="2284121"/>
            <a:ext cx="8222100" cy="103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-US" dirty="0" err="1"/>
              <a:t>invertir</a:t>
            </a:r>
            <a:r>
              <a:rPr lang="en" dirty="0"/>
              <a:t> vs no invertir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84738" y="4406160"/>
            <a:ext cx="84447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Grupo 8 : </a:t>
            </a:r>
            <a:r>
              <a:rPr lang="en-US" sz="1400" dirty="0" err="1"/>
              <a:t>Fasan</a:t>
            </a:r>
            <a:r>
              <a:rPr lang="en-US" sz="1400" dirty="0"/>
              <a:t>, Francisco - </a:t>
            </a:r>
            <a:r>
              <a:rPr lang="en-US" sz="1400" dirty="0" err="1"/>
              <a:t>Jauma</a:t>
            </a:r>
            <a:r>
              <a:rPr lang="en-US" sz="1400" dirty="0"/>
              <a:t>, Emiliano - </a:t>
            </a:r>
            <a:r>
              <a:rPr lang="en-US" sz="1400" dirty="0" err="1"/>
              <a:t>Raggio</a:t>
            </a:r>
            <a:r>
              <a:rPr lang="en-US" sz="1400" dirty="0"/>
              <a:t>, Andrés -  </a:t>
            </a:r>
            <a:r>
              <a:rPr lang="en-US" sz="1400" dirty="0" err="1"/>
              <a:t>Armesto</a:t>
            </a:r>
            <a:r>
              <a:rPr lang="en-US" sz="1400" dirty="0"/>
              <a:t>, César – Fernandez, Claudia</a:t>
            </a:r>
            <a:endParaRPr lang="e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Planteo del Problema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287790" y="1201600"/>
            <a:ext cx="31857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Clasificar darios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395326" y="1017800"/>
            <a:ext cx="8209122" cy="3858206"/>
            <a:chOff x="3320450" y="1304875"/>
            <a:chExt cx="2632500" cy="3416400"/>
          </a:xfrm>
        </p:grpSpPr>
        <p:sp>
          <p:nvSpPr>
            <p:cNvPr id="99" name="Shape 9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384100" y="1017800"/>
            <a:ext cx="8220348" cy="64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Clasificar </a:t>
            </a:r>
            <a:r>
              <a:rPr lang="en-US" sz="1600" dirty="0" err="1">
                <a:solidFill>
                  <a:schemeClr val="lt1"/>
                </a:solidFill>
              </a:rPr>
              <a:t>resultados</a:t>
            </a:r>
            <a:r>
              <a:rPr lang="en-US" sz="1600" dirty="0">
                <a:solidFill>
                  <a:schemeClr val="lt1"/>
                </a:solidFill>
              </a:rPr>
              <a:t> de </a:t>
            </a:r>
            <a:r>
              <a:rPr lang="en-US" sz="1600" dirty="0" err="1">
                <a:solidFill>
                  <a:schemeClr val="lt1"/>
                </a:solidFill>
              </a:rPr>
              <a:t>llamadas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telefonicas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basadas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en</a:t>
            </a:r>
            <a:r>
              <a:rPr lang="en-US" sz="1600" dirty="0">
                <a:solidFill>
                  <a:schemeClr val="lt1"/>
                </a:solidFill>
              </a:rPr>
              <a:t> una </a:t>
            </a:r>
            <a:r>
              <a:rPr lang="en-US" sz="1600" dirty="0" err="1">
                <a:solidFill>
                  <a:schemeClr val="lt1"/>
                </a:solidFill>
              </a:rPr>
              <a:t>campaña</a:t>
            </a:r>
            <a:r>
              <a:rPr lang="en-US" sz="1600" dirty="0">
                <a:solidFill>
                  <a:schemeClr val="lt1"/>
                </a:solidFill>
              </a:rPr>
              <a:t> de marketing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550778" y="1953130"/>
            <a:ext cx="7765638" cy="278037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 dirty="0"/>
              <a:t>Tuvimos la idea de clasificar los distintos clases de resultados (positivo o negativo) </a:t>
            </a:r>
            <a:r>
              <a:rPr lang="en-US" sz="1600" dirty="0" err="1"/>
              <a:t>dependiendo</a:t>
            </a:r>
            <a:r>
              <a:rPr lang="en-US" sz="1600" dirty="0"/>
              <a:t> de sus </a:t>
            </a:r>
            <a:r>
              <a:rPr lang="en-US" sz="1600" dirty="0" err="1"/>
              <a:t>características</a:t>
            </a:r>
            <a:r>
              <a:rPr lang="en-US" sz="1600" dirty="0"/>
              <a:t> (features) y </a:t>
            </a:r>
            <a:r>
              <a:rPr lang="en-US" sz="1600" dirty="0" err="1"/>
              <a:t>clasificación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base a </a:t>
            </a:r>
            <a:r>
              <a:rPr lang="en-US" sz="1600" dirty="0" err="1"/>
              <a:t>si</a:t>
            </a:r>
            <a:r>
              <a:rPr lang="en-US" sz="1600" dirty="0"/>
              <a:t> son </a:t>
            </a:r>
            <a:r>
              <a:rPr lang="en-US" sz="1600" dirty="0" err="1"/>
              <a:t>potenciales</a:t>
            </a:r>
            <a:r>
              <a:rPr lang="en-US" sz="1600" dirty="0"/>
              <a:t> </a:t>
            </a:r>
            <a:r>
              <a:rPr lang="en-US" sz="1600" dirty="0" err="1"/>
              <a:t>clientes</a:t>
            </a:r>
            <a:r>
              <a:rPr lang="en-US" sz="1600" dirty="0"/>
              <a:t> a </a:t>
            </a:r>
            <a:r>
              <a:rPr lang="en-US" sz="1600" dirty="0" err="1"/>
              <a:t>contratar</a:t>
            </a:r>
            <a:r>
              <a:rPr lang="en-US" sz="1600" dirty="0"/>
              <a:t> un </a:t>
            </a:r>
            <a:r>
              <a:rPr lang="en-US" sz="1600" dirty="0" err="1"/>
              <a:t>depósito</a:t>
            </a:r>
            <a:r>
              <a:rPr lang="en-US" sz="1600" dirty="0"/>
              <a:t> a </a:t>
            </a:r>
            <a:r>
              <a:rPr lang="en-US" sz="1600" dirty="0" err="1"/>
              <a:t>plazo</a:t>
            </a:r>
            <a:r>
              <a:rPr lang="en-US" sz="1600" dirty="0"/>
              <a:t> </a:t>
            </a:r>
            <a:r>
              <a:rPr lang="en-US" sz="1600" dirty="0" err="1"/>
              <a:t>fijo</a:t>
            </a:r>
            <a:r>
              <a:rPr lang="en-US" sz="1600" dirty="0"/>
              <a:t> o no.</a:t>
            </a: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r>
              <a:rPr lang="en" sz="1600" dirty="0"/>
              <a:t>Fuentes del Dataset: Kaggle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7">
            <a:extLst>
              <a:ext uri="{FF2B5EF4-FFF2-40B4-BE49-F238E27FC236}">
                <a16:creationId xmlns:a16="http://schemas.microsoft.com/office/drawing/2014/main" id="{1AD01622-08B9-4D1C-86D4-9AA983959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09575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Paso a paso del Proceso</a:t>
            </a:r>
          </a:p>
        </p:txBody>
      </p:sp>
      <p:sp>
        <p:nvSpPr>
          <p:cNvPr id="5" name="Shape 110">
            <a:extLst>
              <a:ext uri="{FF2B5EF4-FFF2-40B4-BE49-F238E27FC236}">
                <a16:creationId xmlns:a16="http://schemas.microsoft.com/office/drawing/2014/main" id="{04BE39FF-11E2-4EB8-BF20-D4725945AADA}"/>
              </a:ext>
            </a:extLst>
          </p:cNvPr>
          <p:cNvSpPr txBox="1">
            <a:spLocks/>
          </p:cNvSpPr>
          <p:nvPr/>
        </p:nvSpPr>
        <p:spPr>
          <a:xfrm>
            <a:off x="467544" y="1017588"/>
            <a:ext cx="8208912" cy="38584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Font typeface="Roboto"/>
              <a:buNone/>
            </a:pPr>
            <a:r>
              <a:rPr lang="en-US" sz="1600" dirty="0" err="1"/>
              <a:t>Obtuvimos</a:t>
            </a:r>
            <a:r>
              <a:rPr lang="en-US" sz="1600" dirty="0"/>
              <a:t> el dataset de a web y </a:t>
            </a:r>
            <a:r>
              <a:rPr lang="es-419" sz="1600" dirty="0"/>
              <a:t>preprocesamiento del mismo.</a:t>
            </a:r>
          </a:p>
          <a:p>
            <a:pPr marL="285750" indent="-285750">
              <a:spcAft>
                <a:spcPts val="800"/>
              </a:spcAft>
            </a:pPr>
            <a:r>
              <a:rPr lang="es-419" sz="1600" dirty="0"/>
              <a:t>Análisis exploratorio. </a:t>
            </a:r>
          </a:p>
          <a:p>
            <a:pPr marL="285750" indent="-285750">
              <a:spcAft>
                <a:spcPts val="800"/>
              </a:spcAft>
            </a:pPr>
            <a:r>
              <a:rPr lang="es-ES" dirty="0"/>
              <a:t>Muestra desbalanceada, dando un resultado de </a:t>
            </a:r>
            <a:r>
              <a:rPr lang="es-MX" dirty="0"/>
              <a:t>88% de los datos responden un "NO" han contratado un depósito a plazo, mientras que solo 11% si decidió contratarlo.</a:t>
            </a:r>
          </a:p>
          <a:p>
            <a:pPr marL="285750" indent="-285750">
              <a:spcAft>
                <a:spcPts val="800"/>
              </a:spcAft>
            </a:pPr>
            <a:r>
              <a:rPr lang="es-MX" sz="1600" dirty="0"/>
              <a:t>Por lo tanto, podemos observar que el </a:t>
            </a:r>
            <a:r>
              <a:rPr lang="es-MX" sz="1600" dirty="0" err="1"/>
              <a:t>dataset</a:t>
            </a:r>
            <a:r>
              <a:rPr lang="es-MX" sz="1600" dirty="0"/>
              <a:t> presenta un comportamiento dispar. Con las siguientes características: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1200" dirty="0"/>
              <a:t>Valores perdidos, con respuestas tales como “</a:t>
            </a:r>
            <a:r>
              <a:rPr lang="es-MX" sz="1200" dirty="0" err="1"/>
              <a:t>unknown</a:t>
            </a:r>
            <a:r>
              <a:rPr lang="es-MX" sz="1200" dirty="0"/>
              <a:t>” esto significa que debemos realizar las imputaciones convenientes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1200" dirty="0"/>
              <a:t>Debemos eliminar variables, tales como, "</a:t>
            </a:r>
            <a:r>
              <a:rPr lang="es-MX" sz="1200" dirty="0" err="1"/>
              <a:t>duration</a:t>
            </a:r>
            <a:r>
              <a:rPr lang="es-MX" sz="1200" dirty="0"/>
              <a:t>"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 err="1"/>
              <a:t>Dataset</a:t>
            </a:r>
            <a:r>
              <a:rPr lang="es-419" sz="1200" dirty="0"/>
              <a:t> sin valores nulos.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40293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7">
            <a:extLst>
              <a:ext uri="{FF2B5EF4-FFF2-40B4-BE49-F238E27FC236}">
                <a16:creationId xmlns:a16="http://schemas.microsoft.com/office/drawing/2014/main" id="{1AD01622-08B9-4D1C-86D4-9AA983959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09575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Paso a paso del Proceso</a:t>
            </a:r>
          </a:p>
        </p:txBody>
      </p:sp>
      <p:sp>
        <p:nvSpPr>
          <p:cNvPr id="5" name="Shape 110">
            <a:extLst>
              <a:ext uri="{FF2B5EF4-FFF2-40B4-BE49-F238E27FC236}">
                <a16:creationId xmlns:a16="http://schemas.microsoft.com/office/drawing/2014/main" id="{04BE39FF-11E2-4EB8-BF20-D4725945AADA}"/>
              </a:ext>
            </a:extLst>
          </p:cNvPr>
          <p:cNvSpPr txBox="1">
            <a:spLocks/>
          </p:cNvSpPr>
          <p:nvPr/>
        </p:nvSpPr>
        <p:spPr>
          <a:xfrm>
            <a:off x="467544" y="1246349"/>
            <a:ext cx="8208912" cy="1109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419" sz="1200" dirty="0"/>
              <a:t>Creamos las variables  </a:t>
            </a:r>
            <a:r>
              <a:rPr lang="es-419" sz="1200" dirty="0" err="1"/>
              <a:t>dummies</a:t>
            </a:r>
            <a:r>
              <a:rPr lang="es-419" sz="1200" dirty="0"/>
              <a:t> para las siguientes </a:t>
            </a:r>
            <a:r>
              <a:rPr lang="es-419" sz="1200" dirty="0" err="1"/>
              <a:t>features</a:t>
            </a:r>
            <a:r>
              <a:rPr lang="es-419" sz="1200" dirty="0"/>
              <a:t>:  </a:t>
            </a:r>
            <a:r>
              <a:rPr lang="es-419" sz="1200" dirty="0" err="1"/>
              <a:t>job</a:t>
            </a:r>
            <a:r>
              <a:rPr lang="es-419" sz="1200" dirty="0"/>
              <a:t>, marital, </a:t>
            </a:r>
            <a:r>
              <a:rPr lang="es-419" sz="1200" dirty="0" err="1"/>
              <a:t>education</a:t>
            </a:r>
            <a:r>
              <a:rPr lang="es-419" sz="1200" dirty="0"/>
              <a:t>, </a:t>
            </a:r>
            <a:r>
              <a:rPr lang="es-419" sz="1200" dirty="0" err="1"/>
              <a:t>contact</a:t>
            </a:r>
            <a:r>
              <a:rPr lang="es-419" sz="1200" dirty="0"/>
              <a:t>, </a:t>
            </a:r>
            <a:r>
              <a:rPr lang="es-419" sz="1200" dirty="0" err="1"/>
              <a:t>month</a:t>
            </a:r>
            <a:r>
              <a:rPr lang="es-419" sz="1200" dirty="0"/>
              <a:t>, p-</a:t>
            </a:r>
            <a:r>
              <a:rPr lang="es-419" sz="1200" dirty="0" err="1"/>
              <a:t>outcome</a:t>
            </a:r>
            <a:r>
              <a:rPr lang="es-419" sz="1200" dirty="0"/>
              <a:t>, para poder trabajarlas. Dando un resultado de unas 6 columnas.</a:t>
            </a:r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419" sz="1200" dirty="0"/>
              <a:t>Creamos variables binarias para las siguientes </a:t>
            </a:r>
            <a:r>
              <a:rPr lang="es-419" sz="1200" dirty="0" err="1"/>
              <a:t>features</a:t>
            </a:r>
            <a:r>
              <a:rPr lang="es-419" sz="1200" dirty="0"/>
              <a:t> </a:t>
            </a:r>
            <a:r>
              <a:rPr lang="en-US" sz="1200" dirty="0"/>
              <a:t>(default, housing, loan and results of campaign, – y)</a:t>
            </a:r>
            <a:endParaRPr lang="es-419" sz="1200" dirty="0"/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419" sz="1200" dirty="0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61BF07E7-87DE-420E-B25F-5B582381EF24}"/>
              </a:ext>
            </a:extLst>
          </p:cNvPr>
          <p:cNvSpPr txBox="1">
            <a:spLocks/>
          </p:cNvSpPr>
          <p:nvPr/>
        </p:nvSpPr>
        <p:spPr>
          <a:xfrm>
            <a:off x="611560" y="2197843"/>
            <a:ext cx="3707549" cy="26642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Font typeface="Roboto"/>
              <a:buNone/>
            </a:pPr>
            <a:r>
              <a:rPr lang="en-US" sz="1600" dirty="0" err="1"/>
              <a:t>Modelos</a:t>
            </a:r>
            <a:r>
              <a:rPr lang="en-US" sz="1600" dirty="0"/>
              <a:t> con PCA</a:t>
            </a:r>
            <a:r>
              <a:rPr lang="en" sz="1600" dirty="0"/>
              <a:t>:</a:t>
            </a:r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 err="1"/>
              <a:t>Regresion</a:t>
            </a:r>
            <a:r>
              <a:rPr lang="en-US" sz="1600" dirty="0"/>
              <a:t> Logistica</a:t>
            </a:r>
            <a:endParaRPr lang="en" sz="1600" dirty="0"/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" sz="1600" dirty="0"/>
              <a:t>KNN</a:t>
            </a:r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/>
              <a:t>Gaussian naive </a:t>
            </a:r>
            <a:r>
              <a:rPr lang="en-US" sz="1600" dirty="0" err="1"/>
              <a:t>bayes</a:t>
            </a:r>
            <a:endParaRPr lang="en" sz="1600" dirty="0"/>
          </a:p>
          <a:p>
            <a:pPr>
              <a:spcAft>
                <a:spcPts val="800"/>
              </a:spcAft>
              <a:buFont typeface="Roboto"/>
              <a:buNone/>
            </a:pPr>
            <a:r>
              <a:rPr lang="en" sz="1600" dirty="0"/>
              <a:t>Y medimos en cada uno Accuracy, Recall, etc.</a:t>
            </a:r>
          </a:p>
        </p:txBody>
      </p:sp>
      <p:sp>
        <p:nvSpPr>
          <p:cNvPr id="8" name="Shape 116">
            <a:extLst>
              <a:ext uri="{FF2B5EF4-FFF2-40B4-BE49-F238E27FC236}">
                <a16:creationId xmlns:a16="http://schemas.microsoft.com/office/drawing/2014/main" id="{50E91272-B55C-474D-AC16-AE46A6883608}"/>
              </a:ext>
            </a:extLst>
          </p:cNvPr>
          <p:cNvSpPr txBox="1">
            <a:spLocks/>
          </p:cNvSpPr>
          <p:nvPr/>
        </p:nvSpPr>
        <p:spPr>
          <a:xfrm>
            <a:off x="4824892" y="2197843"/>
            <a:ext cx="3707548" cy="2880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Font typeface="Roboto"/>
              <a:buNone/>
            </a:pPr>
            <a:r>
              <a:rPr lang="en-US" sz="1600" dirty="0" err="1"/>
              <a:t>Modelos</a:t>
            </a:r>
            <a:r>
              <a:rPr lang="en-US" sz="1600" dirty="0"/>
              <a:t> sin PCA</a:t>
            </a:r>
            <a:r>
              <a:rPr lang="en" sz="1600" dirty="0"/>
              <a:t>:</a:t>
            </a:r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 err="1"/>
              <a:t>Regresion</a:t>
            </a:r>
            <a:r>
              <a:rPr lang="en-US" sz="1600" dirty="0"/>
              <a:t> Logistica</a:t>
            </a:r>
            <a:endParaRPr lang="en" sz="1600" dirty="0"/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/>
              <a:t>Bernoulli naive </a:t>
            </a:r>
            <a:r>
              <a:rPr lang="en-US" sz="1600" dirty="0" err="1"/>
              <a:t>bayes</a:t>
            </a:r>
            <a:endParaRPr lang="en-US" sz="1600" dirty="0"/>
          </a:p>
          <a:p>
            <a:pPr marL="152400">
              <a:spcAft>
                <a:spcPts val="800"/>
              </a:spcAft>
              <a:buSzPct val="75000"/>
              <a:buNone/>
            </a:pPr>
            <a:r>
              <a:rPr lang="en" sz="1600" dirty="0"/>
              <a:t>Y </a:t>
            </a:r>
            <a:r>
              <a:rPr lang="en-US" sz="1600" dirty="0" err="1"/>
              <a:t>analizamos</a:t>
            </a:r>
            <a:r>
              <a:rPr lang="en-US" sz="1600" dirty="0"/>
              <a:t> las </a:t>
            </a:r>
            <a:r>
              <a:rPr lang="en-US" sz="1600" dirty="0" err="1"/>
              <a:t>metricas</a:t>
            </a:r>
            <a:r>
              <a:rPr lang="e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05579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294</Words>
  <Application>Microsoft Office PowerPoint</Application>
  <PresentationFormat>Presentación en pantalla (16:9)</PresentationFormat>
  <Paragraphs>29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Roboto</vt:lpstr>
      <vt:lpstr>Wingdings</vt:lpstr>
      <vt:lpstr>Geometric</vt:lpstr>
      <vt:lpstr>Clasificador de clases – Campañas de marketing bancaria</vt:lpstr>
      <vt:lpstr>Planteo del Problema</vt:lpstr>
      <vt:lpstr>Paso a paso del Proceso</vt:lpstr>
      <vt:lpstr>Paso a paso del Proceso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de notas periodísticas</dc:title>
  <dc:creator>Ramiro Catala</dc:creator>
  <cp:lastModifiedBy>Claudia Alejandra Fernandez</cp:lastModifiedBy>
  <cp:revision>23</cp:revision>
  <dcterms:modified xsi:type="dcterms:W3CDTF">2020-12-03T18:55:12Z</dcterms:modified>
</cp:coreProperties>
</file>