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9" r:id="rId1"/>
  </p:sldMasterIdLst>
  <p:notesMasterIdLst>
    <p:notesMasterId r:id="rId17"/>
  </p:notesMasterIdLst>
  <p:sldIdLst>
    <p:sldId id="256" r:id="rId2"/>
    <p:sldId id="257" r:id="rId3"/>
    <p:sldId id="275" r:id="rId4"/>
    <p:sldId id="258" r:id="rId5"/>
    <p:sldId id="260" r:id="rId6"/>
    <p:sldId id="259" r:id="rId7"/>
    <p:sldId id="264" r:id="rId8"/>
    <p:sldId id="273" r:id="rId9"/>
    <p:sldId id="274" r:id="rId10"/>
    <p:sldId id="261" r:id="rId11"/>
    <p:sldId id="268" r:id="rId12"/>
    <p:sldId id="265" r:id="rId13"/>
    <p:sldId id="262" r:id="rId14"/>
    <p:sldId id="266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7"/>
    <p:restoredTop sz="75493"/>
  </p:normalViewPr>
  <p:slideViewPr>
    <p:cSldViewPr snapToGrid="0">
      <p:cViewPr varScale="1">
        <p:scale>
          <a:sx n="91" d="100"/>
          <a:sy n="91" d="100"/>
        </p:scale>
        <p:origin x="1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10EB6-40E6-3E47-A3CB-07FE9D02C8E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5566E-94BD-FA4D-9D37-8087B871A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3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combinations of shares are considered: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	</a:t>
            </a:r>
            <a:r>
              <a:rPr lang="en-US" b="0" dirty="0"/>
              <a:t>- using </a:t>
            </a:r>
            <a:r>
              <a:rPr lang="en-US" b="0" dirty="0" err="1"/>
              <a:t>itertools</a:t>
            </a:r>
            <a:r>
              <a:rPr lang="en-US" b="0" dirty="0"/>
              <a:t> library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 with combinations of all the possible sizes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 from 1 share per combination to a combination with the total number of shares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combinations whose total price is 500€ or less are kept in memory,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 still a big amount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5566E-94BD-FA4D-9D37-8087B871A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15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Optimized will buy Share A et won’t be able to buy the other shares.</a:t>
            </a:r>
          </a:p>
          <a:p>
            <a:r>
              <a:rPr lang="en-US" dirty="0"/>
              <a:t>The actual profit of shares B, C, D, and E is better than actual profit of share A.</a:t>
            </a:r>
          </a:p>
          <a:p>
            <a:r>
              <a:rPr lang="en-US" dirty="0"/>
              <a:t>Optimized algorithm did not find the best combination.</a:t>
            </a:r>
          </a:p>
          <a:p>
            <a:r>
              <a:rPr lang="en-US" dirty="0"/>
              <a:t>Difference is low, however.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5566E-94BD-FA4D-9D37-8087B871A8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3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Optimized will buy Share A et won’t be able to buy the share B.</a:t>
            </a:r>
          </a:p>
          <a:p>
            <a:r>
              <a:rPr lang="en-US" dirty="0"/>
              <a:t>The actual profit of share B is better than actual profit of share A because the price of B is much higher for an almost same profit percentage.</a:t>
            </a:r>
          </a:p>
          <a:p>
            <a:r>
              <a:rPr lang="en-US" dirty="0"/>
              <a:t>Optimized algorithm did not find the best share to buy in this case either.</a:t>
            </a:r>
          </a:p>
          <a:p>
            <a:r>
              <a:rPr lang="en-US" dirty="0"/>
              <a:t>Difference is high.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5566E-94BD-FA4D-9D37-8087B871A8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92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compare Optimized and Brute-force algorithms.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5566E-94BD-FA4D-9D37-8087B871A8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35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95566E-94BD-FA4D-9D37-8087B871A8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01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6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86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40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72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816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1B8F32D-D8B6-4B9E-9CBF-DCAC30B7B93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51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1B8F32D-D8B6-4B9E-9CBF-DCAC30B7B93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2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8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3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3/15/23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3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5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4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3/15/23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6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518FA-7C8A-1259-0445-725541AF3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098" y="629265"/>
            <a:ext cx="6072776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AlgoInvest&amp;Trade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1B426C1-23C7-79E8-7492-7B68C3382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310" y="1865391"/>
            <a:ext cx="2783150" cy="31448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E474B-EFFA-E813-8BD8-E762E3DD0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98" y="2418735"/>
            <a:ext cx="6072776" cy="38117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Solve Problems Using Algorithms in Python</a:t>
            </a:r>
          </a:p>
          <a:p>
            <a:r>
              <a:rPr lang="en-US" dirty="0">
                <a:solidFill>
                  <a:srgbClr val="FFFFFF"/>
                </a:solidFill>
              </a:rPr>
              <a:t>Francis Barrow </a:t>
            </a:r>
          </a:p>
          <a:p>
            <a:r>
              <a:rPr lang="en-US" dirty="0">
                <a:solidFill>
                  <a:srgbClr val="FFFFFF"/>
                </a:solidFill>
              </a:rPr>
              <a:t>February 2023</a:t>
            </a:r>
          </a:p>
          <a:p>
            <a:pPr indent="-228600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015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3A5E-C06B-6006-969C-2BFA472B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431457" cy="706964"/>
          </a:xfrm>
        </p:spPr>
        <p:txBody>
          <a:bodyPr/>
          <a:lstStyle/>
          <a:p>
            <a:r>
              <a:rPr lang="en-US" dirty="0"/>
              <a:t>Efficiency &amp; Performance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FD6A-6479-C95D-125F-F07CA1567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CB5752-7C34-C791-7564-63B66EA12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011110"/>
              </p:ext>
            </p:extLst>
          </p:nvPr>
        </p:nvGraphicFramePr>
        <p:xfrm>
          <a:off x="1211101" y="3115310"/>
          <a:ext cx="9692640" cy="329184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280324266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8223072"/>
                    </a:ext>
                  </a:extLst>
                </a:gridCol>
                <a:gridCol w="3383280">
                  <a:extLst>
                    <a:ext uri="{9D8B030D-6E8A-4147-A177-3AD203B41FA5}">
                      <a16:colId xmlns:a16="http://schemas.microsoft.com/office/drawing/2014/main" val="207301325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052198047"/>
                    </a:ext>
                  </a:extLst>
                </a:gridCol>
              </a:tblGrid>
              <a:tr h="548640">
                <a:tc gridSpan="2">
                  <a:txBody>
                    <a:bodyPr/>
                    <a:lstStyle/>
                    <a:p>
                      <a:r>
                        <a:rPr lang="en-US" dirty="0"/>
                        <a:t>Brute-force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Optimized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2940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get_combinations</a:t>
                      </a:r>
                      <a:endParaRPr lang="en-US" kern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</a:t>
                      </a:r>
                      <a:r>
                        <a:rPr lang="en-US" sz="180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kern="1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sort_by_profit_percentage</a:t>
                      </a:r>
                      <a:endParaRPr lang="en-US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endParaRPr lang="en-US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389029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sort_combinations_by_profit</a:t>
                      </a:r>
                      <a:endParaRPr lang="en-US" i="0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</a:t>
                      </a:r>
                      <a:r>
                        <a:rPr lang="en-US" sz="1800" b="0" i="0" kern="11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n)</a:t>
                      </a:r>
                      <a:endParaRPr lang="en-US" i="0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90799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buy_shares</a:t>
                      </a:r>
                      <a:endParaRPr lang="en-US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3046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buy_shares</a:t>
                      </a:r>
                      <a:endParaRPr lang="en-US" kern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buy_shares</a:t>
                      </a:r>
                      <a:endParaRPr lang="en-US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5196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O(2</a:t>
                      </a:r>
                      <a:r>
                        <a:rPr lang="en-US" sz="1800" b="1" kern="1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b="1" dirty="0"/>
                        <a:t>Total</a:t>
                      </a:r>
                      <a:endParaRPr lang="en-US" sz="1800" b="1" kern="1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endParaRPr lang="en-US" b="1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875795"/>
                  </a:ext>
                </a:extLst>
              </a:tr>
              <a:tr h="548640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Time complexity is exponential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Time complexity is </a:t>
                      </a:r>
                      <a:r>
                        <a:rPr lang="en-US" dirty="0" err="1"/>
                        <a:t>linearithmic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</a:pPr>
                      <a:endParaRPr lang="en-US" sz="1800" kern="1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754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64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3A5E-C06B-6006-969C-2BFA472B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431457" cy="706964"/>
          </a:xfrm>
        </p:spPr>
        <p:txBody>
          <a:bodyPr/>
          <a:lstStyle/>
          <a:p>
            <a:r>
              <a:rPr lang="en-US" dirty="0"/>
              <a:t>Efficiency &amp; Performance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FD6A-6479-C95D-125F-F07CA1567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 – Actual and estimated time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CB5752-7C34-C791-7564-63B66EA12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511927"/>
              </p:ext>
            </p:extLst>
          </p:nvPr>
        </p:nvGraphicFramePr>
        <p:xfrm>
          <a:off x="1211101" y="3115310"/>
          <a:ext cx="7680960" cy="27432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803242669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82230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05219804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Brute-force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Optimized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57360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Original sample (20 shares)</a:t>
                      </a:r>
                      <a:endParaRPr lang="en-US" kern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1.9934s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0.0002s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389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Dataset 1 (1001 shares)</a:t>
                      </a:r>
                      <a:endParaRPr lang="en-US" i="0" kern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4.07x10</a:t>
                      </a:r>
                      <a:r>
                        <a:rPr lang="en-US" sz="1800" b="0" i="0" kern="1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295</a:t>
                      </a:r>
                      <a:r>
                        <a:rPr lang="en-US" sz="1800" b="0" i="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800" b="0" i="0" kern="1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i="0" kern="11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0.0006s</a:t>
                      </a:r>
                      <a:endParaRPr lang="en-US" i="0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90799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Dataset 2 (1000 shares)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2.04 x 10</a:t>
                      </a:r>
                      <a:r>
                        <a:rPr lang="en-US" kern="1100" baseline="30000" dirty="0"/>
                        <a:t>295</a:t>
                      </a:r>
                      <a:r>
                        <a:rPr lang="en-US" kern="1100" baseline="0" dirty="0"/>
                        <a:t>s</a:t>
                      </a:r>
                      <a:r>
                        <a:rPr lang="en-US" kern="1100" baseline="300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0.0005s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51968"/>
                  </a:ext>
                </a:extLst>
              </a:tr>
              <a:tr h="548640"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optimized algorithm gets results in less than a second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</a:pPr>
                      <a:endParaRPr lang="en-US" sz="1800" kern="1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7544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806C88B-0678-4061-0F51-4762CD2507CA}"/>
              </a:ext>
            </a:extLst>
          </p:cNvPr>
          <p:cNvSpPr txBox="1"/>
          <p:nvPr/>
        </p:nvSpPr>
        <p:spPr>
          <a:xfrm>
            <a:off x="1211101" y="5852183"/>
            <a:ext cx="14799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* Gross estimation</a:t>
            </a:r>
          </a:p>
        </p:txBody>
      </p:sp>
    </p:spTree>
    <p:extLst>
      <p:ext uri="{BB962C8B-B14F-4D97-AF65-F5344CB8AC3E}">
        <p14:creationId xmlns:p14="http://schemas.microsoft.com/office/powerpoint/2010/main" val="189172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3A5E-C06B-6006-969C-2BFA472B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431457" cy="706964"/>
          </a:xfrm>
        </p:spPr>
        <p:txBody>
          <a:bodyPr/>
          <a:lstStyle/>
          <a:p>
            <a:r>
              <a:rPr lang="en-US" dirty="0"/>
              <a:t>Efficiency &amp; Performance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FD6A-6479-C95D-125F-F07CA1567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analysis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92D921C-4EC7-5B5E-01C5-BDD616344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565419"/>
              </p:ext>
            </p:extLst>
          </p:nvPr>
        </p:nvGraphicFramePr>
        <p:xfrm>
          <a:off x="1211101" y="3115310"/>
          <a:ext cx="9692640" cy="329184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280324266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8223072"/>
                    </a:ext>
                  </a:extLst>
                </a:gridCol>
                <a:gridCol w="3383280">
                  <a:extLst>
                    <a:ext uri="{9D8B030D-6E8A-4147-A177-3AD203B41FA5}">
                      <a16:colId xmlns:a16="http://schemas.microsoft.com/office/drawing/2014/main" val="207301325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052198047"/>
                    </a:ext>
                  </a:extLst>
                </a:gridCol>
              </a:tblGrid>
              <a:tr h="548640">
                <a:tc gridSpan="2">
                  <a:txBody>
                    <a:bodyPr/>
                    <a:lstStyle/>
                    <a:p>
                      <a:r>
                        <a:rPr lang="en-US" dirty="0"/>
                        <a:t>Brute-force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Optimized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2940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get_combinations</a:t>
                      </a:r>
                      <a:endParaRPr lang="en-US" kern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sort_by_profit_percentage</a:t>
                      </a:r>
                      <a:endParaRPr lang="en-US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en-US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389029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sort_combinations_by_profit</a:t>
                      </a:r>
                      <a:endParaRPr lang="en-US" i="0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90799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buy_shares</a:t>
                      </a:r>
                      <a:endParaRPr lang="en-US" kern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3046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buy_shares</a:t>
                      </a:r>
                      <a:endParaRPr lang="en-US" kern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 err="1"/>
                        <a:t>buy_shares</a:t>
                      </a:r>
                      <a:endParaRPr lang="en-US" kern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kern="1100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5196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b="1" dirty="0"/>
                        <a:t>Total</a:t>
                      </a:r>
                      <a:endParaRPr lang="en-US" sz="1800" b="1" kern="1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en-US" b="1" kern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875795"/>
                  </a:ext>
                </a:extLst>
              </a:tr>
              <a:tr h="548640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Space complexity is linear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i="0" kern="11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Space complexity is linear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</a:pPr>
                      <a:endParaRPr lang="en-US" sz="1800" kern="11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754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16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A4F9-5CF9-F96B-4A52-403AF5AD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Exploration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0DD0D-B3EB-EF95-AFA6-BAB272BA2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57670"/>
            <a:ext cx="10188907" cy="4300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State of the dataset</a:t>
            </a:r>
          </a:p>
          <a:p>
            <a:r>
              <a:rPr lang="en-US" sz="2000" dirty="0"/>
              <a:t>Some shares have a price of 0 €. </a:t>
            </a:r>
          </a:p>
          <a:p>
            <a:pPr lvl="1"/>
            <a:r>
              <a:rPr lang="en-US" sz="1800" dirty="0"/>
              <a:t>Price = 0 €  </a:t>
            </a:r>
            <a:r>
              <a:rPr lang="en-US" sz="1800" dirty="0">
                <a:sym typeface="Wingdings" pitchFamily="2" charset="2"/>
              </a:rPr>
              <a:t></a:t>
            </a:r>
            <a:r>
              <a:rPr lang="en-US" sz="1800" dirty="0"/>
              <a:t>  Actual profit = 0 €. </a:t>
            </a:r>
          </a:p>
          <a:p>
            <a:pPr lvl="1"/>
            <a:r>
              <a:rPr lang="en-US" sz="1800" dirty="0"/>
              <a:t>If Price ↗ after buying 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dirty="0"/>
              <a:t> Profit ↗</a:t>
            </a:r>
          </a:p>
          <a:p>
            <a:pPr lvl="1"/>
            <a:r>
              <a:rPr lang="en-US" sz="1800" dirty="0"/>
              <a:t>In optimized.py, we chose to buy those shares. Easily modifiable.</a:t>
            </a:r>
          </a:p>
          <a:p>
            <a:r>
              <a:rPr lang="en-US" sz="2000" dirty="0"/>
              <a:t>Some shares have a negative price. </a:t>
            </a:r>
          </a:p>
          <a:p>
            <a:pPr lvl="1"/>
            <a:r>
              <a:rPr lang="en-US" sz="1800" dirty="0"/>
              <a:t>Likely a typo.</a:t>
            </a:r>
          </a:p>
          <a:p>
            <a:pPr lvl="1"/>
            <a:r>
              <a:rPr lang="en-US" sz="1800" dirty="0"/>
              <a:t>All prices converted to positive number in optimized.py.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3308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A4F9-5CF9-F96B-4A52-403AF5AD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Exploration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0DD0D-B3EB-EF95-AFA6-BAB272BA2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254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Sienna’s choices compared to choices by optimized.py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 are very close, slightly better with optimized.py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84F3377-59A9-0034-F0BF-ED14DBB24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870343"/>
              </p:ext>
            </p:extLst>
          </p:nvPr>
        </p:nvGraphicFramePr>
        <p:xfrm>
          <a:off x="1571448" y="3192022"/>
          <a:ext cx="7524425" cy="184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3018">
                  <a:extLst>
                    <a:ext uri="{9D8B030D-6E8A-4147-A177-3AD203B41FA5}">
                      <a16:colId xmlns:a16="http://schemas.microsoft.com/office/drawing/2014/main" val="381803071"/>
                    </a:ext>
                  </a:extLst>
                </a:gridCol>
                <a:gridCol w="1360805">
                  <a:extLst>
                    <a:ext uri="{9D8B030D-6E8A-4147-A177-3AD203B41FA5}">
                      <a16:colId xmlns:a16="http://schemas.microsoft.com/office/drawing/2014/main" val="1146222812"/>
                    </a:ext>
                  </a:extLst>
                </a:gridCol>
                <a:gridCol w="1367478">
                  <a:extLst>
                    <a:ext uri="{9D8B030D-6E8A-4147-A177-3AD203B41FA5}">
                      <a16:colId xmlns:a16="http://schemas.microsoft.com/office/drawing/2014/main" val="1815482602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3951905027"/>
                    </a:ext>
                  </a:extLst>
                </a:gridCol>
                <a:gridCol w="1828703">
                  <a:extLst>
                    <a:ext uri="{9D8B030D-6E8A-4147-A177-3AD203B41FA5}">
                      <a16:colId xmlns:a16="http://schemas.microsoft.com/office/drawing/2014/main" val="270186637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Sienna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optimized.py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 increase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63616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Dataset 1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 Cost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498.76€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499.94€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9777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 Profit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196.61€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198.51€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0.97%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9631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Dataset 2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 Cost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489.24€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499.99€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673531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 Profit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193.78€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198.23€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004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843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D0CB-A7CF-5BE8-E811-C3EA7BB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18816-FDE3-35FA-87D5-7F5925B86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1037046" cy="3416300"/>
          </a:xfrm>
        </p:spPr>
        <p:txBody>
          <a:bodyPr>
            <a:normAutofit/>
          </a:bodyPr>
          <a:lstStyle/>
          <a:p>
            <a:r>
              <a:rPr lang="en-US" sz="2000" dirty="0"/>
              <a:t>Brute-force can find the best combination, but is not usable for a large dataset</a:t>
            </a:r>
          </a:p>
          <a:p>
            <a:r>
              <a:rPr lang="en-US" sz="2000" dirty="0"/>
              <a:t>Optimized is much faster but will oversee better combinations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To go further…</a:t>
            </a:r>
          </a:p>
          <a:p>
            <a:r>
              <a:rPr lang="en-US" sz="2000" dirty="0"/>
              <a:t>Knapsack problem</a:t>
            </a:r>
          </a:p>
          <a:p>
            <a:pPr lvl="1"/>
            <a:r>
              <a:rPr lang="en-US" sz="1800" dirty="0"/>
              <a:t>Each share has a weight (price) and a value (profit)</a:t>
            </a:r>
          </a:p>
          <a:p>
            <a:pPr lvl="1"/>
            <a:r>
              <a:rPr lang="en-US" sz="1800" dirty="0"/>
              <a:t>The maximum weight capacity is the money that can be spent (500€)</a:t>
            </a:r>
          </a:p>
          <a:p>
            <a:pPr lvl="1"/>
            <a:r>
              <a:rPr lang="en-US" sz="1800" dirty="0"/>
              <a:t>Need more exploration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8354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5913-F71D-C5BC-7FDF-A0FC66118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C80EF-3B69-53BF-BE8B-9952E42CC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647840" cy="3416300"/>
          </a:xfrm>
        </p:spPr>
        <p:txBody>
          <a:bodyPr>
            <a:normAutofit/>
          </a:bodyPr>
          <a:lstStyle/>
          <a:p>
            <a:r>
              <a:rPr lang="en-US" sz="2000" dirty="0"/>
              <a:t>Our goal</a:t>
            </a:r>
          </a:p>
          <a:p>
            <a:pPr lvl="1"/>
            <a:r>
              <a:rPr lang="en-US" sz="1800" dirty="0"/>
              <a:t>Optimize </a:t>
            </a:r>
            <a:r>
              <a:rPr lang="en-US" sz="1800" b="1" dirty="0" err="1"/>
              <a:t>AlgoInvest&amp;Trade</a:t>
            </a:r>
            <a:r>
              <a:rPr lang="en-US" sz="1800" dirty="0"/>
              <a:t> investment strategies with algorithms</a:t>
            </a:r>
          </a:p>
          <a:p>
            <a:pPr lvl="1"/>
            <a:r>
              <a:rPr lang="en-US" sz="1800" dirty="0"/>
              <a:t>Choose the best combination of shares according to their price and profit percentage</a:t>
            </a:r>
            <a:endParaRPr lang="en-US" sz="2000" dirty="0"/>
          </a:p>
          <a:p>
            <a:r>
              <a:rPr lang="en-US" sz="2000" dirty="0"/>
              <a:t>Brute-force solution</a:t>
            </a:r>
          </a:p>
          <a:p>
            <a:pPr lvl="1"/>
            <a:r>
              <a:rPr lang="en-US" sz="1800" dirty="0"/>
              <a:t>Looks at every possible combination to figure out the best combination</a:t>
            </a:r>
          </a:p>
          <a:p>
            <a:r>
              <a:rPr lang="en-US" sz="2000" dirty="0"/>
              <a:t>Optimized solution</a:t>
            </a:r>
          </a:p>
          <a:p>
            <a:pPr lvl="1"/>
            <a:r>
              <a:rPr lang="en-US" sz="1800" dirty="0"/>
              <a:t>Find a good solution faster than the brute-force solution.</a:t>
            </a:r>
          </a:p>
          <a:p>
            <a:pPr lvl="1"/>
            <a:r>
              <a:rPr lang="en-US" sz="1800" dirty="0"/>
              <a:t>Does not need to compare all possible combinations.</a:t>
            </a:r>
          </a:p>
        </p:txBody>
      </p:sp>
    </p:spTree>
    <p:extLst>
      <p:ext uri="{BB962C8B-B14F-4D97-AF65-F5344CB8AC3E}">
        <p14:creationId xmlns:p14="http://schemas.microsoft.com/office/powerpoint/2010/main" val="383983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AC2A-2AEC-0E6F-F364-DA597379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AE4E4-2BCC-4AAF-B8BE-C53C5408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Brute-force analysis</a:t>
            </a:r>
          </a:p>
          <a:p>
            <a:r>
              <a:rPr lang="en-US" sz="2000" dirty="0"/>
              <a:t>Optimized solution analysis</a:t>
            </a:r>
          </a:p>
          <a:p>
            <a:pPr lvl="1"/>
            <a:r>
              <a:rPr lang="en-US" sz="1800" dirty="0"/>
              <a:t>Goal</a:t>
            </a:r>
          </a:p>
          <a:p>
            <a:pPr lvl="1"/>
            <a:r>
              <a:rPr lang="en-US" sz="1800" dirty="0"/>
              <a:t>Thought process</a:t>
            </a:r>
          </a:p>
          <a:p>
            <a:pPr lvl="1"/>
            <a:r>
              <a:rPr lang="en-US" sz="1800" dirty="0"/>
              <a:t>Limitations</a:t>
            </a:r>
          </a:p>
          <a:p>
            <a:r>
              <a:rPr lang="en-US" sz="2000" dirty="0"/>
              <a:t>Efficiency and Performance comparison</a:t>
            </a:r>
          </a:p>
          <a:p>
            <a:r>
              <a:rPr lang="en-US" sz="2000" dirty="0"/>
              <a:t>Dataset exploration report</a:t>
            </a:r>
          </a:p>
        </p:txBody>
      </p:sp>
    </p:spTree>
    <p:extLst>
      <p:ext uri="{BB962C8B-B14F-4D97-AF65-F5344CB8AC3E}">
        <p14:creationId xmlns:p14="http://schemas.microsoft.com/office/powerpoint/2010/main" val="96190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25FF-EA65-7D89-1D7D-8A0164DF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11E1D-619C-7C1E-D136-0F3CED6D7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63434" cy="3416300"/>
          </a:xfrm>
        </p:spPr>
        <p:txBody>
          <a:bodyPr>
            <a:normAutofit/>
          </a:bodyPr>
          <a:lstStyle/>
          <a:p>
            <a:r>
              <a:rPr lang="en-US" sz="2000" dirty="0"/>
              <a:t>All combinations of shares are considered, </a:t>
            </a:r>
          </a:p>
          <a:p>
            <a:r>
              <a:rPr lang="en-US" sz="2000" dirty="0"/>
              <a:t>Only combinations whose total price is 500€ or less are kept in memory</a:t>
            </a:r>
          </a:p>
          <a:p>
            <a:r>
              <a:rPr lang="en-US" sz="2000" dirty="0"/>
              <a:t>Actual profit of each combination is calculated and compared to the others</a:t>
            </a:r>
          </a:p>
          <a:p>
            <a:r>
              <a:rPr lang="en-US" sz="2000" dirty="0"/>
              <a:t>The combination with the best actual profit is selected</a:t>
            </a:r>
          </a:p>
          <a:p>
            <a:r>
              <a:rPr lang="en-US" sz="2000" dirty="0"/>
              <a:t>The number of combinations grows exponentially for each share (2</a:t>
            </a:r>
            <a:r>
              <a:rPr lang="en-US" sz="2000" baseline="30000" dirty="0"/>
              <a:t>n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808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08C9-D332-F7DF-E370-3B985B63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11730" cy="706964"/>
          </a:xfrm>
        </p:spPr>
        <p:txBody>
          <a:bodyPr/>
          <a:lstStyle/>
          <a:p>
            <a:r>
              <a:rPr lang="en-US" dirty="0"/>
              <a:t>Optimized Solution –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45F9C-7008-D511-692E-27EB5098E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Going through all combinations takes too much time</a:t>
            </a:r>
          </a:p>
          <a:p>
            <a:r>
              <a:rPr lang="en-US" sz="2000" dirty="0"/>
              <a:t>Logic: The most profitable shares are more likely to bring more profit</a:t>
            </a:r>
          </a:p>
          <a:p>
            <a:r>
              <a:rPr lang="en-US" sz="2000" dirty="0"/>
              <a:t>Buy most profitable shares first</a:t>
            </a:r>
          </a:p>
          <a:p>
            <a:r>
              <a:rPr lang="en-US" sz="2000" dirty="0"/>
              <a:t>Much faster to compute</a:t>
            </a:r>
          </a:p>
        </p:txBody>
      </p:sp>
    </p:spTree>
    <p:extLst>
      <p:ext uri="{BB962C8B-B14F-4D97-AF65-F5344CB8AC3E}">
        <p14:creationId xmlns:p14="http://schemas.microsoft.com/office/powerpoint/2010/main" val="249508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25FF-EA65-7D89-1D7D-8A0164DF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Solution – Thought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11E1D-619C-7C1E-D136-0F3CED6D7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20" y="2324960"/>
            <a:ext cx="10187960" cy="45330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Optimized Algorithm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Wallet &lt;- 500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CSV file &lt;- shares with a name, a price and a profit as a percentage of the price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Get a list of shares from a csv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Sort all shares per profit percentage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Order: profit percentage descending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Buy shares in order: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For each share: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If Wallet &gt; 0 and price of share &lt;= wallet: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Buy share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Else If Wallet &gt; 0 and price of share &gt; wallet: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Do not buy share, check out next share in the loop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Else If Wallet =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Stop trying to buy shares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End of If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End of For loop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Display names of shares bought, total price and total profit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79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08C9-D332-F7DF-E370-3B985B63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011730" cy="706964"/>
          </a:xfrm>
        </p:spPr>
        <p:txBody>
          <a:bodyPr/>
          <a:lstStyle/>
          <a:p>
            <a:r>
              <a:rPr lang="en-US" dirty="0"/>
              <a:t>Optimized Solution –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45F9C-7008-D511-692E-27EB5098E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28861" cy="3416300"/>
          </a:xfrm>
        </p:spPr>
        <p:txBody>
          <a:bodyPr>
            <a:normAutofit/>
          </a:bodyPr>
          <a:lstStyle/>
          <a:p>
            <a:r>
              <a:rPr lang="en-US" sz="2000" dirty="0"/>
              <a:t>Only looks at one combination – No comparisons are done</a:t>
            </a:r>
          </a:p>
          <a:p>
            <a:r>
              <a:rPr lang="en-US" sz="2000" dirty="0"/>
              <a:t>Actual profit is a product of share price and profit percentage</a:t>
            </a:r>
          </a:p>
          <a:p>
            <a:pPr lvl="1"/>
            <a:r>
              <a:rPr lang="en-US" sz="1800" dirty="0"/>
              <a:t>Optimized.py only sort by profit percentage</a:t>
            </a:r>
          </a:p>
          <a:p>
            <a:r>
              <a:rPr lang="en-US" sz="2000" dirty="0"/>
              <a:t>Edge cases</a:t>
            </a:r>
          </a:p>
          <a:p>
            <a:pPr lvl="1"/>
            <a:r>
              <a:rPr lang="en-US" sz="1800" dirty="0"/>
              <a:t>A better profit percentage for a lower price yields a lower actual profit </a:t>
            </a:r>
          </a:p>
          <a:p>
            <a:pPr lvl="1"/>
            <a:r>
              <a:rPr lang="en-US" sz="1800" dirty="0"/>
              <a:t>It may prevent buying shares with lower profit percentage and higher price, yielding higher actual profit.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965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2DF0-75AB-1541-6F90-96F78278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Solution – Edge Case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F519BD-3DC0-B7E8-4699-BEA642D03C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074525"/>
              </p:ext>
            </p:extLst>
          </p:nvPr>
        </p:nvGraphicFramePr>
        <p:xfrm>
          <a:off x="1187450" y="3145790"/>
          <a:ext cx="8761412" cy="23317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90353">
                  <a:extLst>
                    <a:ext uri="{9D8B030D-6E8A-4147-A177-3AD203B41FA5}">
                      <a16:colId xmlns:a16="http://schemas.microsoft.com/office/drawing/2014/main" val="3733283847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3680501607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2354270485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60459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Name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Price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Profit %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Actual profit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34831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Share 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80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92464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Share B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140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0.19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26.6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930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Share C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110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0.18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19.8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620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Share D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120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0.17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20.4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20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Share E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130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0.15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19.5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156890"/>
                  </a:ext>
                </a:extLst>
              </a:tr>
            </a:tbl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325391C4-93FE-BD3E-F5D2-41FD4A0C3FDC}"/>
              </a:ext>
            </a:extLst>
          </p:cNvPr>
          <p:cNvSpPr/>
          <p:nvPr/>
        </p:nvSpPr>
        <p:spPr>
          <a:xfrm>
            <a:off x="10005391" y="3935896"/>
            <a:ext cx="410818" cy="1541614"/>
          </a:xfrm>
          <a:prstGeom prst="rightBrace">
            <a:avLst>
              <a:gd name="adj1" fmla="val 56333"/>
              <a:gd name="adj2" fmla="val 50000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C4924C-476C-ED35-95F5-9BFDAA41F82F}"/>
              </a:ext>
            </a:extLst>
          </p:cNvPr>
          <p:cNvSpPr txBox="1"/>
          <p:nvPr/>
        </p:nvSpPr>
        <p:spPr>
          <a:xfrm>
            <a:off x="10183175" y="431165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effectLst/>
                <a:latin typeface="Century Gothic" panose="020B0502020202020204" pitchFamily="34" charset="0"/>
              </a:rPr>
              <a:t>Total actual profit: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Century Gothic" panose="020B0502020202020204" pitchFamily="34" charset="0"/>
              </a:rPr>
              <a:t>86.30€</a:t>
            </a:r>
            <a:endParaRPr kumimoji="0" lang="en-US" altLang="en-US" sz="2400" b="0" i="0" u="none" strike="noStrike" cap="none" normalizeH="0" baseline="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4BCCC7-AC3A-BA0E-C892-625716CBFD70}"/>
              </a:ext>
            </a:extLst>
          </p:cNvPr>
          <p:cNvSpPr txBox="1">
            <a:spLocks/>
          </p:cNvSpPr>
          <p:nvPr/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a wallet limited to 500€:</a:t>
            </a:r>
          </a:p>
        </p:txBody>
      </p:sp>
    </p:spTree>
    <p:extLst>
      <p:ext uri="{BB962C8B-B14F-4D97-AF65-F5344CB8AC3E}">
        <p14:creationId xmlns:p14="http://schemas.microsoft.com/office/powerpoint/2010/main" val="2863615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2DF0-75AB-1541-6F90-96F78278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Solution – Edge Case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F519BD-3DC0-B7E8-4699-BEA642D03C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431115"/>
              </p:ext>
            </p:extLst>
          </p:nvPr>
        </p:nvGraphicFramePr>
        <p:xfrm>
          <a:off x="1187450" y="3145790"/>
          <a:ext cx="8761412" cy="11658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90353">
                  <a:extLst>
                    <a:ext uri="{9D8B030D-6E8A-4147-A177-3AD203B41FA5}">
                      <a16:colId xmlns:a16="http://schemas.microsoft.com/office/drawing/2014/main" val="3733283847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3680501607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2354270485"/>
                    </a:ext>
                  </a:extLst>
                </a:gridCol>
                <a:gridCol w="2190353">
                  <a:extLst>
                    <a:ext uri="{9D8B030D-6E8A-4147-A177-3AD203B41FA5}">
                      <a16:colId xmlns:a16="http://schemas.microsoft.com/office/drawing/2014/main" val="60459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Name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Price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Profit %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Actual profit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34831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Share 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150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0.2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30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92464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Share B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400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0.19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76</a:t>
                      </a:r>
                    </a:p>
                  </a:txBody>
                  <a:tcPr marL="123825" marR="123825" marT="57150" marB="5715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930168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963A-A48A-46FF-6253-E365CFBB9955}"/>
              </a:ext>
            </a:extLst>
          </p:cNvPr>
          <p:cNvSpPr txBox="1">
            <a:spLocks/>
          </p:cNvSpPr>
          <p:nvPr/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a wallet limited to 500€:</a:t>
            </a:r>
          </a:p>
        </p:txBody>
      </p:sp>
    </p:spTree>
    <p:extLst>
      <p:ext uri="{BB962C8B-B14F-4D97-AF65-F5344CB8AC3E}">
        <p14:creationId xmlns:p14="http://schemas.microsoft.com/office/powerpoint/2010/main" val="2997898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{52C12707-7995-694B-B4D9-DB14B9011995}tf10001076</Template>
  <TotalTime>17342</TotalTime>
  <Words>1069</Words>
  <Application>Microsoft Macintosh PowerPoint</Application>
  <PresentationFormat>Widescreen</PresentationFormat>
  <Paragraphs>225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Wingdings 3</vt:lpstr>
      <vt:lpstr>Ion Boardroom</vt:lpstr>
      <vt:lpstr>AlgoInvest&amp;Trade</vt:lpstr>
      <vt:lpstr>Introduction</vt:lpstr>
      <vt:lpstr>Plan</vt:lpstr>
      <vt:lpstr>Brute Force Analysis</vt:lpstr>
      <vt:lpstr>Optimized Solution – Goal</vt:lpstr>
      <vt:lpstr>Optimized Solution – Thought process</vt:lpstr>
      <vt:lpstr>Optimized Solution – Limitations</vt:lpstr>
      <vt:lpstr>Optimized Solution – Edge Case 1</vt:lpstr>
      <vt:lpstr>Optimized Solution – Edge Case 2</vt:lpstr>
      <vt:lpstr>Efficiency &amp; Performance Comparison</vt:lpstr>
      <vt:lpstr>Efficiency &amp; Performance Comparison</vt:lpstr>
      <vt:lpstr>Efficiency &amp; Performance Comparison</vt:lpstr>
      <vt:lpstr>Dataset Exploration Report</vt:lpstr>
      <vt:lpstr>Dataset Exploration Report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AlgoInvest&amp;Trade</dc:title>
  <dc:creator>Francis Barrow</dc:creator>
  <cp:lastModifiedBy>Francis Barrow</cp:lastModifiedBy>
  <cp:revision>8</cp:revision>
  <dcterms:created xsi:type="dcterms:W3CDTF">2023-02-02T22:35:54Z</dcterms:created>
  <dcterms:modified xsi:type="dcterms:W3CDTF">2023-03-15T20:00:53Z</dcterms:modified>
</cp:coreProperties>
</file>