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17"/>
  </p:notesMasterIdLst>
  <p:sldIdLst>
    <p:sldId id="256" r:id="rId2"/>
    <p:sldId id="257" r:id="rId3"/>
    <p:sldId id="275" r:id="rId4"/>
    <p:sldId id="258" r:id="rId5"/>
    <p:sldId id="260" r:id="rId6"/>
    <p:sldId id="259" r:id="rId7"/>
    <p:sldId id="264" r:id="rId8"/>
    <p:sldId id="273" r:id="rId9"/>
    <p:sldId id="274" r:id="rId10"/>
    <p:sldId id="261" r:id="rId11"/>
    <p:sldId id="268" r:id="rId12"/>
    <p:sldId id="265" r:id="rId13"/>
    <p:sldId id="262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8"/>
    <p:restoredTop sz="75493"/>
  </p:normalViewPr>
  <p:slideViewPr>
    <p:cSldViewPr snapToGrid="0">
      <p:cViewPr varScale="1">
        <p:scale>
          <a:sx n="91" d="100"/>
          <a:sy n="9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0EB6-40E6-3E47-A3CB-07FE9D02C8E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566E-94BD-FA4D-9D37-8087B87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combinations of shares are considered: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with combinations of all the possible sizes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from 1 share per combination to a combination with the total number of shares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combinations whose total price is 500€ or less are kept in memory,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 still a big amount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other shares.</a:t>
            </a:r>
          </a:p>
          <a:p>
            <a:r>
              <a:rPr lang="en-US" dirty="0"/>
              <a:t>The actual profit of shares B, C, D, and E is better than actual profit of share A.</a:t>
            </a:r>
          </a:p>
          <a:p>
            <a:r>
              <a:rPr lang="en-US" dirty="0"/>
              <a:t>Optimized algorithm did not find the best combination.</a:t>
            </a:r>
          </a:p>
          <a:p>
            <a:r>
              <a:rPr lang="en-US" dirty="0"/>
              <a:t>Difference is low, 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share B.</a:t>
            </a:r>
          </a:p>
          <a:p>
            <a:r>
              <a:rPr lang="en-US" dirty="0"/>
              <a:t>The actual profit of share B is better than actual profit of share A because the price of B is much higher for an almost same profit percentage.</a:t>
            </a:r>
          </a:p>
          <a:p>
            <a:r>
              <a:rPr lang="en-US" dirty="0"/>
              <a:t>Optimized algorithm did not find the best share to buy in this case either.</a:t>
            </a:r>
          </a:p>
          <a:p>
            <a:r>
              <a:rPr lang="en-US" dirty="0"/>
              <a:t>Difference is high.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9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compare Optimized and Brute-force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4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2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1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18FA-7C8A-1259-0445-725541AF3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AlgoInvest&amp;Trade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B426C1-23C7-79E8-7492-7B68C338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310" y="1865391"/>
            <a:ext cx="2783150" cy="3144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474B-EFFA-E813-8BD8-E762E3DD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Solve Problems Using Algorithms in Python</a:t>
            </a:r>
          </a:p>
          <a:p>
            <a:r>
              <a:rPr lang="en-US" dirty="0">
                <a:solidFill>
                  <a:srgbClr val="FFFFFF"/>
                </a:solidFill>
              </a:rPr>
              <a:t>Francis Barrow </a:t>
            </a:r>
          </a:p>
          <a:p>
            <a:r>
              <a:rPr lang="en-US" dirty="0">
                <a:solidFill>
                  <a:srgbClr val="FFFFFF"/>
                </a:solidFill>
              </a:rPr>
              <a:t>February 2023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1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11110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</a:t>
                      </a:r>
                      <a:r>
                        <a:rPr lang="en-US" sz="1800" b="0" i="0" kern="11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O(2</a:t>
                      </a:r>
                      <a:r>
                        <a:rPr lang="en-US" sz="1800" b="1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exponential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</a:t>
                      </a:r>
                      <a:r>
                        <a:rPr lang="en-US" dirty="0" err="1"/>
                        <a:t>linearithmic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4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– Actual and estimated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11927"/>
              </p:ext>
            </p:extLst>
          </p:nvPr>
        </p:nvGraphicFramePr>
        <p:xfrm>
          <a:off x="1211101" y="3115310"/>
          <a:ext cx="7680960" cy="27432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Brute-force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Optimized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736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sample (20 shares)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1.9934s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1 (1001 shares)</a:t>
                      </a:r>
                      <a:endParaRPr lang="en-US" i="0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4.07x10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i="0" kern="11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0.0006s</a:t>
                      </a:r>
                      <a:endParaRPr lang="en-US" i="0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2 (1000 shares)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2.04 x 10</a:t>
                      </a:r>
                      <a:r>
                        <a:rPr lang="en-US" kern="1100" baseline="30000" dirty="0"/>
                        <a:t>295</a:t>
                      </a:r>
                      <a:r>
                        <a:rPr lang="en-US" kern="1100" baseline="0" dirty="0"/>
                        <a:t>s</a:t>
                      </a:r>
                      <a:r>
                        <a:rPr lang="en-US" kern="1100" baseline="30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optimized algorithm gets results in less than a second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06C88B-0678-4061-0F51-4762CD2507CA}"/>
              </a:ext>
            </a:extLst>
          </p:cNvPr>
          <p:cNvSpPr txBox="1"/>
          <p:nvPr/>
        </p:nvSpPr>
        <p:spPr>
          <a:xfrm>
            <a:off x="1211101" y="5852183"/>
            <a:ext cx="147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Gross estimation</a:t>
            </a:r>
          </a:p>
        </p:txBody>
      </p:sp>
    </p:spTree>
    <p:extLst>
      <p:ext uri="{BB962C8B-B14F-4D97-AF65-F5344CB8AC3E}">
        <p14:creationId xmlns:p14="http://schemas.microsoft.com/office/powerpoint/2010/main" val="18917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analysis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92D921C-4EC7-5B5E-01C5-BDD616344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65419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6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7670"/>
            <a:ext cx="10188907" cy="4300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 of the dataset</a:t>
            </a:r>
          </a:p>
          <a:p>
            <a:r>
              <a:rPr lang="en-US" sz="2000" dirty="0"/>
              <a:t>Some shares have a price of 0 €. </a:t>
            </a:r>
          </a:p>
          <a:p>
            <a:pPr lvl="1"/>
            <a:r>
              <a:rPr lang="en-US" sz="1800" dirty="0"/>
              <a:t>Price = 0 €  </a:t>
            </a: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 Actual profit = 0 €. </a:t>
            </a:r>
          </a:p>
          <a:p>
            <a:pPr lvl="1"/>
            <a:r>
              <a:rPr lang="en-US" sz="1800" dirty="0"/>
              <a:t>If Price ↗ after buying 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 Profit ↗</a:t>
            </a:r>
          </a:p>
          <a:p>
            <a:pPr lvl="1"/>
            <a:r>
              <a:rPr lang="en-US" sz="1800" dirty="0"/>
              <a:t>In optimized.py, we chose to buy those shares. Easily modifiable.</a:t>
            </a:r>
          </a:p>
          <a:p>
            <a:r>
              <a:rPr lang="en-US" sz="2000" dirty="0"/>
              <a:t>Some shares have a negative price. </a:t>
            </a:r>
          </a:p>
          <a:p>
            <a:pPr lvl="1"/>
            <a:r>
              <a:rPr lang="en-US" sz="1800" dirty="0"/>
              <a:t>Likely a typo.</a:t>
            </a:r>
          </a:p>
          <a:p>
            <a:pPr lvl="1"/>
            <a:r>
              <a:rPr lang="en-US" sz="1800" dirty="0"/>
              <a:t>All prices converted to positive number in optimized.py.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33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Sienna’s choices compared to choices by optimized.py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very close, slightly better with optimized.py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4F3377-59A9-0034-F0BF-ED14DBB2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70343"/>
              </p:ext>
            </p:extLst>
          </p:nvPr>
        </p:nvGraphicFramePr>
        <p:xfrm>
          <a:off x="1571448" y="3192022"/>
          <a:ext cx="7524425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018">
                  <a:extLst>
                    <a:ext uri="{9D8B030D-6E8A-4147-A177-3AD203B41FA5}">
                      <a16:colId xmlns:a16="http://schemas.microsoft.com/office/drawing/2014/main" val="381803071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1146222812"/>
                    </a:ext>
                  </a:extLst>
                </a:gridCol>
                <a:gridCol w="1367478">
                  <a:extLst>
                    <a:ext uri="{9D8B030D-6E8A-4147-A177-3AD203B41FA5}">
                      <a16:colId xmlns:a16="http://schemas.microsoft.com/office/drawing/2014/main" val="1815482602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951905027"/>
                    </a:ext>
                  </a:extLst>
                </a:gridCol>
                <a:gridCol w="1828703">
                  <a:extLst>
                    <a:ext uri="{9D8B030D-6E8A-4147-A177-3AD203B41FA5}">
                      <a16:colId xmlns:a16="http://schemas.microsoft.com/office/drawing/2014/main" val="270186637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optimized.py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increase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361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498.76€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777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196.61€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198.51€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0.97%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63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489.24€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499.99€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7353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193.78€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0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4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0CB-A7CF-5BE8-E811-C3EA7BB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8816-FDE3-35FA-87D5-7F5925B8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>
            <a:normAutofit/>
          </a:bodyPr>
          <a:lstStyle/>
          <a:p>
            <a:r>
              <a:rPr lang="en-US" sz="2000" dirty="0"/>
              <a:t>Brute-force can find the best combination, but is not usable for a large dataset</a:t>
            </a:r>
          </a:p>
          <a:p>
            <a:r>
              <a:rPr lang="en-US" sz="2000" dirty="0"/>
              <a:t>Optimized is much faster but will oversee better combinations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To go further…</a:t>
            </a:r>
          </a:p>
          <a:p>
            <a:r>
              <a:rPr lang="en-US" sz="2000" dirty="0"/>
              <a:t>Knapsack problem</a:t>
            </a:r>
          </a:p>
          <a:p>
            <a:pPr lvl="1"/>
            <a:r>
              <a:rPr lang="en-US" sz="1800" dirty="0"/>
              <a:t>Each share has a weight (price) and a value (profit)</a:t>
            </a:r>
          </a:p>
          <a:p>
            <a:pPr lvl="1"/>
            <a:r>
              <a:rPr lang="en-US" sz="1800" dirty="0"/>
              <a:t>The maximum weight capacity is the money that can be spent (500€)</a:t>
            </a:r>
          </a:p>
          <a:p>
            <a:pPr lvl="1"/>
            <a:r>
              <a:rPr lang="en-US" sz="1800" dirty="0"/>
              <a:t>Need more exploration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35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13-F71D-C5BC-7FDF-A0FC6611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80EF-3B69-53BF-BE8B-9952E42C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47840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Our goal</a:t>
            </a:r>
          </a:p>
          <a:p>
            <a:pPr lvl="1"/>
            <a:r>
              <a:rPr lang="en-US" sz="1800" dirty="0"/>
              <a:t>Optimize </a:t>
            </a:r>
            <a:r>
              <a:rPr lang="en-US" sz="1800" b="1" dirty="0" err="1"/>
              <a:t>AlgoInvest&amp;Trade</a:t>
            </a:r>
            <a:r>
              <a:rPr lang="en-US" sz="1800" dirty="0"/>
              <a:t> investment strategies with algorithms</a:t>
            </a:r>
          </a:p>
          <a:p>
            <a:pPr lvl="1"/>
            <a:r>
              <a:rPr lang="en-US" sz="1800" dirty="0"/>
              <a:t>Choose the best combination of shares according to their price and profit percentage</a:t>
            </a:r>
            <a:endParaRPr lang="en-US" sz="2000" dirty="0"/>
          </a:p>
          <a:p>
            <a:r>
              <a:rPr lang="en-US" sz="2000" dirty="0"/>
              <a:t>Brute-force solution</a:t>
            </a:r>
          </a:p>
          <a:p>
            <a:pPr lvl="1"/>
            <a:r>
              <a:rPr lang="en-US" sz="1800" dirty="0"/>
              <a:t>Looks at every possible combination to figure out the best combination</a:t>
            </a:r>
          </a:p>
          <a:p>
            <a:r>
              <a:rPr lang="en-US" sz="2000" dirty="0"/>
              <a:t>Optimized solution</a:t>
            </a:r>
          </a:p>
          <a:p>
            <a:pPr lvl="1"/>
            <a:r>
              <a:rPr lang="en-US" sz="1800" dirty="0"/>
              <a:t>Find a good solution faster than the brute-force solution.</a:t>
            </a:r>
          </a:p>
          <a:p>
            <a:pPr lvl="1"/>
            <a:r>
              <a:rPr lang="en-US" sz="1800" dirty="0"/>
              <a:t>Does not need to compare all possible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8398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C2A-2AEC-0E6F-F364-DA597379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4E4-2BCC-4AAF-B8BE-C53C5408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Brute-force analysis</a:t>
            </a:r>
          </a:p>
          <a:p>
            <a:r>
              <a:rPr lang="en-US" sz="2000" dirty="0"/>
              <a:t>Goal of optimized solution</a:t>
            </a:r>
          </a:p>
          <a:p>
            <a:r>
              <a:rPr lang="en-US" sz="2000" dirty="0"/>
              <a:t>Thought process behind optimized solution</a:t>
            </a:r>
          </a:p>
          <a:p>
            <a:r>
              <a:rPr lang="en-US" sz="2000" dirty="0"/>
              <a:t>Limitations of optimized solution with edge cases</a:t>
            </a:r>
          </a:p>
          <a:p>
            <a:r>
              <a:rPr lang="en-US" sz="2000" dirty="0"/>
              <a:t>Time complexity analysis of both solutions</a:t>
            </a:r>
          </a:p>
          <a:p>
            <a:r>
              <a:rPr lang="en-US" sz="2000" dirty="0"/>
              <a:t>Space complexity analysis of both solutions</a:t>
            </a:r>
          </a:p>
          <a:p>
            <a:r>
              <a:rPr lang="en-US" sz="2000" dirty="0"/>
              <a:t>Dataset exploration report</a:t>
            </a:r>
          </a:p>
          <a:p>
            <a:pPr lvl="1"/>
            <a:r>
              <a:rPr lang="en-US" sz="1800" dirty="0"/>
              <a:t>Comparing optimized solution results with sienna’s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19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63434" cy="3416300"/>
          </a:xfrm>
        </p:spPr>
        <p:txBody>
          <a:bodyPr>
            <a:normAutofit/>
          </a:bodyPr>
          <a:lstStyle/>
          <a:p>
            <a:r>
              <a:rPr lang="en-US" sz="2000" dirty="0"/>
              <a:t>All combinations of shares are considered, </a:t>
            </a:r>
          </a:p>
          <a:p>
            <a:r>
              <a:rPr lang="en-US" sz="2000" dirty="0"/>
              <a:t>Only combinations whose total price is 500€ or less are kept in memory</a:t>
            </a:r>
          </a:p>
          <a:p>
            <a:r>
              <a:rPr lang="en-US" sz="2000" dirty="0"/>
              <a:t>Actual profit of each combination is calculated and compared to the others</a:t>
            </a:r>
          </a:p>
          <a:p>
            <a:r>
              <a:rPr lang="en-US" sz="2000" dirty="0"/>
              <a:t>The combination with the best actual profit is selected</a:t>
            </a:r>
          </a:p>
          <a:p>
            <a:r>
              <a:rPr lang="en-US" sz="2000" dirty="0"/>
              <a:t>The number of combinations grows exponentially for each share 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08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Going through all combinations takes too much time</a:t>
            </a:r>
          </a:p>
          <a:p>
            <a:r>
              <a:rPr lang="en-US" sz="2000" dirty="0"/>
              <a:t>Logic: The most profitable shares are more likely to bring more profit</a:t>
            </a:r>
          </a:p>
          <a:p>
            <a:r>
              <a:rPr lang="en-US" sz="2000" dirty="0"/>
              <a:t>Buy most profitable shares first</a:t>
            </a:r>
          </a:p>
          <a:p>
            <a:r>
              <a:rPr lang="en-US" sz="2000" dirty="0"/>
              <a:t>Much faster to compute</a:t>
            </a:r>
          </a:p>
        </p:txBody>
      </p:sp>
    </p:spTree>
    <p:extLst>
      <p:ext uri="{BB962C8B-B14F-4D97-AF65-F5344CB8AC3E}">
        <p14:creationId xmlns:p14="http://schemas.microsoft.com/office/powerpoint/2010/main" val="249508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20" y="2324960"/>
            <a:ext cx="10187960" cy="45330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Optimized Algorithm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Wallet &lt;- 500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CSV file &lt;- shares with a name, a price and a profit as a percentage of the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Get a list of shares from a csv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Sort all shares per profit percentage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Order: profit percentage descending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Buy shares in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each share: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If Wallet &gt; 0 and price of share &lt;=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Buy share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&gt; 0 and price of share &gt;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Do not buy share, check out next share in the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Stop trying to buy shares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End of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End of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 names of shares bought, total price and total profit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28861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Only looks at one combination – No comparisons are done</a:t>
            </a:r>
          </a:p>
          <a:p>
            <a:r>
              <a:rPr lang="en-US" sz="2000" dirty="0"/>
              <a:t>Actual profit is a product of share price and profit percentage</a:t>
            </a:r>
          </a:p>
          <a:p>
            <a:pPr lvl="1"/>
            <a:r>
              <a:rPr lang="en-US" sz="1800" dirty="0"/>
              <a:t>Optimized.py only sort by profit percentage</a:t>
            </a:r>
          </a:p>
          <a:p>
            <a:r>
              <a:rPr lang="en-US" sz="2000" dirty="0"/>
              <a:t>Edge cases</a:t>
            </a:r>
          </a:p>
          <a:p>
            <a:pPr lvl="1"/>
            <a:r>
              <a:rPr lang="en-US" sz="1800" dirty="0"/>
              <a:t>A better profit percentage for a lower price yields a lower actual profit </a:t>
            </a:r>
          </a:p>
          <a:p>
            <a:pPr lvl="1"/>
            <a:r>
              <a:rPr lang="en-US" sz="1800" dirty="0"/>
              <a:t>It may prevent buying shares with lower profit percentage and higher price, yielding higher actual profit.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6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074525"/>
              </p:ext>
            </p:extLst>
          </p:nvPr>
        </p:nvGraphicFramePr>
        <p:xfrm>
          <a:off x="1187450" y="3145790"/>
          <a:ext cx="8761412" cy="2331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26.6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C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62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D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0.17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20.4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20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E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0.15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56890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325391C4-93FE-BD3E-F5D2-41FD4A0C3FDC}"/>
              </a:ext>
            </a:extLst>
          </p:cNvPr>
          <p:cNvSpPr/>
          <p:nvPr/>
        </p:nvSpPr>
        <p:spPr>
          <a:xfrm>
            <a:off x="10005391" y="3935896"/>
            <a:ext cx="410818" cy="1541614"/>
          </a:xfrm>
          <a:prstGeom prst="rightBrace">
            <a:avLst>
              <a:gd name="adj1" fmla="val 56333"/>
              <a:gd name="adj2" fmla="val 50000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4924C-476C-ED35-95F5-9BFDAA41F82F}"/>
              </a:ext>
            </a:extLst>
          </p:cNvPr>
          <p:cNvSpPr txBox="1"/>
          <p:nvPr/>
        </p:nvSpPr>
        <p:spPr>
          <a:xfrm>
            <a:off x="10183175" y="431165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effectLst/>
                <a:latin typeface="Century Gothic" panose="020B0502020202020204" pitchFamily="34" charset="0"/>
              </a:rPr>
              <a:t>Total actual profit: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entury Gothic" panose="020B0502020202020204" pitchFamily="34" charset="0"/>
              </a:rPr>
              <a:t>86.30€</a:t>
            </a:r>
            <a:endParaRPr kumimoji="0" lang="en-US" altLang="en-US" sz="2400" b="0" i="0" u="none" strike="noStrike" cap="none" normalizeH="0" baseline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4BCCC7-AC3A-BA0E-C892-625716CBFD70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86361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431115"/>
              </p:ext>
            </p:extLst>
          </p:nvPr>
        </p:nvGraphicFramePr>
        <p:xfrm>
          <a:off x="1187450" y="3145790"/>
          <a:ext cx="8761412" cy="11658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963A-A48A-46FF-6253-E365CFBB9955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99789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{52C12707-7995-694B-B4D9-DB14B9011995}tf10001076</Template>
  <TotalTime>17290</TotalTime>
  <Words>1080</Words>
  <Application>Microsoft Macintosh PowerPoint</Application>
  <PresentationFormat>Widescreen</PresentationFormat>
  <Paragraphs>225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3</vt:lpstr>
      <vt:lpstr>Ion Boardroom</vt:lpstr>
      <vt:lpstr>AlgoInvest&amp;Trade</vt:lpstr>
      <vt:lpstr>Introduction</vt:lpstr>
      <vt:lpstr>Plan</vt:lpstr>
      <vt:lpstr>Brute Force Analysis</vt:lpstr>
      <vt:lpstr>Optimized Solution – Goal</vt:lpstr>
      <vt:lpstr>Optimized Solution - Pseudocode</vt:lpstr>
      <vt:lpstr>Optimized Solution – Limitations</vt:lpstr>
      <vt:lpstr>Edge Case 1</vt:lpstr>
      <vt:lpstr>Edge Case 2</vt:lpstr>
      <vt:lpstr>Efficiency &amp; Performance Comparison</vt:lpstr>
      <vt:lpstr>Efficiency &amp; Performance Comparison</vt:lpstr>
      <vt:lpstr>Efficiency &amp; Performance Comparison</vt:lpstr>
      <vt:lpstr>Dataset Exploration Report</vt:lpstr>
      <vt:lpstr>Dataset Exploration Report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Francis Barrow</dc:creator>
  <cp:lastModifiedBy>Francis Barrow</cp:lastModifiedBy>
  <cp:revision>7</cp:revision>
  <dcterms:created xsi:type="dcterms:W3CDTF">2023-02-02T22:35:54Z</dcterms:created>
  <dcterms:modified xsi:type="dcterms:W3CDTF">2023-03-15T18:37:53Z</dcterms:modified>
</cp:coreProperties>
</file>