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9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60" r:id="rId9"/>
    <p:sldId id="264" r:id="rId10"/>
    <p:sldId id="261" r:id="rId11"/>
    <p:sldId id="268" r:id="rId12"/>
    <p:sldId id="265" r:id="rId13"/>
    <p:sldId id="262" r:id="rId14"/>
    <p:sldId id="266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6"/>
    <p:restoredTop sz="94777"/>
  </p:normalViewPr>
  <p:slideViewPr>
    <p:cSldViewPr snapToGrid="0">
      <p:cViewPr varScale="1">
        <p:scale>
          <a:sx n="106" d="100"/>
          <a:sy n="106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1B8F32D-D8B6-4B9E-9CBF-DCAC30B7B93D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6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2/25/23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2/25/23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4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2/25/23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86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2/25/23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40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2/25/23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72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2/25/23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816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1B8F32D-D8B6-4B9E-9CBF-DCAC30B7B93D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51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1B8F32D-D8B6-4B9E-9CBF-DCAC30B7B93D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2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8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3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2/25/23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3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5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4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2/25/23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6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518FA-7C8A-1259-0445-725541AF3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098" y="629265"/>
            <a:ext cx="6072776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AlgoInvest&amp;Trade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1B426C1-23C7-79E8-7492-7B68C3382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310" y="1865391"/>
            <a:ext cx="2783150" cy="31448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E474B-EFFA-E813-8BD8-E762E3DD0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98" y="2418735"/>
            <a:ext cx="6072776" cy="38117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Solve Problems Using Algorithms in Python</a:t>
            </a:r>
          </a:p>
          <a:p>
            <a:r>
              <a:rPr lang="en-US" dirty="0">
                <a:solidFill>
                  <a:srgbClr val="FFFFFF"/>
                </a:solidFill>
              </a:rPr>
              <a:t>Francis Barrow </a:t>
            </a:r>
          </a:p>
          <a:p>
            <a:r>
              <a:rPr lang="en-US" dirty="0">
                <a:solidFill>
                  <a:srgbClr val="FFFFFF"/>
                </a:solidFill>
              </a:rPr>
              <a:t>February 2023</a:t>
            </a:r>
          </a:p>
          <a:p>
            <a:pPr indent="-228600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015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3A5E-C06B-6006-969C-2BFA472B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431457" cy="706964"/>
          </a:xfrm>
        </p:spPr>
        <p:txBody>
          <a:bodyPr/>
          <a:lstStyle/>
          <a:p>
            <a:r>
              <a:rPr lang="en-US" dirty="0"/>
              <a:t>Efficiency &amp; Performance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FD6A-6479-C95D-125F-F07CA1567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complexity </a:t>
            </a:r>
            <a:r>
              <a:rPr lang="en-US" sz="1800" b="1" kern="1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O(n log n)</a:t>
            </a:r>
            <a:endParaRPr lang="en-US" b="1" kern="1100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CB5752-7C34-C791-7564-63B66EA12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623480"/>
              </p:ext>
            </p:extLst>
          </p:nvPr>
        </p:nvGraphicFramePr>
        <p:xfrm>
          <a:off x="1211101" y="3115310"/>
          <a:ext cx="9692640" cy="329184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280324266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8223072"/>
                    </a:ext>
                  </a:extLst>
                </a:gridCol>
                <a:gridCol w="3383280">
                  <a:extLst>
                    <a:ext uri="{9D8B030D-6E8A-4147-A177-3AD203B41FA5}">
                      <a16:colId xmlns:a16="http://schemas.microsoft.com/office/drawing/2014/main" val="207301325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052198047"/>
                    </a:ext>
                  </a:extLst>
                </a:gridCol>
              </a:tblGrid>
              <a:tr h="54864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Bruteforce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Optimized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29403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get_combinations</a:t>
                      </a:r>
                      <a:endParaRPr lang="en-US" kern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</a:t>
                      </a:r>
                      <a:r>
                        <a:rPr lang="en-US" sz="180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kern="1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sort_by_profit_percentage</a:t>
                      </a:r>
                      <a:endParaRPr lang="en-US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  <a:endParaRPr lang="en-US" kern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389029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 err="1"/>
                        <a:t>sort_combinations_by_profit</a:t>
                      </a:r>
                      <a:endParaRPr lang="en-US" i="0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</a:t>
                      </a:r>
                      <a:r>
                        <a:rPr lang="en-US" sz="1800" b="0" i="0" kern="11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n)</a:t>
                      </a:r>
                      <a:endParaRPr lang="en-US" i="0" kern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kern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kern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90799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i="0" kern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i="0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 err="1"/>
                        <a:t>buy_shares</a:t>
                      </a:r>
                      <a:endParaRPr lang="en-US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53046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 err="1"/>
                        <a:t>buy_shares</a:t>
                      </a:r>
                      <a:endParaRPr lang="en-US" kern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O(n)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 err="1"/>
                        <a:t>buy_shares</a:t>
                      </a:r>
                      <a:endParaRPr lang="en-US" kern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5196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O(2</a:t>
                      </a:r>
                      <a:r>
                        <a:rPr lang="en-US" sz="1800" b="1" kern="1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b="1" dirty="0"/>
                        <a:t>Total</a:t>
                      </a:r>
                      <a:endParaRPr lang="en-US" sz="1800" b="1" kern="1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  <a:endParaRPr lang="en-US" b="1" kern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875795"/>
                  </a:ext>
                </a:extLst>
              </a:tr>
              <a:tr h="548640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Time complexity is exponential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i="0" kern="11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Time complexity is </a:t>
                      </a:r>
                      <a:r>
                        <a:rPr lang="en-US" dirty="0" err="1"/>
                        <a:t>linearithmic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</a:pPr>
                      <a:endParaRPr lang="en-US" sz="1800" kern="1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754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645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3A5E-C06B-6006-969C-2BFA472B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431457" cy="706964"/>
          </a:xfrm>
        </p:spPr>
        <p:txBody>
          <a:bodyPr/>
          <a:lstStyle/>
          <a:p>
            <a:r>
              <a:rPr lang="en-US" dirty="0"/>
              <a:t>Efficiency &amp; Performance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FD6A-6479-C95D-125F-F07CA1567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complexity – Actual and estimated time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CB5752-7C34-C791-7564-63B66EA12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774950"/>
              </p:ext>
            </p:extLst>
          </p:nvPr>
        </p:nvGraphicFramePr>
        <p:xfrm>
          <a:off x="1211101" y="3115310"/>
          <a:ext cx="7680960" cy="27432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803242669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82230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05219804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 err="1"/>
                        <a:t>Bruteforce</a:t>
                      </a:r>
                      <a:endParaRPr lang="en-US" kern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Optimized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57360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Original sample (20 shares)</a:t>
                      </a:r>
                      <a:endParaRPr lang="en-US" kern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1.9934s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0.0002s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3890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Dataset 1 (1001 shares)</a:t>
                      </a:r>
                      <a:endParaRPr lang="en-US" i="0" kern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4.07x10</a:t>
                      </a:r>
                      <a:r>
                        <a:rPr lang="en-US" sz="1800" b="0" i="0" kern="1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295</a:t>
                      </a:r>
                      <a:r>
                        <a:rPr lang="en-US" sz="1800" b="0" i="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800" b="0" i="0" kern="1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i="0" kern="11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0.0006s</a:t>
                      </a:r>
                      <a:endParaRPr lang="en-US" i="0" kern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90799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Dataset 2 (1000 shares)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2.04 x 10</a:t>
                      </a:r>
                      <a:r>
                        <a:rPr lang="en-US" kern="1100" baseline="30000" dirty="0"/>
                        <a:t>295</a:t>
                      </a:r>
                      <a:r>
                        <a:rPr lang="en-US" kern="1100" baseline="0" dirty="0"/>
                        <a:t>s</a:t>
                      </a:r>
                      <a:r>
                        <a:rPr lang="en-US" kern="1100" baseline="300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0.0005s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51968"/>
                  </a:ext>
                </a:extLst>
              </a:tr>
              <a:tr h="548640"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optimized algorithm gets results in less than a second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i="0" kern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</a:pPr>
                      <a:endParaRPr lang="en-US" sz="1800" kern="1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7544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806C88B-0678-4061-0F51-4762CD2507CA}"/>
              </a:ext>
            </a:extLst>
          </p:cNvPr>
          <p:cNvSpPr txBox="1"/>
          <p:nvPr/>
        </p:nvSpPr>
        <p:spPr>
          <a:xfrm>
            <a:off x="1211101" y="5852183"/>
            <a:ext cx="14799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* Gross estimation</a:t>
            </a:r>
          </a:p>
        </p:txBody>
      </p:sp>
    </p:spTree>
    <p:extLst>
      <p:ext uri="{BB962C8B-B14F-4D97-AF65-F5344CB8AC3E}">
        <p14:creationId xmlns:p14="http://schemas.microsoft.com/office/powerpoint/2010/main" val="189172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3A5E-C06B-6006-969C-2BFA472B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431457" cy="706964"/>
          </a:xfrm>
        </p:spPr>
        <p:txBody>
          <a:bodyPr/>
          <a:lstStyle/>
          <a:p>
            <a:r>
              <a:rPr lang="en-US" dirty="0"/>
              <a:t>Efficiency &amp; Performance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FD6A-6479-C95D-125F-F07CA1567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analysis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92D921C-4EC7-5B5E-01C5-BDD616344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743827"/>
              </p:ext>
            </p:extLst>
          </p:nvPr>
        </p:nvGraphicFramePr>
        <p:xfrm>
          <a:off x="1211101" y="3115310"/>
          <a:ext cx="9692640" cy="329184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280324266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8223072"/>
                    </a:ext>
                  </a:extLst>
                </a:gridCol>
                <a:gridCol w="3383280">
                  <a:extLst>
                    <a:ext uri="{9D8B030D-6E8A-4147-A177-3AD203B41FA5}">
                      <a16:colId xmlns:a16="http://schemas.microsoft.com/office/drawing/2014/main" val="207301325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052198047"/>
                    </a:ext>
                  </a:extLst>
                </a:gridCol>
              </a:tblGrid>
              <a:tr h="54864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Bruteforce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Optimized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29403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get_combinations</a:t>
                      </a:r>
                      <a:endParaRPr lang="en-US" kern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O(n)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sort_by_profit_percentage</a:t>
                      </a:r>
                      <a:endParaRPr lang="en-US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en-US" kern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389029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 err="1"/>
                        <a:t>sort_combinations_by_profit</a:t>
                      </a:r>
                      <a:endParaRPr lang="en-US" i="0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O(n)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kern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kern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90799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i="0" kern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i="0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 err="1"/>
                        <a:t>buy_shares</a:t>
                      </a:r>
                      <a:endParaRPr lang="en-US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53046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 err="1"/>
                        <a:t>buy_shares</a:t>
                      </a:r>
                      <a:endParaRPr lang="en-US" kern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O(n)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 err="1"/>
                        <a:t>buy_shares</a:t>
                      </a:r>
                      <a:endParaRPr lang="en-US" kern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5196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b="1" dirty="0"/>
                        <a:t>Total</a:t>
                      </a:r>
                      <a:endParaRPr lang="en-US" sz="1800" b="1" kern="1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en-US" b="1" kern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875795"/>
                  </a:ext>
                </a:extLst>
              </a:tr>
              <a:tr h="548640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Space complexity is exponential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i="0" kern="11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Space complexity is </a:t>
                      </a:r>
                      <a:r>
                        <a:rPr lang="en-US" dirty="0" err="1"/>
                        <a:t>linearithmic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</a:pPr>
                      <a:endParaRPr lang="en-US" sz="1800" kern="1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754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169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A4F9-5CF9-F96B-4A52-403AF5AD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Exploration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0DD0D-B3EB-EF95-AFA6-BAB272BA2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State of the dataset</a:t>
            </a:r>
          </a:p>
          <a:p>
            <a:r>
              <a:rPr lang="en-US" dirty="0"/>
              <a:t>Some shares have a price of 0. Profit being a percentage of the price, if the price is 0, the actual profit will be 0. However, if the price were to go up, profit would be 100%.</a:t>
            </a:r>
          </a:p>
          <a:p>
            <a:pPr lvl="1"/>
            <a:r>
              <a:rPr lang="en-US" dirty="0"/>
              <a:t>If the 0 means a data is missing, it might be better to ignore the shares. Easily modifiable.</a:t>
            </a:r>
          </a:p>
          <a:p>
            <a:r>
              <a:rPr lang="en-US" dirty="0"/>
              <a:t>Some shares may have a negative price, i.e., one is being paid to buy a share. This is likely a typo and all the prices are converted to positive number upon treatment.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08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A4F9-5CF9-F96B-4A52-403AF5AD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Exploration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0DD0D-B3EB-EF95-AFA6-BAB272BA2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254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Sienna’s choices compared to Optimized choices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Results are very close, slightly better with </a:t>
            </a:r>
            <a:r>
              <a:rPr lang="en-US" dirty="0" err="1"/>
              <a:t>optimized.py</a:t>
            </a: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84F3377-59A9-0034-F0BF-ED14DBB24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82458"/>
              </p:ext>
            </p:extLst>
          </p:nvPr>
        </p:nvGraphicFramePr>
        <p:xfrm>
          <a:off x="1571448" y="3192022"/>
          <a:ext cx="7524425" cy="184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3018">
                  <a:extLst>
                    <a:ext uri="{9D8B030D-6E8A-4147-A177-3AD203B41FA5}">
                      <a16:colId xmlns:a16="http://schemas.microsoft.com/office/drawing/2014/main" val="381803071"/>
                    </a:ext>
                  </a:extLst>
                </a:gridCol>
                <a:gridCol w="1360805">
                  <a:extLst>
                    <a:ext uri="{9D8B030D-6E8A-4147-A177-3AD203B41FA5}">
                      <a16:colId xmlns:a16="http://schemas.microsoft.com/office/drawing/2014/main" val="1146222812"/>
                    </a:ext>
                  </a:extLst>
                </a:gridCol>
                <a:gridCol w="1367478">
                  <a:extLst>
                    <a:ext uri="{9D8B030D-6E8A-4147-A177-3AD203B41FA5}">
                      <a16:colId xmlns:a16="http://schemas.microsoft.com/office/drawing/2014/main" val="1815482602"/>
                    </a:ext>
                  </a:extLst>
                </a:gridCol>
                <a:gridCol w="1684421">
                  <a:extLst>
                    <a:ext uri="{9D8B030D-6E8A-4147-A177-3AD203B41FA5}">
                      <a16:colId xmlns:a16="http://schemas.microsoft.com/office/drawing/2014/main" val="3951905027"/>
                    </a:ext>
                  </a:extLst>
                </a:gridCol>
                <a:gridCol w="1828703">
                  <a:extLst>
                    <a:ext uri="{9D8B030D-6E8A-4147-A177-3AD203B41FA5}">
                      <a16:colId xmlns:a16="http://schemas.microsoft.com/office/drawing/2014/main" val="270186637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Sienna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optimized.py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Profit increase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63616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Dataset 1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 Cost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498.76€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499.94€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9777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 Profit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196.61€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198.51€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0.97%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9631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Dataset 2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 Cost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489.24€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499.99€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673531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 Profit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193.78€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198.23€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004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843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D0CB-A7CF-5BE8-E811-C3EA7BB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18816-FDE3-35FA-87D5-7F5925B86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4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5913-F71D-C5BC-7FDF-A0FC6611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C80EF-3B69-53BF-BE8B-9952E42CC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3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25FF-EA65-7D89-1D7D-8A0164DF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11E1D-619C-7C1E-D136-0F3CED6D7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combinations of shares are being considered, with combinations of all the possible sizes (from 1 to the total number of shares)</a:t>
            </a:r>
          </a:p>
          <a:p>
            <a:r>
              <a:rPr lang="en-US" dirty="0"/>
              <a:t>The number of combinations grows exponentially for each share 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r>
              <a:rPr lang="en-US" dirty="0"/>
              <a:t>Only combinations whose total price is 500€ or less are kept in memory, still a big amount</a:t>
            </a:r>
          </a:p>
          <a:p>
            <a:r>
              <a:rPr lang="en-US" dirty="0"/>
              <a:t>Actual profit of each combination is calculated and compared to the others</a:t>
            </a:r>
          </a:p>
          <a:p>
            <a:r>
              <a:rPr lang="en-US" dirty="0"/>
              <a:t>The combination with the best actual profit is selected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08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25FF-EA65-7D89-1D7D-8A0164DF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Solution -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11E1D-619C-7C1E-D136-0F3CED6D7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701636"/>
            <a:ext cx="8825659" cy="397589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Optimized Algorithm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wallet &lt;- 500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list_of_shares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get_shares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sorted_shares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sort_by_profit_percentage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list_of_shares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best_shares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buy_share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sorted_shares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wallet)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Display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best_shares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79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3BB090-C01B-1031-4CB6-E41E36D271F8}"/>
              </a:ext>
            </a:extLst>
          </p:cNvPr>
          <p:cNvSpPr txBox="1">
            <a:spLocks/>
          </p:cNvSpPr>
          <p:nvPr/>
        </p:nvSpPr>
        <p:spPr>
          <a:xfrm>
            <a:off x="1154954" y="192505"/>
            <a:ext cx="8825659" cy="648502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get_shares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shares &lt;- empty list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rows &lt;- empty iterator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first_row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True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True: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csvfile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get_file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Try: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Open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csvfile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rows &lt;- populated rows 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csvfile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For each row in rows: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If row is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first_row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If row[0] != "name" AND row[1] != "price" AND row[2] != "profit":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Close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csvfile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Raise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WrongColumnsError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Else: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first_row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False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End If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Else: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share &lt;- new Share(row[0], row[1], row[2])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Add share to shares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End If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End For 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 out of the loop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Catch: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Error while opening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csvfile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Display "{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csvfile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could be found, make sure to enter the path as well."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Proceed to next iteration of While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WrongColumnsError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Display "Use a file with three columns named 'names', 'price' and 'profit'"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Proceed to next iteration of While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While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shares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</a:t>
            </a:r>
          </a:p>
        </p:txBody>
      </p:sp>
    </p:spTree>
    <p:extLst>
      <p:ext uri="{BB962C8B-B14F-4D97-AF65-F5344CB8AC3E}">
        <p14:creationId xmlns:p14="http://schemas.microsoft.com/office/powerpoint/2010/main" val="130076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3BB090-C01B-1031-4CB6-E41E36D271F8}"/>
              </a:ext>
            </a:extLst>
          </p:cNvPr>
          <p:cNvSpPr txBox="1">
            <a:spLocks/>
          </p:cNvSpPr>
          <p:nvPr/>
        </p:nvSpPr>
        <p:spPr>
          <a:xfrm>
            <a:off x="1154954" y="2396836"/>
            <a:ext cx="8825659" cy="42806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sort_by_profit_percentage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(shares : list of Share objects)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ordered_shares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empty list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max_profit_share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&lt;- 0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Sort shares by each share's profit percentage: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Look at each share's profit percentage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max_profit_share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share with largest profit percentage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Append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max_profit_share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ordered_shares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Repeat without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max_profit_share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until empty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ordered_shares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</a:t>
            </a:r>
          </a:p>
        </p:txBody>
      </p:sp>
    </p:spTree>
    <p:extLst>
      <p:ext uri="{BB962C8B-B14F-4D97-AF65-F5344CB8AC3E}">
        <p14:creationId xmlns:p14="http://schemas.microsoft.com/office/powerpoint/2010/main" val="239582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3BB090-C01B-1031-4CB6-E41E36D271F8}"/>
              </a:ext>
            </a:extLst>
          </p:cNvPr>
          <p:cNvSpPr txBox="1">
            <a:spLocks/>
          </p:cNvSpPr>
          <p:nvPr/>
        </p:nvSpPr>
        <p:spPr>
          <a:xfrm>
            <a:off x="1154954" y="1884218"/>
            <a:ext cx="8825659" cy="479330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buy_shares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(shares, wallet):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shares_bought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empty list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each share in shares: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wallet == 0: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 out of the loop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share.price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== 0: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Proceed to next iteration of the loop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 wallet &gt;=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share.price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Add share to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shares_bought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wallet -=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share.price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 If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For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shares_bought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</a:t>
            </a:r>
          </a:p>
        </p:txBody>
      </p:sp>
    </p:spTree>
    <p:extLst>
      <p:ext uri="{BB962C8B-B14F-4D97-AF65-F5344CB8AC3E}">
        <p14:creationId xmlns:p14="http://schemas.microsoft.com/office/powerpoint/2010/main" val="3472769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08C9-D332-F7DF-E370-3B985B63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11730" cy="706964"/>
          </a:xfrm>
        </p:spPr>
        <p:txBody>
          <a:bodyPr/>
          <a:lstStyle/>
          <a:p>
            <a:r>
              <a:rPr lang="en-US" dirty="0"/>
              <a:t>Optimized Solution – Goal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45F9C-7008-D511-692E-27EB5098E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Going through all combinations takes too much time</a:t>
            </a:r>
          </a:p>
          <a:p>
            <a:r>
              <a:rPr lang="en-US" dirty="0"/>
              <a:t>The most profitable shares are more likely to bring more profit</a:t>
            </a:r>
          </a:p>
          <a:p>
            <a:r>
              <a:rPr lang="en-US" dirty="0"/>
              <a:t>Idea: </a:t>
            </a:r>
          </a:p>
          <a:p>
            <a:pPr lvl="1"/>
            <a:r>
              <a:rPr lang="en-US" dirty="0"/>
              <a:t>Order the shares by their percentage of profit </a:t>
            </a:r>
          </a:p>
          <a:p>
            <a:pPr lvl="1"/>
            <a:r>
              <a:rPr lang="en-US" dirty="0"/>
              <a:t>Buy them in that order until the money runs out</a:t>
            </a:r>
          </a:p>
          <a:p>
            <a:pPr lvl="1"/>
            <a:r>
              <a:rPr lang="en-US" dirty="0"/>
              <a:t>If there is still money but the share is too expensive, try to buy the next one instead</a:t>
            </a:r>
          </a:p>
          <a:p>
            <a:pPr lvl="1"/>
            <a:r>
              <a:rPr lang="en-US" dirty="0"/>
              <a:t>Continue until there is no more money or no more share, whichever comes first</a:t>
            </a:r>
          </a:p>
          <a:p>
            <a:r>
              <a:rPr lang="en-US" dirty="0"/>
              <a:t>Very fast to compute</a:t>
            </a:r>
          </a:p>
        </p:txBody>
      </p:sp>
    </p:spTree>
    <p:extLst>
      <p:ext uri="{BB962C8B-B14F-4D97-AF65-F5344CB8AC3E}">
        <p14:creationId xmlns:p14="http://schemas.microsoft.com/office/powerpoint/2010/main" val="249508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08C9-D332-F7DF-E370-3B985B63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11730" cy="706964"/>
          </a:xfrm>
        </p:spPr>
        <p:txBody>
          <a:bodyPr/>
          <a:lstStyle/>
          <a:p>
            <a:r>
              <a:rPr lang="en-US" dirty="0"/>
              <a:t>Optimized Solution – Goal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45F9C-7008-D511-692E-27EB5098E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Limitations: edge cases</a:t>
            </a:r>
          </a:p>
          <a:p>
            <a:pPr lvl="1"/>
            <a:r>
              <a:rPr lang="en-US" dirty="0"/>
              <a:t>Buying a share with a better percentage profit but with a rather minor actual profit (because of a low price) might prevent from buying another share with a lower profit percentage but a better actual profit, because the price is higher.</a:t>
            </a:r>
          </a:p>
          <a:p>
            <a:pPr lvl="2"/>
            <a:r>
              <a:rPr lang="en-US" dirty="0"/>
              <a:t>Money left: 28€</a:t>
            </a:r>
          </a:p>
          <a:p>
            <a:pPr lvl="2"/>
            <a:r>
              <a:rPr lang="en-US" dirty="0"/>
              <a:t>Share with best percentage profit: cost 4€, profit 12%, yield 0.48€</a:t>
            </a:r>
          </a:p>
          <a:p>
            <a:pPr lvl="2"/>
            <a:r>
              <a:rPr lang="en-US" dirty="0"/>
              <a:t>Next best share: cost 26€, profit 11%, yield 2.26€</a:t>
            </a:r>
          </a:p>
          <a:p>
            <a:pPr lvl="1"/>
            <a:r>
              <a:rPr lang="en-US" dirty="0"/>
              <a:t>Only one combination is created, with no comparison between possibilities</a:t>
            </a:r>
          </a:p>
        </p:txBody>
      </p:sp>
    </p:spTree>
    <p:extLst>
      <p:ext uri="{BB962C8B-B14F-4D97-AF65-F5344CB8AC3E}">
        <p14:creationId xmlns:p14="http://schemas.microsoft.com/office/powerpoint/2010/main" val="3079650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{52C12707-7995-694B-B4D9-DB14B9011995}tf10001076</Template>
  <TotalTime>15981</TotalTime>
  <Words>1108</Words>
  <Application>Microsoft Macintosh PowerPoint</Application>
  <PresentationFormat>Widescreen</PresentationFormat>
  <Paragraphs>190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Courier New</vt:lpstr>
      <vt:lpstr>Wingdings 3</vt:lpstr>
      <vt:lpstr>Ion Boardroom</vt:lpstr>
      <vt:lpstr>AlgoInvest&amp;Trade</vt:lpstr>
      <vt:lpstr>Introduction</vt:lpstr>
      <vt:lpstr>Brute Force Analysis</vt:lpstr>
      <vt:lpstr>Optimized Solution - Pseudocode</vt:lpstr>
      <vt:lpstr>PowerPoint Presentation</vt:lpstr>
      <vt:lpstr>PowerPoint Presentation</vt:lpstr>
      <vt:lpstr>PowerPoint Presentation</vt:lpstr>
      <vt:lpstr>Optimized Solution – Goal &amp; Limitations</vt:lpstr>
      <vt:lpstr>Optimized Solution – Goal &amp; Limitations</vt:lpstr>
      <vt:lpstr>Efficiency &amp; Performance Comparison</vt:lpstr>
      <vt:lpstr>Efficiency &amp; Performance Comparison</vt:lpstr>
      <vt:lpstr>Efficiency &amp; Performance Comparison</vt:lpstr>
      <vt:lpstr>Dataset Exploration Report</vt:lpstr>
      <vt:lpstr>Dataset Exploration Report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AlgoInvest&amp;Trade</dc:title>
  <dc:creator>Francis Barrow</dc:creator>
  <cp:lastModifiedBy>Francis Barrow</cp:lastModifiedBy>
  <cp:revision>5</cp:revision>
  <dcterms:created xsi:type="dcterms:W3CDTF">2023-02-02T22:35:54Z</dcterms:created>
  <dcterms:modified xsi:type="dcterms:W3CDTF">2023-03-01T18:44:36Z</dcterms:modified>
</cp:coreProperties>
</file>