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4630400" cy="8229600"/>
  <p:notesSz cx="8229600" cy="14630400"/>
  <p:embeddedFontLst>
    <p:embeddedFont>
      <p:font typeface="Poppins"/>
      <p:regular r:id="rId14"/>
    </p:embeddedFont>
    <p:embeddedFont>
      <p:font typeface="Poppins"/>
      <p:regular r:id="rId15"/>
    </p:embeddedFont>
    <p:embeddedFont>
      <p:font typeface="Poppins"/>
      <p:regular r:id="rId16"/>
    </p:embeddedFont>
    <p:embeddedFont>
      <p:font typeface="Poppins"/>
      <p:regular r:id="rId17"/>
    </p:embeddedFont>
    <p:embeddedFont>
      <p:font typeface="Roboto"/>
      <p:regular r:id="rId18"/>
    </p:embeddedFont>
    <p:embeddedFont>
      <p:font typeface="Roboto"/>
      <p:regular r:id="rId19"/>
    </p:embeddedFont>
    <p:embeddedFont>
      <p:font typeface="Roboto"/>
      <p:regular r:id="rId20"/>
    </p:embeddedFont>
    <p:embeddedFont>
      <p:font typeface="Roboto"/>
      <p:regular r:id="rId21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4" Type="http://schemas.openxmlformats.org/officeDocument/2006/relationships/font" Target="fonts/font1.fntdata"/><Relationship Id="rId15" Type="http://schemas.openxmlformats.org/officeDocument/2006/relationships/font" Target="fonts/font2.fntdata"/><Relationship Id="rId16" Type="http://schemas.openxmlformats.org/officeDocument/2006/relationships/font" Target="fonts/font3.fntdata"/><Relationship Id="rId17" Type="http://schemas.openxmlformats.org/officeDocument/2006/relationships/font" Target="fonts/font4.fntdata"/><Relationship Id="rId18" Type="http://schemas.openxmlformats.org/officeDocument/2006/relationships/font" Target="fonts/font5.fntdata"/><Relationship Id="rId19" Type="http://schemas.openxmlformats.org/officeDocument/2006/relationships/font" Target="fonts/font6.fntdata"/><Relationship Id="rId20" Type="http://schemas.openxmlformats.org/officeDocument/2006/relationships/font" Target="fonts/font7.fntdata"/><Relationship Id="rId21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8DE2D6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slideLayout" Target="../slideLayouts/slideLayout6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slideLayout" Target="../slideLayouts/slideLayout8.xml"/><Relationship Id="rId5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908215" y="3320415"/>
            <a:ext cx="10813971" cy="9858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7700"/>
              </a:lnSpc>
              <a:buNone/>
            </a:pPr>
            <a:r>
              <a:rPr lang="en-US" sz="6150" b="1" dirty="0">
                <a:solidFill>
                  <a:srgbClr val="000000"/>
                </a:solidFill>
                <a:latin typeface="Poppins Bold" pitchFamily="34" charset="0"/>
                <a:ea typeface="Poppins Bold" pitchFamily="34" charset="-122"/>
                <a:cs typeface="Poppins Bold" pitchFamily="34" charset="-120"/>
              </a:rPr>
              <a:t>📂</a:t>
            </a:r>
            <a:pPr algn="ctr" indent="0" marL="0">
              <a:lnSpc>
                <a:spcPts val="7700"/>
              </a:lnSpc>
              <a:buNone/>
            </a:pPr>
            <a:r>
              <a:rPr lang="en-US" sz="6150" b="1" dirty="0">
                <a:solidFill>
                  <a:srgbClr val="000000"/>
                </a:solidFill>
                <a:latin typeface="Poppins Bold" pitchFamily="34" charset="0"/>
                <a:ea typeface="Poppins Bold" pitchFamily="34" charset="-122"/>
                <a:cs typeface="Poppins Bold" pitchFamily="34" charset="-120"/>
              </a:rPr>
              <a:t>Pre-Entrega de Proyecto</a:t>
            </a:r>
            <a:endParaRPr lang="en-US" sz="6150" dirty="0"/>
          </a:p>
        </p:txBody>
      </p:sp>
      <p:sp>
        <p:nvSpPr>
          <p:cNvPr id="3" name="Shape 1"/>
          <p:cNvSpPr/>
          <p:nvPr/>
        </p:nvSpPr>
        <p:spPr>
          <a:xfrm>
            <a:off x="793790" y="4873261"/>
            <a:ext cx="13042821" cy="35957"/>
          </a:xfrm>
          <a:prstGeom prst="rect">
            <a:avLst/>
          </a:prstGeom>
          <a:solidFill>
            <a:srgbClr val="272525">
              <a:alpha val="50000"/>
            </a:srgbClr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13080" y="228600"/>
            <a:ext cx="1188720" cy="3644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417558"/>
          </a:xfrm>
          <a:prstGeom prst="rect">
            <a:avLst/>
          </a:prstGeom>
          <a:solidFill>
            <a:srgbClr val="8DE2D6"/>
          </a:solidFill>
          <a:ln/>
        </p:spPr>
      </p:sp>
      <p:sp>
        <p:nvSpPr>
          <p:cNvPr id="3" name="Text 1"/>
          <p:cNvSpPr/>
          <p:nvPr/>
        </p:nvSpPr>
        <p:spPr>
          <a:xfrm>
            <a:off x="793790" y="3128248"/>
            <a:ext cx="783586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Poppins Bold" pitchFamily="34" charset="0"/>
                <a:ea typeface="Poppins Bold" pitchFamily="34" charset="-122"/>
                <a:cs typeface="Poppins Bold" pitchFamily="34" charset="-120"/>
              </a:rPr>
              <a:t>⚙️</a:t>
            </a:r>
            <a:pPr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72525"/>
                </a:solidFill>
                <a:highlight>
                  <a:srgbClr val="FFFFFF"/>
                </a:highlight>
                <a:latin typeface="Poppins Bold" pitchFamily="34" charset="0"/>
                <a:ea typeface="Poppins Bold" pitchFamily="34" charset="-122"/>
                <a:cs typeface="Poppins Bold" pitchFamily="34" charset="-120"/>
              </a:rPr>
              <a:t>Pre-Entrega de Proyecto</a:t>
            </a:r>
            <a:endParaRPr lang="en-US" sz="4450" dirty="0"/>
          </a:p>
        </p:txBody>
      </p:sp>
      <p:sp>
        <p:nvSpPr>
          <p:cNvPr id="4" name="Text 2"/>
          <p:cNvSpPr/>
          <p:nvPr/>
        </p:nvSpPr>
        <p:spPr>
          <a:xfrm>
            <a:off x="10862548" y="3105507"/>
            <a:ext cx="298156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272525"/>
                </a:solidFill>
                <a:highlight>
                  <a:srgbClr val="FCEC99"/>
                </a:highlight>
                <a:latin typeface="Roboto" pitchFamily="34" charset="0"/>
                <a:ea typeface="Roboto" pitchFamily="34" charset="-122"/>
                <a:cs typeface="Roboto" pitchFamily="34" charset="-120"/>
              </a:rPr>
              <a:t>Obligatorio | Entregable</a:t>
            </a:r>
            <a:endParaRPr lang="en-US" sz="1750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90" y="4574143"/>
            <a:ext cx="1486019" cy="1436846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840831" y="4523065"/>
            <a:ext cx="1100328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¡Hemos llegado a un momento clave! Es el momento de realizar la pre-entrega del proyecto trabajado hasta el momento. Como es de costumbre en varias empresas, nos toca pronto juntarnos con nuestro cliente para ver como va creciendo su sitio web.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2840831" y="5815846"/>
            <a:ext cx="1100328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 continuación el equipo te detallará lo que se espera tener en esta primera presentación del sitio a nuestro cliente: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6882" y="821531"/>
            <a:ext cx="7569279" cy="6847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350"/>
              </a:lnSpc>
              <a:buNone/>
            </a:pPr>
            <a:r>
              <a:rPr lang="en-US" sz="4300" b="1" dirty="0">
                <a:solidFill>
                  <a:srgbClr val="000000"/>
                </a:solidFill>
                <a:latin typeface="Poppins Bold" pitchFamily="34" charset="0"/>
                <a:ea typeface="Poppins Bold" pitchFamily="34" charset="-122"/>
                <a:cs typeface="Poppins Bold" pitchFamily="34" charset="-120"/>
              </a:rPr>
              <a:t>⚙️</a:t>
            </a:r>
            <a:pPr indent="0" marL="0">
              <a:lnSpc>
                <a:spcPts val="5350"/>
              </a:lnSpc>
              <a:buNone/>
            </a:pPr>
            <a:r>
              <a:rPr lang="en-US" sz="4300" b="1" dirty="0">
                <a:solidFill>
                  <a:srgbClr val="272525"/>
                </a:solidFill>
                <a:highlight>
                  <a:srgbClr val="FFFFFF"/>
                </a:highlight>
                <a:latin typeface="Poppins Bold" pitchFamily="34" charset="0"/>
                <a:ea typeface="Poppins Bold" pitchFamily="34" charset="-122"/>
                <a:cs typeface="Poppins Bold" pitchFamily="34" charset="-120"/>
              </a:rPr>
              <a:t>Pre-Entrega de Proyecto</a:t>
            </a:r>
            <a:endParaRPr lang="en-US" sz="4300" dirty="0"/>
          </a:p>
        </p:txBody>
      </p:sp>
      <p:sp>
        <p:nvSpPr>
          <p:cNvPr id="3" name="Shape 1"/>
          <p:cNvSpPr/>
          <p:nvPr/>
        </p:nvSpPr>
        <p:spPr>
          <a:xfrm>
            <a:off x="766882" y="1862267"/>
            <a:ext cx="10097691" cy="35004"/>
          </a:xfrm>
          <a:prstGeom prst="rect">
            <a:avLst/>
          </a:prstGeom>
          <a:solidFill>
            <a:srgbClr val="272525">
              <a:alpha val="50000"/>
            </a:srgbClr>
          </a:solidFill>
          <a:ln/>
        </p:spPr>
      </p:sp>
      <p:sp>
        <p:nvSpPr>
          <p:cNvPr id="4" name="Text 2"/>
          <p:cNvSpPr/>
          <p:nvPr/>
        </p:nvSpPr>
        <p:spPr>
          <a:xfrm>
            <a:off x="11406783" y="1197769"/>
            <a:ext cx="2464237" cy="3505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1700" b="1" dirty="0">
                <a:solidFill>
                  <a:srgbClr val="272525"/>
                </a:solidFill>
                <a:highlight>
                  <a:srgbClr val="FCEC99"/>
                </a:highlight>
                <a:latin typeface="Roboto" pitchFamily="34" charset="0"/>
                <a:ea typeface="Roboto" pitchFamily="34" charset="-122"/>
                <a:cs typeface="Roboto" pitchFamily="34" charset="-120"/>
              </a:rPr>
              <a:t>Obligatorio | Entregable</a:t>
            </a:r>
            <a:endParaRPr lang="en-US" sz="1700" dirty="0"/>
          </a:p>
        </p:txBody>
      </p:sp>
      <p:sp>
        <p:nvSpPr>
          <p:cNvPr id="5" name="Text 3"/>
          <p:cNvSpPr/>
          <p:nvPr/>
        </p:nvSpPr>
        <p:spPr>
          <a:xfrm>
            <a:off x="766882" y="2472333"/>
            <a:ext cx="4054078" cy="3423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650"/>
              </a:lnSpc>
              <a:buNone/>
            </a:pPr>
            <a:r>
              <a:rPr lang="en-US" sz="2150" b="1" dirty="0">
                <a:solidFill>
                  <a:srgbClr val="000000"/>
                </a:solidFill>
                <a:latin typeface="Poppins Bold" pitchFamily="34" charset="0"/>
                <a:ea typeface="Poppins Bold" pitchFamily="34" charset="-122"/>
                <a:cs typeface="Poppins Bold" pitchFamily="34" charset="-120"/>
              </a:rPr>
              <a:t>Requerimientos del Proyecto</a:t>
            </a:r>
            <a:endParaRPr lang="en-US" sz="2150" dirty="0"/>
          </a:p>
        </p:txBody>
      </p:sp>
      <p:sp>
        <p:nvSpPr>
          <p:cNvPr id="6" name="Text 4"/>
          <p:cNvSpPr/>
          <p:nvPr/>
        </p:nvSpPr>
        <p:spPr>
          <a:xfrm>
            <a:off x="766882" y="3143250"/>
            <a:ext cx="13096637" cy="3505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1700" b="1" dirty="0">
                <a:solidFill>
                  <a:srgbClr val="272525"/>
                </a:solidFill>
                <a:highlight>
                  <a:srgbClr val="FCEC99"/>
                </a:highlight>
                <a:latin typeface="Roboto" pitchFamily="34" charset="0"/>
                <a:ea typeface="Roboto" pitchFamily="34" charset="-122"/>
                <a:cs typeface="Roboto" pitchFamily="34" charset="-120"/>
              </a:rPr>
              <a:t>Requerimiento #1:</a:t>
            </a:r>
            <a:pPr indent="0" marL="0">
              <a:lnSpc>
                <a:spcPts val="2750"/>
              </a:lnSpc>
              <a:buNone/>
            </a:pPr>
            <a:r>
              <a:rPr lang="en-US" sz="1700" b="1" dirty="0">
                <a:solidFill>
                  <a:srgbClr val="272525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pPr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Crear una funcionalidad básica para el manejo de un carrito de compras.</a:t>
            </a:r>
            <a:endParaRPr lang="en-US" sz="1700" dirty="0"/>
          </a:p>
        </p:txBody>
      </p:sp>
      <p:pic>
        <p:nvPicPr>
          <p:cNvPr id="7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2599" y="3986689"/>
            <a:ext cx="1458635" cy="1425773"/>
          </a:xfrm>
          <a:prstGeom prst="rect">
            <a:avLst/>
          </a:prstGeom>
        </p:spPr>
      </p:pic>
      <p:sp>
        <p:nvSpPr>
          <p:cNvPr id="8" name="Shape 5"/>
          <p:cNvSpPr/>
          <p:nvPr/>
        </p:nvSpPr>
        <p:spPr>
          <a:xfrm>
            <a:off x="2819162" y="4233148"/>
            <a:ext cx="492919" cy="492919"/>
          </a:xfrm>
          <a:prstGeom prst="roundRect">
            <a:avLst>
              <a:gd name="adj" fmla="val 1855"/>
            </a:avLst>
          </a:prstGeom>
          <a:solidFill>
            <a:srgbClr val="FCEC99"/>
          </a:solidFill>
          <a:ln w="7620">
            <a:solidFill>
              <a:srgbClr val="E2D27F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2901315" y="4274225"/>
            <a:ext cx="328613" cy="4107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550"/>
              </a:lnSpc>
              <a:buNone/>
            </a:pPr>
            <a:r>
              <a:rPr lang="en-US" sz="2550" b="1" dirty="0">
                <a:solidFill>
                  <a:srgbClr val="000000"/>
                </a:solidFill>
                <a:latin typeface="Poppins Bold" pitchFamily="34" charset="0"/>
                <a:ea typeface="Poppins Bold" pitchFamily="34" charset="-122"/>
                <a:cs typeface="Poppins Bold" pitchFamily="34" charset="-120"/>
              </a:rPr>
              <a:t>1</a:t>
            </a:r>
            <a:endParaRPr lang="en-US" sz="2550" dirty="0"/>
          </a:p>
        </p:txBody>
      </p:sp>
      <p:sp>
        <p:nvSpPr>
          <p:cNvPr id="10" name="Text 7"/>
          <p:cNvSpPr/>
          <p:nvPr/>
        </p:nvSpPr>
        <p:spPr>
          <a:xfrm>
            <a:off x="3531156" y="4233148"/>
            <a:ext cx="4704398" cy="7010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Crear un componente para listar los productos disponibles.</a:t>
            </a:r>
            <a:endParaRPr lang="en-US" sz="1700" dirty="0"/>
          </a:p>
        </p:txBody>
      </p:sp>
      <p:sp>
        <p:nvSpPr>
          <p:cNvPr id="11" name="Shape 8"/>
          <p:cNvSpPr/>
          <p:nvPr/>
        </p:nvSpPr>
        <p:spPr>
          <a:xfrm>
            <a:off x="8454628" y="4233148"/>
            <a:ext cx="492919" cy="492919"/>
          </a:xfrm>
          <a:prstGeom prst="roundRect">
            <a:avLst>
              <a:gd name="adj" fmla="val 1855"/>
            </a:avLst>
          </a:prstGeom>
          <a:solidFill>
            <a:srgbClr val="FCEC99"/>
          </a:solidFill>
          <a:ln w="7620">
            <a:solidFill>
              <a:srgbClr val="E2D27F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8536781" y="4274225"/>
            <a:ext cx="328613" cy="4107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550"/>
              </a:lnSpc>
              <a:buNone/>
            </a:pPr>
            <a:r>
              <a:rPr lang="en-US" sz="2550" b="1" dirty="0">
                <a:solidFill>
                  <a:srgbClr val="000000"/>
                </a:solidFill>
                <a:latin typeface="Poppins Bold" pitchFamily="34" charset="0"/>
                <a:ea typeface="Poppins Bold" pitchFamily="34" charset="-122"/>
                <a:cs typeface="Poppins Bold" pitchFamily="34" charset="-120"/>
              </a:rPr>
              <a:t>2</a:t>
            </a:r>
            <a:endParaRPr lang="en-US" sz="2550" dirty="0"/>
          </a:p>
        </p:txBody>
      </p:sp>
      <p:sp>
        <p:nvSpPr>
          <p:cNvPr id="13" name="Text 10"/>
          <p:cNvSpPr/>
          <p:nvPr/>
        </p:nvSpPr>
        <p:spPr>
          <a:xfrm>
            <a:off x="9166622" y="4233148"/>
            <a:ext cx="4704398" cy="7010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Usar el hook </a:t>
            </a:r>
            <a:pPr indent="0" marL="0">
              <a:lnSpc>
                <a:spcPts val="2750"/>
              </a:lnSpc>
              <a:buNone/>
            </a:pPr>
            <a:r>
              <a:rPr lang="en-US" sz="1700" b="1" dirty="0">
                <a:solidFill>
                  <a:srgbClr val="272525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useState</a:t>
            </a:r>
            <a:pPr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para manejar el estado del carrito.</a:t>
            </a:r>
            <a:endParaRPr lang="en-US" sz="1700" dirty="0"/>
          </a:p>
        </p:txBody>
      </p:sp>
      <p:sp>
        <p:nvSpPr>
          <p:cNvPr id="14" name="Shape 11"/>
          <p:cNvSpPr/>
          <p:nvPr/>
        </p:nvSpPr>
        <p:spPr>
          <a:xfrm>
            <a:off x="2819162" y="5438061"/>
            <a:ext cx="492919" cy="492919"/>
          </a:xfrm>
          <a:prstGeom prst="roundRect">
            <a:avLst>
              <a:gd name="adj" fmla="val 1855"/>
            </a:avLst>
          </a:prstGeom>
          <a:solidFill>
            <a:srgbClr val="FCEC99"/>
          </a:solidFill>
          <a:ln w="7620">
            <a:solidFill>
              <a:srgbClr val="E2D27F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2901315" y="5479137"/>
            <a:ext cx="328613" cy="4107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550"/>
              </a:lnSpc>
              <a:buNone/>
            </a:pPr>
            <a:r>
              <a:rPr lang="en-US" sz="2550" b="1" dirty="0">
                <a:solidFill>
                  <a:srgbClr val="000000"/>
                </a:solidFill>
                <a:latin typeface="Poppins Bold" pitchFamily="34" charset="0"/>
                <a:ea typeface="Poppins Bold" pitchFamily="34" charset="-122"/>
                <a:cs typeface="Poppins Bold" pitchFamily="34" charset="-120"/>
              </a:rPr>
              <a:t>3</a:t>
            </a:r>
            <a:endParaRPr lang="en-US" sz="2550" dirty="0"/>
          </a:p>
        </p:txBody>
      </p:sp>
      <p:sp>
        <p:nvSpPr>
          <p:cNvPr id="16" name="Text 13"/>
          <p:cNvSpPr/>
          <p:nvPr/>
        </p:nvSpPr>
        <p:spPr>
          <a:xfrm>
            <a:off x="3531156" y="5438061"/>
            <a:ext cx="4704398" cy="7010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Implementar un evento de clic que permita agregar productos al carrito.</a:t>
            </a:r>
            <a:endParaRPr lang="en-US" sz="1700" dirty="0"/>
          </a:p>
        </p:txBody>
      </p:sp>
      <p:sp>
        <p:nvSpPr>
          <p:cNvPr id="17" name="Shape 14"/>
          <p:cNvSpPr/>
          <p:nvPr/>
        </p:nvSpPr>
        <p:spPr>
          <a:xfrm>
            <a:off x="8454628" y="5438061"/>
            <a:ext cx="492919" cy="492919"/>
          </a:xfrm>
          <a:prstGeom prst="roundRect">
            <a:avLst>
              <a:gd name="adj" fmla="val 1855"/>
            </a:avLst>
          </a:prstGeom>
          <a:solidFill>
            <a:srgbClr val="FCEC99"/>
          </a:solidFill>
          <a:ln w="7620">
            <a:solidFill>
              <a:srgbClr val="E2D27F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8536781" y="5479137"/>
            <a:ext cx="328613" cy="4107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550"/>
              </a:lnSpc>
              <a:buNone/>
            </a:pPr>
            <a:r>
              <a:rPr lang="en-US" sz="2550" b="1" dirty="0">
                <a:solidFill>
                  <a:srgbClr val="000000"/>
                </a:solidFill>
                <a:latin typeface="Poppins Bold" pitchFamily="34" charset="0"/>
                <a:ea typeface="Poppins Bold" pitchFamily="34" charset="-122"/>
                <a:cs typeface="Poppins Bold" pitchFamily="34" charset="-120"/>
              </a:rPr>
              <a:t>4</a:t>
            </a:r>
            <a:endParaRPr lang="en-US" sz="2550" dirty="0"/>
          </a:p>
        </p:txBody>
      </p:sp>
      <p:sp>
        <p:nvSpPr>
          <p:cNvPr id="19" name="Text 16"/>
          <p:cNvSpPr/>
          <p:nvPr/>
        </p:nvSpPr>
        <p:spPr>
          <a:xfrm>
            <a:off x="9166622" y="5438061"/>
            <a:ext cx="4704398" cy="7010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Mostrar el carrito con los productos seleccionados en otro componente.</a:t>
            </a:r>
            <a:endParaRPr lang="en-US" sz="1700" dirty="0"/>
          </a:p>
        </p:txBody>
      </p:sp>
      <p:sp>
        <p:nvSpPr>
          <p:cNvPr id="20" name="Shape 17"/>
          <p:cNvSpPr/>
          <p:nvPr/>
        </p:nvSpPr>
        <p:spPr>
          <a:xfrm>
            <a:off x="2819162" y="6642973"/>
            <a:ext cx="492919" cy="492919"/>
          </a:xfrm>
          <a:prstGeom prst="roundRect">
            <a:avLst>
              <a:gd name="adj" fmla="val 1855"/>
            </a:avLst>
          </a:prstGeom>
          <a:solidFill>
            <a:srgbClr val="FCEC99"/>
          </a:solidFill>
          <a:ln w="7620">
            <a:solidFill>
              <a:srgbClr val="E2D27F"/>
            </a:solidFill>
            <a:prstDash val="solid"/>
          </a:ln>
        </p:spPr>
      </p:sp>
      <p:sp>
        <p:nvSpPr>
          <p:cNvPr id="21" name="Text 18"/>
          <p:cNvSpPr/>
          <p:nvPr/>
        </p:nvSpPr>
        <p:spPr>
          <a:xfrm>
            <a:off x="2901315" y="6684050"/>
            <a:ext cx="328613" cy="4107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550"/>
              </a:lnSpc>
              <a:buNone/>
            </a:pPr>
            <a:r>
              <a:rPr lang="en-US" sz="2550" b="1" dirty="0">
                <a:solidFill>
                  <a:srgbClr val="000000"/>
                </a:solidFill>
                <a:latin typeface="Poppins Bold" pitchFamily="34" charset="0"/>
                <a:ea typeface="Poppins Bold" pitchFamily="34" charset="-122"/>
                <a:cs typeface="Poppins Bold" pitchFamily="34" charset="-120"/>
              </a:rPr>
              <a:t>5</a:t>
            </a:r>
            <a:endParaRPr lang="en-US" sz="2550" dirty="0"/>
          </a:p>
        </p:txBody>
      </p:sp>
      <p:sp>
        <p:nvSpPr>
          <p:cNvPr id="22" name="Text 19"/>
          <p:cNvSpPr/>
          <p:nvPr/>
        </p:nvSpPr>
        <p:spPr>
          <a:xfrm>
            <a:off x="3531156" y="6642973"/>
            <a:ext cx="10339864" cy="3505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Crear un Layout del eCommerce</a:t>
            </a:r>
            <a:endParaRPr lang="en-US" sz="1700" dirty="0"/>
          </a:p>
        </p:txBody>
      </p:sp>
      <p:pic>
        <p:nvPicPr>
          <p:cNvPr id="2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3080" y="228600"/>
            <a:ext cx="1188720" cy="3644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6882" y="821531"/>
            <a:ext cx="7569279" cy="6847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350"/>
              </a:lnSpc>
              <a:buNone/>
            </a:pPr>
            <a:r>
              <a:rPr lang="en-US" sz="4300" b="1" dirty="0">
                <a:solidFill>
                  <a:srgbClr val="000000"/>
                </a:solidFill>
                <a:latin typeface="Poppins Bold" pitchFamily="34" charset="0"/>
                <a:ea typeface="Poppins Bold" pitchFamily="34" charset="-122"/>
                <a:cs typeface="Poppins Bold" pitchFamily="34" charset="-120"/>
              </a:rPr>
              <a:t>⚙️</a:t>
            </a:r>
            <a:pPr indent="0" marL="0">
              <a:lnSpc>
                <a:spcPts val="5350"/>
              </a:lnSpc>
              <a:buNone/>
            </a:pPr>
            <a:r>
              <a:rPr lang="en-US" sz="4300" b="1" dirty="0">
                <a:solidFill>
                  <a:srgbClr val="272525"/>
                </a:solidFill>
                <a:highlight>
                  <a:srgbClr val="FFFFFF"/>
                </a:highlight>
                <a:latin typeface="Poppins Bold" pitchFamily="34" charset="0"/>
                <a:ea typeface="Poppins Bold" pitchFamily="34" charset="-122"/>
                <a:cs typeface="Poppins Bold" pitchFamily="34" charset="-120"/>
              </a:rPr>
              <a:t>Pre-Entrega de Proyecto</a:t>
            </a:r>
            <a:endParaRPr lang="en-US" sz="4300" dirty="0"/>
          </a:p>
        </p:txBody>
      </p:sp>
      <p:sp>
        <p:nvSpPr>
          <p:cNvPr id="3" name="Shape 1"/>
          <p:cNvSpPr/>
          <p:nvPr/>
        </p:nvSpPr>
        <p:spPr>
          <a:xfrm>
            <a:off x="766882" y="1862267"/>
            <a:ext cx="10097691" cy="35004"/>
          </a:xfrm>
          <a:prstGeom prst="rect">
            <a:avLst/>
          </a:prstGeom>
          <a:solidFill>
            <a:srgbClr val="272525">
              <a:alpha val="50000"/>
            </a:srgbClr>
          </a:solidFill>
          <a:ln/>
        </p:spPr>
      </p:sp>
      <p:sp>
        <p:nvSpPr>
          <p:cNvPr id="4" name="Text 2"/>
          <p:cNvSpPr/>
          <p:nvPr/>
        </p:nvSpPr>
        <p:spPr>
          <a:xfrm>
            <a:off x="11406783" y="1197769"/>
            <a:ext cx="2464237" cy="3505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1700" b="1" dirty="0">
                <a:solidFill>
                  <a:srgbClr val="272525"/>
                </a:solidFill>
                <a:highlight>
                  <a:srgbClr val="FCEC99"/>
                </a:highlight>
                <a:latin typeface="Roboto" pitchFamily="34" charset="0"/>
                <a:ea typeface="Roboto" pitchFamily="34" charset="-122"/>
                <a:cs typeface="Roboto" pitchFamily="34" charset="-120"/>
              </a:rPr>
              <a:t>Obligatorio | Entregable</a:t>
            </a:r>
            <a:endParaRPr lang="en-US" sz="1700" dirty="0"/>
          </a:p>
        </p:txBody>
      </p:sp>
      <p:sp>
        <p:nvSpPr>
          <p:cNvPr id="5" name="Text 3"/>
          <p:cNvSpPr/>
          <p:nvPr/>
        </p:nvSpPr>
        <p:spPr>
          <a:xfrm>
            <a:off x="766882" y="2472333"/>
            <a:ext cx="4054078" cy="3423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650"/>
              </a:lnSpc>
              <a:buNone/>
            </a:pPr>
            <a:r>
              <a:rPr lang="en-US" sz="2150" b="1" dirty="0">
                <a:solidFill>
                  <a:srgbClr val="000000"/>
                </a:solidFill>
                <a:latin typeface="Poppins Bold" pitchFamily="34" charset="0"/>
                <a:ea typeface="Poppins Bold" pitchFamily="34" charset="-122"/>
                <a:cs typeface="Poppins Bold" pitchFamily="34" charset="-120"/>
              </a:rPr>
              <a:t>Requerimientos del Proyecto</a:t>
            </a:r>
            <a:endParaRPr lang="en-US" sz="2150" dirty="0"/>
          </a:p>
        </p:txBody>
      </p:sp>
      <p:sp>
        <p:nvSpPr>
          <p:cNvPr id="6" name="Text 4"/>
          <p:cNvSpPr/>
          <p:nvPr/>
        </p:nvSpPr>
        <p:spPr>
          <a:xfrm>
            <a:off x="766882" y="3143250"/>
            <a:ext cx="13096637" cy="3505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1700" b="1" dirty="0">
                <a:solidFill>
                  <a:srgbClr val="272525"/>
                </a:solidFill>
                <a:highlight>
                  <a:srgbClr val="FCEC99"/>
                </a:highlight>
                <a:latin typeface="Roboto" pitchFamily="34" charset="0"/>
                <a:ea typeface="Roboto" pitchFamily="34" charset="-122"/>
                <a:cs typeface="Roboto" pitchFamily="34" charset="-120"/>
              </a:rPr>
              <a:t>Requerimiento #2:</a:t>
            </a:r>
            <a:pPr indent="0" marL="0">
              <a:lnSpc>
                <a:spcPts val="2750"/>
              </a:lnSpc>
              <a:buNone/>
            </a:pPr>
            <a:r>
              <a:rPr lang="en-US" sz="1700" b="1" dirty="0">
                <a:solidFill>
                  <a:srgbClr val="272525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pPr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Conectar la aplicación a una API que provea información sobre los productos.</a:t>
            </a:r>
            <a:endParaRPr lang="en-US" sz="1700" dirty="0"/>
          </a:p>
        </p:txBody>
      </p:sp>
      <p:pic>
        <p:nvPicPr>
          <p:cNvPr id="7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3446" y="3986689"/>
            <a:ext cx="1509474" cy="1520785"/>
          </a:xfrm>
          <a:prstGeom prst="rect">
            <a:avLst/>
          </a:prstGeom>
        </p:spPr>
      </p:pic>
      <p:sp>
        <p:nvSpPr>
          <p:cNvPr id="8" name="Shape 5"/>
          <p:cNvSpPr/>
          <p:nvPr/>
        </p:nvSpPr>
        <p:spPr>
          <a:xfrm>
            <a:off x="3091696" y="4233148"/>
            <a:ext cx="492919" cy="492919"/>
          </a:xfrm>
          <a:prstGeom prst="roundRect">
            <a:avLst>
              <a:gd name="adj" fmla="val 1855"/>
            </a:avLst>
          </a:prstGeom>
          <a:solidFill>
            <a:srgbClr val="8DE2D6"/>
          </a:solidFill>
          <a:ln w="7620">
            <a:solidFill>
              <a:srgbClr val="73C8BC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3173849" y="4274225"/>
            <a:ext cx="328613" cy="4107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550"/>
              </a:lnSpc>
              <a:buNone/>
            </a:pPr>
            <a:r>
              <a:rPr lang="en-US" sz="2550" b="1" dirty="0">
                <a:solidFill>
                  <a:srgbClr val="000000"/>
                </a:solidFill>
                <a:latin typeface="Poppins Bold" pitchFamily="34" charset="0"/>
                <a:ea typeface="Poppins Bold" pitchFamily="34" charset="-122"/>
                <a:cs typeface="Poppins Bold" pitchFamily="34" charset="-120"/>
              </a:rPr>
              <a:t>1</a:t>
            </a:r>
            <a:endParaRPr lang="en-US" sz="2550" dirty="0"/>
          </a:p>
        </p:txBody>
      </p:sp>
      <p:sp>
        <p:nvSpPr>
          <p:cNvPr id="10" name="Text 7"/>
          <p:cNvSpPr/>
          <p:nvPr/>
        </p:nvSpPr>
        <p:spPr>
          <a:xfrm>
            <a:off x="3803690" y="4233148"/>
            <a:ext cx="4568190" cy="3505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Integración con una API</a:t>
            </a:r>
            <a:endParaRPr lang="en-US" sz="1700" dirty="0"/>
          </a:p>
        </p:txBody>
      </p:sp>
      <p:sp>
        <p:nvSpPr>
          <p:cNvPr id="11" name="Shape 8"/>
          <p:cNvSpPr/>
          <p:nvPr/>
        </p:nvSpPr>
        <p:spPr>
          <a:xfrm>
            <a:off x="8590955" y="4233148"/>
            <a:ext cx="492919" cy="492919"/>
          </a:xfrm>
          <a:prstGeom prst="roundRect">
            <a:avLst>
              <a:gd name="adj" fmla="val 1855"/>
            </a:avLst>
          </a:prstGeom>
          <a:solidFill>
            <a:srgbClr val="8DE2D6"/>
          </a:solidFill>
          <a:ln w="7620">
            <a:solidFill>
              <a:srgbClr val="73C8BC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8673108" y="4274225"/>
            <a:ext cx="328613" cy="4107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550"/>
              </a:lnSpc>
              <a:buNone/>
            </a:pPr>
            <a:r>
              <a:rPr lang="en-US" sz="2550" b="1" dirty="0">
                <a:solidFill>
                  <a:srgbClr val="000000"/>
                </a:solidFill>
                <a:latin typeface="Poppins Bold" pitchFamily="34" charset="0"/>
                <a:ea typeface="Poppins Bold" pitchFamily="34" charset="-122"/>
                <a:cs typeface="Poppins Bold" pitchFamily="34" charset="-120"/>
              </a:rPr>
              <a:t>2</a:t>
            </a:r>
            <a:endParaRPr lang="en-US" sz="2550" dirty="0"/>
          </a:p>
        </p:txBody>
      </p:sp>
      <p:sp>
        <p:nvSpPr>
          <p:cNvPr id="13" name="Text 10"/>
          <p:cNvSpPr/>
          <p:nvPr/>
        </p:nvSpPr>
        <p:spPr>
          <a:xfrm>
            <a:off x="9302948" y="4233148"/>
            <a:ext cx="4568190" cy="3505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Estado de carga y errores</a:t>
            </a:r>
            <a:endParaRPr lang="en-US" sz="1700" dirty="0"/>
          </a:p>
        </p:txBody>
      </p:sp>
      <p:sp>
        <p:nvSpPr>
          <p:cNvPr id="14" name="Shape 11"/>
          <p:cNvSpPr/>
          <p:nvPr/>
        </p:nvSpPr>
        <p:spPr>
          <a:xfrm>
            <a:off x="3091696" y="5438061"/>
            <a:ext cx="492919" cy="492919"/>
          </a:xfrm>
          <a:prstGeom prst="roundRect">
            <a:avLst>
              <a:gd name="adj" fmla="val 1855"/>
            </a:avLst>
          </a:prstGeom>
          <a:solidFill>
            <a:srgbClr val="8DE2D6"/>
          </a:solidFill>
          <a:ln w="7620">
            <a:solidFill>
              <a:srgbClr val="73C8BC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3173849" y="5479137"/>
            <a:ext cx="328613" cy="4107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550"/>
              </a:lnSpc>
              <a:buNone/>
            </a:pPr>
            <a:r>
              <a:rPr lang="en-US" sz="2550" b="1" dirty="0">
                <a:solidFill>
                  <a:srgbClr val="000000"/>
                </a:solidFill>
                <a:latin typeface="Poppins Bold" pitchFamily="34" charset="0"/>
                <a:ea typeface="Poppins Bold" pitchFamily="34" charset="-122"/>
                <a:cs typeface="Poppins Bold" pitchFamily="34" charset="-120"/>
              </a:rPr>
              <a:t>3</a:t>
            </a:r>
            <a:endParaRPr lang="en-US" sz="2550" dirty="0"/>
          </a:p>
        </p:txBody>
      </p:sp>
      <p:sp>
        <p:nvSpPr>
          <p:cNvPr id="16" name="Text 13"/>
          <p:cNvSpPr/>
          <p:nvPr/>
        </p:nvSpPr>
        <p:spPr>
          <a:xfrm>
            <a:off x="3803690" y="5438061"/>
            <a:ext cx="4568190" cy="3505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Gestión del estado con useState</a:t>
            </a:r>
            <a:endParaRPr lang="en-US" sz="1700" dirty="0"/>
          </a:p>
        </p:txBody>
      </p:sp>
      <p:sp>
        <p:nvSpPr>
          <p:cNvPr id="17" name="Shape 14"/>
          <p:cNvSpPr/>
          <p:nvPr/>
        </p:nvSpPr>
        <p:spPr>
          <a:xfrm>
            <a:off x="8590955" y="5438061"/>
            <a:ext cx="492919" cy="492919"/>
          </a:xfrm>
          <a:prstGeom prst="roundRect">
            <a:avLst>
              <a:gd name="adj" fmla="val 1855"/>
            </a:avLst>
          </a:prstGeom>
          <a:solidFill>
            <a:srgbClr val="8DE2D6"/>
          </a:solidFill>
          <a:ln w="7620">
            <a:solidFill>
              <a:srgbClr val="73C8BC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8673108" y="5479137"/>
            <a:ext cx="328613" cy="4107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550"/>
              </a:lnSpc>
              <a:buNone/>
            </a:pPr>
            <a:r>
              <a:rPr lang="en-US" sz="2550" b="1" dirty="0">
                <a:solidFill>
                  <a:srgbClr val="000000"/>
                </a:solidFill>
                <a:latin typeface="Poppins Bold" pitchFamily="34" charset="0"/>
                <a:ea typeface="Poppins Bold" pitchFamily="34" charset="-122"/>
                <a:cs typeface="Poppins Bold" pitchFamily="34" charset="-120"/>
              </a:rPr>
              <a:t>4</a:t>
            </a:r>
            <a:endParaRPr lang="en-US" sz="2550" dirty="0"/>
          </a:p>
        </p:txBody>
      </p:sp>
      <p:sp>
        <p:nvSpPr>
          <p:cNvPr id="19" name="Text 16"/>
          <p:cNvSpPr/>
          <p:nvPr/>
        </p:nvSpPr>
        <p:spPr>
          <a:xfrm>
            <a:off x="9302948" y="5438061"/>
            <a:ext cx="4568190" cy="3505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Actualizar el diseño del eCommerce</a:t>
            </a:r>
            <a:endParaRPr lang="en-US" sz="1700" dirty="0"/>
          </a:p>
        </p:txBody>
      </p:sp>
      <p:sp>
        <p:nvSpPr>
          <p:cNvPr id="20" name="Shape 17"/>
          <p:cNvSpPr/>
          <p:nvPr/>
        </p:nvSpPr>
        <p:spPr>
          <a:xfrm>
            <a:off x="3091696" y="6642973"/>
            <a:ext cx="492919" cy="492919"/>
          </a:xfrm>
          <a:prstGeom prst="roundRect">
            <a:avLst>
              <a:gd name="adj" fmla="val 1855"/>
            </a:avLst>
          </a:prstGeom>
          <a:solidFill>
            <a:srgbClr val="8DE2D6"/>
          </a:solidFill>
          <a:ln w="7620">
            <a:solidFill>
              <a:srgbClr val="73C8BC"/>
            </a:solidFill>
            <a:prstDash val="solid"/>
          </a:ln>
        </p:spPr>
      </p:sp>
      <p:sp>
        <p:nvSpPr>
          <p:cNvPr id="21" name="Text 18"/>
          <p:cNvSpPr/>
          <p:nvPr/>
        </p:nvSpPr>
        <p:spPr>
          <a:xfrm>
            <a:off x="3173849" y="6684050"/>
            <a:ext cx="328613" cy="4107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550"/>
              </a:lnSpc>
              <a:buNone/>
            </a:pPr>
            <a:r>
              <a:rPr lang="en-US" sz="2550" b="1" dirty="0">
                <a:solidFill>
                  <a:srgbClr val="000000"/>
                </a:solidFill>
                <a:latin typeface="Poppins Bold" pitchFamily="34" charset="0"/>
                <a:ea typeface="Poppins Bold" pitchFamily="34" charset="-122"/>
                <a:cs typeface="Poppins Bold" pitchFamily="34" charset="-120"/>
              </a:rPr>
              <a:t>5</a:t>
            </a:r>
            <a:endParaRPr lang="en-US" sz="2550" dirty="0"/>
          </a:p>
        </p:txBody>
      </p:sp>
      <p:sp>
        <p:nvSpPr>
          <p:cNvPr id="22" name="Text 19"/>
          <p:cNvSpPr/>
          <p:nvPr/>
        </p:nvSpPr>
        <p:spPr>
          <a:xfrm>
            <a:off x="3803690" y="6642973"/>
            <a:ext cx="4568190" cy="3505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Manejo de efectos secundarios con useEffect</a:t>
            </a:r>
            <a:endParaRPr lang="en-US" sz="1700" dirty="0"/>
          </a:p>
        </p:txBody>
      </p:sp>
      <p:sp>
        <p:nvSpPr>
          <p:cNvPr id="23" name="Shape 20"/>
          <p:cNvSpPr/>
          <p:nvPr/>
        </p:nvSpPr>
        <p:spPr>
          <a:xfrm>
            <a:off x="8590955" y="6642973"/>
            <a:ext cx="492919" cy="492919"/>
          </a:xfrm>
          <a:prstGeom prst="roundRect">
            <a:avLst>
              <a:gd name="adj" fmla="val 1855"/>
            </a:avLst>
          </a:prstGeom>
          <a:solidFill>
            <a:srgbClr val="8DE2D6"/>
          </a:solidFill>
          <a:ln w="7620">
            <a:solidFill>
              <a:srgbClr val="73C8BC"/>
            </a:solidFill>
            <a:prstDash val="solid"/>
          </a:ln>
        </p:spPr>
      </p:sp>
      <p:sp>
        <p:nvSpPr>
          <p:cNvPr id="24" name="Text 21"/>
          <p:cNvSpPr/>
          <p:nvPr/>
        </p:nvSpPr>
        <p:spPr>
          <a:xfrm>
            <a:off x="8673108" y="6684050"/>
            <a:ext cx="328613" cy="4107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550"/>
              </a:lnSpc>
              <a:buNone/>
            </a:pPr>
            <a:r>
              <a:rPr lang="en-US" sz="2550" b="1" dirty="0">
                <a:solidFill>
                  <a:srgbClr val="000000"/>
                </a:solidFill>
                <a:latin typeface="Poppins Bold" pitchFamily="34" charset="0"/>
                <a:ea typeface="Poppins Bold" pitchFamily="34" charset="-122"/>
                <a:cs typeface="Poppins Bold" pitchFamily="34" charset="-120"/>
              </a:rPr>
              <a:t>6</a:t>
            </a:r>
            <a:endParaRPr lang="en-US" sz="2550" dirty="0"/>
          </a:p>
        </p:txBody>
      </p:sp>
      <p:sp>
        <p:nvSpPr>
          <p:cNvPr id="25" name="Text 22"/>
          <p:cNvSpPr/>
          <p:nvPr/>
        </p:nvSpPr>
        <p:spPr>
          <a:xfrm>
            <a:off x="9302948" y="6642973"/>
            <a:ext cx="4568190" cy="3505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Ampliación del carrito</a:t>
            </a:r>
            <a:endParaRPr lang="en-US" sz="1700" dirty="0"/>
          </a:p>
        </p:txBody>
      </p:sp>
      <p:pic>
        <p:nvPicPr>
          <p:cNvPr id="2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3080" y="228600"/>
            <a:ext cx="1188720" cy="3644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328499"/>
            <a:ext cx="783586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Poppins Bold" pitchFamily="34" charset="0"/>
                <a:ea typeface="Poppins Bold" pitchFamily="34" charset="-122"/>
                <a:cs typeface="Poppins Bold" pitchFamily="34" charset="-120"/>
              </a:rPr>
              <a:t>⚙️</a:t>
            </a:r>
            <a:pPr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72525"/>
                </a:solidFill>
                <a:highlight>
                  <a:srgbClr val="FFFFFF"/>
                </a:highlight>
                <a:latin typeface="Poppins Bold" pitchFamily="34" charset="0"/>
                <a:ea typeface="Poppins Bold" pitchFamily="34" charset="-122"/>
                <a:cs typeface="Poppins Bold" pitchFamily="34" charset="-120"/>
              </a:rPr>
              <a:t>Pre-Entrega de Proyecto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405810"/>
            <a:ext cx="10051613" cy="35957"/>
          </a:xfrm>
          <a:prstGeom prst="rect">
            <a:avLst/>
          </a:prstGeom>
          <a:solidFill>
            <a:srgbClr val="272525">
              <a:alpha val="50000"/>
            </a:srgbClr>
          </a:solidFill>
          <a:ln/>
        </p:spPr>
      </p:sp>
      <p:sp>
        <p:nvSpPr>
          <p:cNvPr id="4" name="Text 2"/>
          <p:cNvSpPr/>
          <p:nvPr/>
        </p:nvSpPr>
        <p:spPr>
          <a:xfrm>
            <a:off x="11406426" y="1717834"/>
            <a:ext cx="243768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272525"/>
                </a:solidFill>
                <a:highlight>
                  <a:srgbClr val="FCEC99"/>
                </a:highlight>
                <a:latin typeface="Roboto" pitchFamily="34" charset="0"/>
                <a:ea typeface="Roboto" pitchFamily="34" charset="-122"/>
                <a:cs typeface="Roboto" pitchFamily="34" charset="-120"/>
              </a:rPr>
              <a:t>Obligatorio | Entregable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037046"/>
            <a:ext cx="419504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Poppins Bold" pitchFamily="34" charset="0"/>
                <a:ea typeface="Poppins Bold" pitchFamily="34" charset="-122"/>
                <a:cs typeface="Poppins Bold" pitchFamily="34" charset="-120"/>
              </a:rPr>
              <a:t>Requerimientos del Proyecto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93790" y="373153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272525"/>
                </a:solidFill>
                <a:highlight>
                  <a:srgbClr val="FCEC99"/>
                </a:highlight>
                <a:latin typeface="Roboto" pitchFamily="34" charset="0"/>
                <a:ea typeface="Roboto" pitchFamily="34" charset="-122"/>
                <a:cs typeface="Roboto" pitchFamily="34" charset="-120"/>
              </a:rPr>
              <a:t>Requerimiento #3:</a:t>
            </a:r>
            <a:pPr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Integración de rutas</a:t>
            </a:r>
            <a:endParaRPr lang="en-US" sz="1750" dirty="0"/>
          </a:p>
        </p:txBody>
      </p:sp>
      <p:pic>
        <p:nvPicPr>
          <p:cNvPr id="7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9164" y="4604742"/>
            <a:ext cx="1486972" cy="1453515"/>
          </a:xfrm>
          <a:prstGeom prst="rect">
            <a:avLst/>
          </a:prstGeom>
        </p:spPr>
      </p:pic>
      <p:sp>
        <p:nvSpPr>
          <p:cNvPr id="8" name="Shape 5"/>
          <p:cNvSpPr/>
          <p:nvPr/>
        </p:nvSpPr>
        <p:spPr>
          <a:xfrm>
            <a:off x="3112651" y="4859893"/>
            <a:ext cx="510302" cy="510302"/>
          </a:xfrm>
          <a:prstGeom prst="roundRect">
            <a:avLst>
              <a:gd name="adj" fmla="val 1792"/>
            </a:avLst>
          </a:prstGeom>
          <a:solidFill>
            <a:srgbClr val="FCEC99"/>
          </a:solidFill>
          <a:ln w="7620">
            <a:solidFill>
              <a:srgbClr val="E2D27F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3197721" y="4902398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000000"/>
                </a:solidFill>
                <a:latin typeface="Poppins Bold" pitchFamily="34" charset="0"/>
                <a:ea typeface="Poppins Bold" pitchFamily="34" charset="-122"/>
                <a:cs typeface="Poppins Bold" pitchFamily="34" charset="-120"/>
              </a:rPr>
              <a:t>1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3849767" y="4859893"/>
            <a:ext cx="45152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Implementación de rutas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8591788" y="4859893"/>
            <a:ext cx="510302" cy="510302"/>
          </a:xfrm>
          <a:prstGeom prst="roundRect">
            <a:avLst>
              <a:gd name="adj" fmla="val 1792"/>
            </a:avLst>
          </a:prstGeom>
          <a:solidFill>
            <a:srgbClr val="FCEC99"/>
          </a:solidFill>
          <a:ln w="7620">
            <a:solidFill>
              <a:srgbClr val="E2D27F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8676858" y="4902398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000000"/>
                </a:solidFill>
                <a:latin typeface="Poppins Bold" pitchFamily="34" charset="0"/>
                <a:ea typeface="Poppins Bold" pitchFamily="34" charset="-122"/>
                <a:cs typeface="Poppins Bold" pitchFamily="34" charset="-120"/>
              </a:rPr>
              <a:t>2</a:t>
            </a:r>
            <a:endParaRPr lang="en-US" sz="2650" dirty="0"/>
          </a:p>
        </p:txBody>
      </p:sp>
      <p:sp>
        <p:nvSpPr>
          <p:cNvPr id="13" name="Text 10"/>
          <p:cNvSpPr/>
          <p:nvPr/>
        </p:nvSpPr>
        <p:spPr>
          <a:xfrm>
            <a:off x="9328904" y="4859893"/>
            <a:ext cx="45152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Estado de carga y manejo de errores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3112651" y="6107311"/>
            <a:ext cx="510302" cy="510302"/>
          </a:xfrm>
          <a:prstGeom prst="roundRect">
            <a:avLst>
              <a:gd name="adj" fmla="val 1792"/>
            </a:avLst>
          </a:prstGeom>
          <a:solidFill>
            <a:srgbClr val="FCEC99"/>
          </a:solidFill>
          <a:ln w="7620">
            <a:solidFill>
              <a:srgbClr val="E2D27F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3197721" y="6149816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000000"/>
                </a:solidFill>
                <a:latin typeface="Poppins Bold" pitchFamily="34" charset="0"/>
                <a:ea typeface="Poppins Bold" pitchFamily="34" charset="-122"/>
                <a:cs typeface="Poppins Bold" pitchFamily="34" charset="-120"/>
              </a:rPr>
              <a:t>3</a:t>
            </a:r>
            <a:endParaRPr lang="en-US" sz="2650" dirty="0"/>
          </a:p>
        </p:txBody>
      </p:sp>
      <p:sp>
        <p:nvSpPr>
          <p:cNvPr id="16" name="Text 13"/>
          <p:cNvSpPr/>
          <p:nvPr/>
        </p:nvSpPr>
        <p:spPr>
          <a:xfrm>
            <a:off x="3849767" y="6107311"/>
            <a:ext cx="45152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Crear componente para cada sección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8591788" y="6107311"/>
            <a:ext cx="510302" cy="510302"/>
          </a:xfrm>
          <a:prstGeom prst="roundRect">
            <a:avLst>
              <a:gd name="adj" fmla="val 1792"/>
            </a:avLst>
          </a:prstGeom>
          <a:solidFill>
            <a:srgbClr val="FCEC99"/>
          </a:solidFill>
          <a:ln w="7620">
            <a:solidFill>
              <a:srgbClr val="E2D27F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8676858" y="6149816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000000"/>
                </a:solidFill>
                <a:latin typeface="Poppins Bold" pitchFamily="34" charset="0"/>
                <a:ea typeface="Poppins Bold" pitchFamily="34" charset="-122"/>
                <a:cs typeface="Poppins Bold" pitchFamily="34" charset="-120"/>
              </a:rPr>
              <a:t>4</a:t>
            </a:r>
            <a:endParaRPr lang="en-US" sz="2650" dirty="0"/>
          </a:p>
        </p:txBody>
      </p:sp>
      <p:sp>
        <p:nvSpPr>
          <p:cNvPr id="19" name="Text 16"/>
          <p:cNvSpPr/>
          <p:nvPr/>
        </p:nvSpPr>
        <p:spPr>
          <a:xfrm>
            <a:off x="9328904" y="6107311"/>
            <a:ext cx="45152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Navegar entre productos</a:t>
            </a:r>
            <a:endParaRPr lang="en-US" sz="1750" dirty="0"/>
          </a:p>
        </p:txBody>
      </p:sp>
      <p:pic>
        <p:nvPicPr>
          <p:cNvPr id="20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3080" y="228600"/>
            <a:ext cx="1188720" cy="3644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328499"/>
            <a:ext cx="783586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Poppins Bold" pitchFamily="34" charset="0"/>
                <a:ea typeface="Poppins Bold" pitchFamily="34" charset="-122"/>
                <a:cs typeface="Poppins Bold" pitchFamily="34" charset="-120"/>
              </a:rPr>
              <a:t>⚙️</a:t>
            </a:r>
            <a:pPr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72525"/>
                </a:solidFill>
                <a:highlight>
                  <a:srgbClr val="FFFFFF"/>
                </a:highlight>
                <a:latin typeface="Poppins Bold" pitchFamily="34" charset="0"/>
                <a:ea typeface="Poppins Bold" pitchFamily="34" charset="-122"/>
                <a:cs typeface="Poppins Bold" pitchFamily="34" charset="-120"/>
              </a:rPr>
              <a:t>Pre-Entrega de Proyecto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405810"/>
            <a:ext cx="10051613" cy="35957"/>
          </a:xfrm>
          <a:prstGeom prst="rect">
            <a:avLst/>
          </a:prstGeom>
          <a:solidFill>
            <a:srgbClr val="272525">
              <a:alpha val="50000"/>
            </a:srgbClr>
          </a:solidFill>
          <a:ln/>
        </p:spPr>
      </p:sp>
      <p:sp>
        <p:nvSpPr>
          <p:cNvPr id="4" name="Text 2"/>
          <p:cNvSpPr/>
          <p:nvPr/>
        </p:nvSpPr>
        <p:spPr>
          <a:xfrm>
            <a:off x="11406426" y="1717834"/>
            <a:ext cx="243768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272525"/>
                </a:solidFill>
                <a:highlight>
                  <a:srgbClr val="FCEC99"/>
                </a:highlight>
                <a:latin typeface="Roboto" pitchFamily="34" charset="0"/>
                <a:ea typeface="Roboto" pitchFamily="34" charset="-122"/>
                <a:cs typeface="Roboto" pitchFamily="34" charset="-120"/>
              </a:rPr>
              <a:t>Obligatorio | Entregable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037046"/>
            <a:ext cx="419504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Poppins Bold" pitchFamily="34" charset="0"/>
                <a:ea typeface="Poppins Bold" pitchFamily="34" charset="-122"/>
                <a:cs typeface="Poppins Bold" pitchFamily="34" charset="-120"/>
              </a:rPr>
              <a:t>Requerimientos del Proyecto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93790" y="373153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272525"/>
                </a:solidFill>
                <a:highlight>
                  <a:srgbClr val="FCEC99"/>
                </a:highlight>
                <a:latin typeface="Roboto" pitchFamily="34" charset="0"/>
                <a:ea typeface="Roboto" pitchFamily="34" charset="-122"/>
                <a:cs typeface="Roboto" pitchFamily="34" charset="-120"/>
              </a:rPr>
              <a:t>Requerimiento #4:</a:t>
            </a:r>
            <a:pPr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Implementar rutas dinámicas y protegidas</a:t>
            </a:r>
            <a:endParaRPr lang="en-US" sz="1750" dirty="0"/>
          </a:p>
        </p:txBody>
      </p:sp>
      <p:pic>
        <p:nvPicPr>
          <p:cNvPr id="7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90" y="4604742"/>
            <a:ext cx="1486019" cy="1497211"/>
          </a:xfrm>
          <a:prstGeom prst="rect">
            <a:avLst/>
          </a:prstGeom>
        </p:spPr>
      </p:pic>
      <p:sp>
        <p:nvSpPr>
          <p:cNvPr id="8" name="Shape 5"/>
          <p:cNvSpPr/>
          <p:nvPr/>
        </p:nvSpPr>
        <p:spPr>
          <a:xfrm>
            <a:off x="2840831" y="4859893"/>
            <a:ext cx="510302" cy="510302"/>
          </a:xfrm>
          <a:prstGeom prst="roundRect">
            <a:avLst>
              <a:gd name="adj" fmla="val 1792"/>
            </a:avLst>
          </a:prstGeom>
          <a:solidFill>
            <a:srgbClr val="8DE2D6"/>
          </a:solidFill>
          <a:ln w="7620">
            <a:solidFill>
              <a:srgbClr val="73C8BC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2925901" y="4902398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000000"/>
                </a:solidFill>
                <a:latin typeface="Poppins Bold" pitchFamily="34" charset="0"/>
                <a:ea typeface="Poppins Bold" pitchFamily="34" charset="-122"/>
                <a:cs typeface="Poppins Bold" pitchFamily="34" charset="-120"/>
              </a:rPr>
              <a:t>1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3577947" y="4859893"/>
            <a:ext cx="465117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Rutas Dinámicas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8455938" y="4859893"/>
            <a:ext cx="510302" cy="510302"/>
          </a:xfrm>
          <a:prstGeom prst="roundRect">
            <a:avLst>
              <a:gd name="adj" fmla="val 1792"/>
            </a:avLst>
          </a:prstGeom>
          <a:solidFill>
            <a:srgbClr val="8DE2D6"/>
          </a:solidFill>
          <a:ln w="7620">
            <a:solidFill>
              <a:srgbClr val="73C8BC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8541008" y="4902398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000000"/>
                </a:solidFill>
                <a:latin typeface="Poppins Bold" pitchFamily="34" charset="0"/>
                <a:ea typeface="Poppins Bold" pitchFamily="34" charset="-122"/>
                <a:cs typeface="Poppins Bold" pitchFamily="34" charset="-120"/>
              </a:rPr>
              <a:t>2</a:t>
            </a:r>
            <a:endParaRPr lang="en-US" sz="2650" dirty="0"/>
          </a:p>
        </p:txBody>
      </p:sp>
      <p:sp>
        <p:nvSpPr>
          <p:cNvPr id="13" name="Text 10"/>
          <p:cNvSpPr/>
          <p:nvPr/>
        </p:nvSpPr>
        <p:spPr>
          <a:xfrm>
            <a:off x="9193054" y="4859893"/>
            <a:ext cx="465117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Interactividad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2840831" y="6107311"/>
            <a:ext cx="510302" cy="510302"/>
          </a:xfrm>
          <a:prstGeom prst="roundRect">
            <a:avLst>
              <a:gd name="adj" fmla="val 1792"/>
            </a:avLst>
          </a:prstGeom>
          <a:solidFill>
            <a:srgbClr val="8DE2D6"/>
          </a:solidFill>
          <a:ln w="7620">
            <a:solidFill>
              <a:srgbClr val="73C8BC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2925901" y="6149816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000000"/>
                </a:solidFill>
                <a:latin typeface="Poppins Bold" pitchFamily="34" charset="0"/>
                <a:ea typeface="Poppins Bold" pitchFamily="34" charset="-122"/>
                <a:cs typeface="Poppins Bold" pitchFamily="34" charset="-120"/>
              </a:rPr>
              <a:t>3</a:t>
            </a:r>
            <a:endParaRPr lang="en-US" sz="2650" dirty="0"/>
          </a:p>
        </p:txBody>
      </p:sp>
      <p:sp>
        <p:nvSpPr>
          <p:cNvPr id="16" name="Text 13"/>
          <p:cNvSpPr/>
          <p:nvPr/>
        </p:nvSpPr>
        <p:spPr>
          <a:xfrm>
            <a:off x="3577947" y="6107311"/>
            <a:ext cx="465117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Rutas Protegidas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8455938" y="6107311"/>
            <a:ext cx="510302" cy="510302"/>
          </a:xfrm>
          <a:prstGeom prst="roundRect">
            <a:avLst>
              <a:gd name="adj" fmla="val 1792"/>
            </a:avLst>
          </a:prstGeom>
          <a:solidFill>
            <a:srgbClr val="8DE2D6"/>
          </a:solidFill>
          <a:ln w="7620">
            <a:solidFill>
              <a:srgbClr val="73C8BC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8541008" y="6149816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000000"/>
                </a:solidFill>
                <a:latin typeface="Poppins Bold" pitchFamily="34" charset="0"/>
                <a:ea typeface="Poppins Bold" pitchFamily="34" charset="-122"/>
                <a:cs typeface="Poppins Bold" pitchFamily="34" charset="-120"/>
              </a:rPr>
              <a:t>4</a:t>
            </a:r>
            <a:endParaRPr lang="en-US" sz="2650" dirty="0"/>
          </a:p>
        </p:txBody>
      </p:sp>
      <p:sp>
        <p:nvSpPr>
          <p:cNvPr id="19" name="Text 16"/>
          <p:cNvSpPr/>
          <p:nvPr/>
        </p:nvSpPr>
        <p:spPr>
          <a:xfrm>
            <a:off x="9193054" y="6107311"/>
            <a:ext cx="465117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Navbar</a:t>
            </a:r>
            <a:endParaRPr lang="en-US" sz="1750" dirty="0"/>
          </a:p>
        </p:txBody>
      </p:sp>
      <p:pic>
        <p:nvPicPr>
          <p:cNvPr id="20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3080" y="228600"/>
            <a:ext cx="1188720" cy="3644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214443"/>
            <a:ext cx="783586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Poppins Bold" pitchFamily="34" charset="0"/>
                <a:ea typeface="Poppins Bold" pitchFamily="34" charset="-122"/>
                <a:cs typeface="Poppins Bold" pitchFamily="34" charset="-120"/>
              </a:rPr>
              <a:t>⚙️</a:t>
            </a:r>
            <a:pPr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72525"/>
                </a:solidFill>
                <a:highlight>
                  <a:srgbClr val="FFFFFF"/>
                </a:highlight>
                <a:latin typeface="Poppins Bold" pitchFamily="34" charset="0"/>
                <a:ea typeface="Poppins Bold" pitchFamily="34" charset="-122"/>
                <a:cs typeface="Poppins Bold" pitchFamily="34" charset="-120"/>
              </a:rPr>
              <a:t>Pre-Entrega de Proyecto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291754"/>
            <a:ext cx="9779675" cy="35957"/>
          </a:xfrm>
          <a:prstGeom prst="rect">
            <a:avLst/>
          </a:prstGeom>
          <a:solidFill>
            <a:srgbClr val="272525">
              <a:alpha val="50000"/>
            </a:srgbClr>
          </a:solidFill>
          <a:ln/>
        </p:spPr>
      </p:sp>
      <p:sp>
        <p:nvSpPr>
          <p:cNvPr id="4" name="Text 2"/>
          <p:cNvSpPr/>
          <p:nvPr/>
        </p:nvSpPr>
        <p:spPr>
          <a:xfrm>
            <a:off x="11134487" y="2603778"/>
            <a:ext cx="270962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272525"/>
                </a:solidFill>
                <a:highlight>
                  <a:srgbClr val="FCEC99"/>
                </a:highlight>
                <a:latin typeface="Roboto" pitchFamily="34" charset="0"/>
                <a:ea typeface="Roboto" pitchFamily="34" charset="-122"/>
                <a:cs typeface="Roboto" pitchFamily="34" charset="-120"/>
              </a:rPr>
              <a:t>Obligatorio | Entregable</a:t>
            </a:r>
            <a:endParaRPr lang="en-US" sz="1750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90" y="4093131"/>
            <a:ext cx="1757839" cy="1699617"/>
          </a:xfrm>
          <a:prstGeom prst="rect">
            <a:avLst/>
          </a:prstGeom>
        </p:spPr>
      </p:pic>
      <p:sp>
        <p:nvSpPr>
          <p:cNvPr id="6" name="Shape 3"/>
          <p:cNvSpPr/>
          <p:nvPr/>
        </p:nvSpPr>
        <p:spPr>
          <a:xfrm>
            <a:off x="3112651" y="4093131"/>
            <a:ext cx="10731460" cy="1893689"/>
          </a:xfrm>
          <a:prstGeom prst="roundRect">
            <a:avLst>
              <a:gd name="adj" fmla="val 483"/>
            </a:avLst>
          </a:prstGeom>
          <a:solidFill>
            <a:srgbClr val="FCEC99"/>
          </a:solidFill>
          <a:ln/>
        </p:spPr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465" y="4437221"/>
            <a:ext cx="283488" cy="226814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3849767" y="4376618"/>
            <a:ext cx="976753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Esta pre-entrega nos va a permitir estar más en sintonía con las necesidades de nuestro cliente esperando su feedback y nos comentará por donde seguir.</a:t>
            </a:r>
            <a:endParaRPr lang="en-US" sz="1750" dirty="0"/>
          </a:p>
        </p:txBody>
      </p:sp>
      <p:sp>
        <p:nvSpPr>
          <p:cNvPr id="9" name="Text 5"/>
          <p:cNvSpPr/>
          <p:nvPr/>
        </p:nvSpPr>
        <p:spPr>
          <a:xfrm>
            <a:off x="3849767" y="5306497"/>
            <a:ext cx="97675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¿Estás listo? ¡Confiamos en que harás un gran trabajo!</a:t>
            </a:r>
            <a:endParaRPr lang="en-US" sz="1750" dirty="0"/>
          </a:p>
        </p:txBody>
      </p:sp>
      <p:pic>
        <p:nvPicPr>
          <p:cNvPr id="10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3080" y="228600"/>
            <a:ext cx="1188720" cy="3644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2025-03-11T20:36:16Z</dcterms:created>
  <dcterms:modified xsi:type="dcterms:W3CDTF">2025-03-11T20:36:16Z</dcterms:modified>
</cp:coreProperties>
</file>