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92" r:id="rId3"/>
    <p:sldId id="303" r:id="rId4"/>
    <p:sldId id="304" r:id="rId5"/>
    <p:sldId id="305" r:id="rId6"/>
    <p:sldId id="312" r:id="rId7"/>
    <p:sldId id="313" r:id="rId8"/>
    <p:sldId id="299" r:id="rId9"/>
    <p:sldId id="322" r:id="rId10"/>
    <p:sldId id="294" r:id="rId11"/>
    <p:sldId id="314" r:id="rId12"/>
    <p:sldId id="295" r:id="rId13"/>
    <p:sldId id="302" r:id="rId14"/>
    <p:sldId id="300" r:id="rId15"/>
    <p:sldId id="301" r:id="rId16"/>
    <p:sldId id="320" r:id="rId17"/>
    <p:sldId id="296" r:id="rId18"/>
    <p:sldId id="297" r:id="rId19"/>
    <p:sldId id="321" r:id="rId20"/>
    <p:sldId id="315" r:id="rId21"/>
    <p:sldId id="318" r:id="rId22"/>
    <p:sldId id="319"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iDVaCu4voZ+yiRth0BzBtJ/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9933FF"/>
    <a:srgbClr val="6600FF"/>
    <a:srgbClr val="31078C"/>
    <a:srgbClr val="9900FF"/>
    <a:srgbClr val="FFCC00"/>
    <a:srgbClr val="CC0099"/>
    <a:srgbClr val="05ADD5"/>
    <a:srgbClr val="FA00F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mozilla.org/en-US/docs/Web/JavaScript/Reference/Lexical_grammar#Keywords"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1" y="1968843"/>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Arial"/>
              <a:buNone/>
            </a:pPr>
            <a:r>
              <a:rPr lang="es-AR" sz="6000" b="1" dirty="0">
                <a:latin typeface="Arial"/>
                <a:ea typeface="Arial"/>
                <a:cs typeface="Arial"/>
                <a:sym typeface="Arial"/>
              </a:rPr>
              <a:t>Clase 13</a:t>
            </a:r>
            <a:endParaRPr dirty="0"/>
          </a:p>
        </p:txBody>
      </p:sp>
      <p:sp>
        <p:nvSpPr>
          <p:cNvPr id="89" name="Google Shape;89;p1"/>
          <p:cNvSpPr txBox="1"/>
          <p:nvPr/>
        </p:nvSpPr>
        <p:spPr>
          <a:xfrm>
            <a:off x="0" y="2905780"/>
            <a:ext cx="12192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2800" b="0" i="0" u="none" strike="noStrike" cap="none" dirty="0">
                <a:solidFill>
                  <a:schemeClr val="dk1"/>
                </a:solidFill>
                <a:latin typeface="Calibri"/>
                <a:ea typeface="Calibri"/>
                <a:cs typeface="Calibri"/>
                <a:sym typeface="Calibri"/>
              </a:rPr>
              <a:t>JavaScript</a:t>
            </a:r>
            <a:endParaRPr lang="es-AR" sz="1400" b="0" i="0" u="none" strike="noStrike" cap="none" dirty="0">
              <a:solidFill>
                <a:srgbClr val="000000"/>
              </a:solidFill>
              <a:latin typeface="Arial"/>
              <a:ea typeface="Arial"/>
              <a:cs typeface="Arial"/>
              <a:sym typeface="Arial"/>
            </a:endParaRPr>
          </a:p>
        </p:txBody>
      </p:sp>
      <p:pic>
        <p:nvPicPr>
          <p:cNvPr id="8" name="Imagen 7">
            <a:extLst>
              <a:ext uri="{FF2B5EF4-FFF2-40B4-BE49-F238E27FC236}">
                <a16:creationId xmlns:a16="http://schemas.microsoft.com/office/drawing/2014/main" id="{677316DD-9D3E-4D4A-AD2E-FF9EDD4A7617}"/>
              </a:ext>
            </a:extLst>
          </p:cNvPr>
          <p:cNvPicPr>
            <a:picLocks noChangeAspect="1"/>
          </p:cNvPicPr>
          <p:nvPr/>
        </p:nvPicPr>
        <p:blipFill rotWithShape="1">
          <a:blip r:embed="rId3"/>
          <a:srcRect l="34218" r="34218" b="24698"/>
          <a:stretch/>
        </p:blipFill>
        <p:spPr>
          <a:xfrm>
            <a:off x="5283043" y="3429000"/>
            <a:ext cx="1625911" cy="2269435"/>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Variables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7478970"/>
          </a:xfrm>
          <a:prstGeom prst="rect">
            <a:avLst/>
          </a:prstGeom>
          <a:noFill/>
        </p:spPr>
        <p:txBody>
          <a:bodyPr wrap="square" rtlCol="0">
            <a:spAutoFit/>
          </a:bodyPr>
          <a:lstStyle/>
          <a:p>
            <a:r>
              <a:rPr lang="es-AR" sz="3600" dirty="0">
                <a:solidFill>
                  <a:schemeClr val="tx1"/>
                </a:solidFill>
              </a:rPr>
              <a:t>Las variables se usan como nombres simbólicos para valores en nuestra aplicación. Los nombres de las variables se rigen por ciertas reglas: tienen que comenzar por una letra, un guion bajo o el símbolo de $, los valores subsiguientes pueden ser números, JavaScript diferencia entre mayúsculas y minúsculas, por lo tanto las letras incluyen desde la "A </a:t>
            </a:r>
            <a:r>
              <a:rPr lang="es-AR" sz="3600" dirty="0" err="1">
                <a:solidFill>
                  <a:schemeClr val="tx1"/>
                </a:solidFill>
              </a:rPr>
              <a:t>a</a:t>
            </a:r>
            <a:r>
              <a:rPr lang="es-AR" sz="3600" dirty="0">
                <a:solidFill>
                  <a:schemeClr val="tx1"/>
                </a:solidFill>
              </a:rPr>
              <a:t> la "Z" y desde la "a" a la "z".</a:t>
            </a: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355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Variables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7048083"/>
          </a:xfrm>
          <a:prstGeom prst="rect">
            <a:avLst/>
          </a:prstGeom>
          <a:noFill/>
        </p:spPr>
        <p:txBody>
          <a:bodyPr wrap="square" rtlCol="0">
            <a:spAutoFit/>
          </a:bodyPr>
          <a:lstStyle/>
          <a:p>
            <a:r>
              <a:rPr lang="es-AR" sz="3600" dirty="0">
                <a:solidFill>
                  <a:schemeClr val="tx1"/>
                </a:solidFill>
              </a:rPr>
              <a:t>Para asignarle un nombre a las variables o constantes (llamados también identificadores), deben cumplir las siguientes reglas:</a:t>
            </a:r>
          </a:p>
          <a:p>
            <a:pPr marL="457200" indent="-457200">
              <a:buFont typeface="Wingdings" panose="05000000000000000000" pitchFamily="2" charset="2"/>
              <a:buChar char="ü"/>
            </a:pPr>
            <a:r>
              <a:rPr lang="es-AR" sz="3600" dirty="0">
                <a:solidFill>
                  <a:schemeClr val="tx1"/>
                </a:solidFill>
              </a:rPr>
              <a:t>El nombre debe contener solo letras, dígitos o los símbolos $y _.</a:t>
            </a:r>
          </a:p>
          <a:p>
            <a:pPr marL="457200" indent="-457200">
              <a:buFont typeface="Wingdings" panose="05000000000000000000" pitchFamily="2" charset="2"/>
              <a:buChar char="ü"/>
            </a:pPr>
            <a:r>
              <a:rPr lang="es-AR" sz="3600" dirty="0">
                <a:solidFill>
                  <a:schemeClr val="tx1"/>
                </a:solidFill>
              </a:rPr>
              <a:t>El primer carácter no debe ser un número.</a:t>
            </a:r>
          </a:p>
          <a:p>
            <a:endParaRPr lang="es-AR" sz="3600" dirty="0">
              <a:solidFill>
                <a:schemeClr val="tx1"/>
              </a:solidFill>
            </a:endParaRPr>
          </a:p>
          <a:p>
            <a:r>
              <a:rPr lang="es-AR" sz="3600" dirty="0">
                <a:solidFill>
                  <a:schemeClr val="tx1"/>
                </a:solidFill>
              </a:rPr>
              <a:t>Nombres reservados:</a:t>
            </a:r>
          </a:p>
          <a:p>
            <a:pPr marL="457200" indent="-457200">
              <a:buFont typeface="Wingdings" panose="05000000000000000000" pitchFamily="2" charset="2"/>
              <a:buChar char="ü"/>
            </a:pPr>
            <a:r>
              <a:rPr lang="es-AR" sz="3600" dirty="0">
                <a:solidFill>
                  <a:schemeClr val="tx1"/>
                </a:solidFill>
              </a:rPr>
              <a:t>ver </a:t>
            </a:r>
            <a:r>
              <a:rPr lang="es-AR" sz="3600" dirty="0">
                <a:solidFill>
                  <a:schemeClr val="tx1"/>
                </a:solidFill>
                <a:hlinkClick r:id="rId2"/>
              </a:rPr>
              <a:t>acá</a:t>
            </a:r>
            <a:endParaRPr lang="es-AR" sz="3600" dirty="0">
              <a:solidFill>
                <a:schemeClr val="tx1"/>
              </a:solidFill>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732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Variables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8094524"/>
          </a:xfrm>
          <a:prstGeom prst="rect">
            <a:avLst/>
          </a:prstGeom>
          <a:noFill/>
        </p:spPr>
        <p:txBody>
          <a:bodyPr wrap="square" rtlCol="0">
            <a:spAutoFit/>
          </a:bodyPr>
          <a:lstStyle/>
          <a:p>
            <a:r>
              <a:rPr lang="es-AR" sz="3400" dirty="0">
                <a:solidFill>
                  <a:schemeClr val="tx1"/>
                </a:solidFill>
              </a:rPr>
              <a:t>Hay 3 tipos de variables en JavaScript: </a:t>
            </a:r>
          </a:p>
          <a:p>
            <a:pPr marL="457200" indent="-457200">
              <a:buFont typeface="Wingdings" panose="05000000000000000000" pitchFamily="2" charset="2"/>
              <a:buChar char="ü"/>
            </a:pPr>
            <a:r>
              <a:rPr lang="es-AR" sz="3400" b="1" dirty="0" err="1">
                <a:solidFill>
                  <a:schemeClr val="tx1"/>
                </a:solidFill>
                <a:highlight>
                  <a:srgbClr val="FFFF00"/>
                </a:highlight>
              </a:rPr>
              <a:t>var</a:t>
            </a:r>
            <a:r>
              <a:rPr lang="es-AR" sz="3400" b="1" dirty="0">
                <a:solidFill>
                  <a:schemeClr val="tx1"/>
                </a:solidFill>
                <a:highlight>
                  <a:srgbClr val="FFFF00"/>
                </a:highlight>
              </a:rPr>
              <a:t>:</a:t>
            </a:r>
            <a:r>
              <a:rPr lang="es-AR" sz="3400" dirty="0">
                <a:solidFill>
                  <a:schemeClr val="tx1"/>
                </a:solidFill>
              </a:rPr>
              <a:t> declara una variable, iniciándola opcionalmente a un valor. Podrá cambiar el mismo y su </a:t>
            </a:r>
            <a:r>
              <a:rPr lang="es-AR" sz="3400" dirty="0" err="1">
                <a:solidFill>
                  <a:schemeClr val="tx1"/>
                </a:solidFill>
              </a:rPr>
              <a:t>scope</a:t>
            </a:r>
            <a:r>
              <a:rPr lang="es-AR" sz="3400" dirty="0">
                <a:solidFill>
                  <a:schemeClr val="tx1"/>
                </a:solidFill>
              </a:rPr>
              <a:t> es global o de función.</a:t>
            </a:r>
          </a:p>
          <a:p>
            <a:pPr marL="457200" indent="-457200">
              <a:buFont typeface="Wingdings" panose="05000000000000000000" pitchFamily="2" charset="2"/>
              <a:buChar char="ü"/>
            </a:pPr>
            <a:r>
              <a:rPr lang="es-AR" sz="3400" b="1" dirty="0" err="1">
                <a:solidFill>
                  <a:schemeClr val="tx1"/>
                </a:solidFill>
                <a:highlight>
                  <a:srgbClr val="FFFF00"/>
                </a:highlight>
              </a:rPr>
              <a:t>let</a:t>
            </a:r>
            <a:r>
              <a:rPr lang="es-AR" sz="3400" b="1" dirty="0">
                <a:solidFill>
                  <a:schemeClr val="tx1"/>
                </a:solidFill>
                <a:highlight>
                  <a:srgbClr val="FFFF00"/>
                </a:highlight>
              </a:rPr>
              <a:t>:</a:t>
            </a:r>
            <a:r>
              <a:rPr lang="es-AR" sz="3400" dirty="0">
                <a:solidFill>
                  <a:schemeClr val="tx1"/>
                </a:solidFill>
              </a:rPr>
              <a:t> declara una variable en un bloque de ámbito, iniciándola opcionalmente a un valor. Podrá cambiar su valor.</a:t>
            </a:r>
          </a:p>
          <a:p>
            <a:pPr marL="457200" indent="-457200">
              <a:buFont typeface="Wingdings" panose="05000000000000000000" pitchFamily="2" charset="2"/>
              <a:buChar char="ü"/>
            </a:pPr>
            <a:r>
              <a:rPr lang="es-AR" sz="3400" b="1" dirty="0" err="1">
                <a:solidFill>
                  <a:schemeClr val="tx1"/>
                </a:solidFill>
                <a:highlight>
                  <a:srgbClr val="FFFF00"/>
                </a:highlight>
              </a:rPr>
              <a:t>const</a:t>
            </a:r>
            <a:r>
              <a:rPr lang="es-AR" sz="3400" b="1" dirty="0">
                <a:solidFill>
                  <a:schemeClr val="tx1"/>
                </a:solidFill>
                <a:highlight>
                  <a:srgbClr val="FFFF00"/>
                </a:highlight>
              </a:rPr>
              <a:t>:</a:t>
            </a:r>
            <a:r>
              <a:rPr lang="es-AR" sz="3400" dirty="0">
                <a:solidFill>
                  <a:schemeClr val="tx1"/>
                </a:solidFill>
              </a:rPr>
              <a:t> declara una constante de sólo lectura en un bloque de ámbito. No será posible cambiar su valor mediante la asignación.</a:t>
            </a: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6542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Var</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231654"/>
          </a:xfrm>
          <a:prstGeom prst="rect">
            <a:avLst/>
          </a:prstGeom>
          <a:noFill/>
        </p:spPr>
        <p:txBody>
          <a:bodyPr wrap="square" rtlCol="0">
            <a:spAutoFit/>
          </a:bodyPr>
          <a:lstStyle/>
          <a:p>
            <a:r>
              <a:rPr lang="es-AR" sz="2800" b="1" i="0" dirty="0" err="1">
                <a:solidFill>
                  <a:schemeClr val="tx1"/>
                </a:solidFill>
                <a:effectLst/>
                <a:latin typeface="+mj-lt"/>
              </a:rPr>
              <a:t>var</a:t>
            </a:r>
            <a:r>
              <a:rPr lang="es-AR" sz="2800" b="0" i="0" dirty="0">
                <a:solidFill>
                  <a:schemeClr val="tx1"/>
                </a:solidFill>
                <a:effectLst/>
                <a:latin typeface="+mj-lt"/>
              </a:rPr>
              <a:t>: las variables se hacen visibles en el ámbito global, es decir, que sin importar donde se definan, puede ser accedida desde cualquier parte del documento y permite que su valor pueda ser reasignado. El uso de ésta, puede dar a resultados inesperados, por eso, hay que tener cuidado de cómo se usa.</a:t>
            </a:r>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pic>
        <p:nvPicPr>
          <p:cNvPr id="4098" name="Picture 2" descr="Image for post">
            <a:extLst>
              <a:ext uri="{FF2B5EF4-FFF2-40B4-BE49-F238E27FC236}">
                <a16:creationId xmlns:a16="http://schemas.microsoft.com/office/drawing/2014/main" id="{99C0AAA5-195B-402E-9F74-902969561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9252" y="3391344"/>
            <a:ext cx="2985361" cy="31311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4" descr="Image for post">
            <a:extLst>
              <a:ext uri="{FF2B5EF4-FFF2-40B4-BE49-F238E27FC236}">
                <a16:creationId xmlns:a16="http://schemas.microsoft.com/office/drawing/2014/main" id="{628B0EB8-B2BF-4A27-8AB5-8BBC8ED6F6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461" t="22537" r="18135" b="23243"/>
          <a:stretch/>
        </p:blipFill>
        <p:spPr bwMode="auto">
          <a:xfrm>
            <a:off x="225287" y="3918743"/>
            <a:ext cx="4260265" cy="25172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91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Let</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046988"/>
          </a:xfrm>
          <a:prstGeom prst="rect">
            <a:avLst/>
          </a:prstGeom>
          <a:noFill/>
        </p:spPr>
        <p:txBody>
          <a:bodyPr wrap="square" rtlCol="0">
            <a:spAutoFit/>
          </a:bodyPr>
          <a:lstStyle/>
          <a:p>
            <a:r>
              <a:rPr lang="es-AR" sz="3200" dirty="0" err="1">
                <a:solidFill>
                  <a:schemeClr val="tx1"/>
                </a:solidFill>
              </a:rPr>
              <a:t>let</a:t>
            </a:r>
            <a:r>
              <a:rPr lang="es-AR" sz="3200" dirty="0">
                <a:solidFill>
                  <a:schemeClr val="tx1"/>
                </a:solidFill>
              </a:rPr>
              <a:t>: el alcance de estas variables, es que solo pueden ser accedidas dentro del bloque donde se definen. También, permiten que su valor pueda ser reasignado.</a:t>
            </a:r>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pic>
        <p:nvPicPr>
          <p:cNvPr id="2050" name="Picture 2" descr="Image for post">
            <a:extLst>
              <a:ext uri="{FF2B5EF4-FFF2-40B4-BE49-F238E27FC236}">
                <a16:creationId xmlns:a16="http://schemas.microsoft.com/office/drawing/2014/main" id="{2C71C2E0-3DFD-469F-AB96-E86CEB877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6887" y="3217952"/>
            <a:ext cx="3988903" cy="25748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Image for post">
            <a:extLst>
              <a:ext uri="{FF2B5EF4-FFF2-40B4-BE49-F238E27FC236}">
                <a16:creationId xmlns:a16="http://schemas.microsoft.com/office/drawing/2014/main" id="{A169E282-A088-47BE-8AA6-5AE9BEF130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285" t="20322" r="16239" b="20447"/>
          <a:stretch/>
        </p:blipFill>
        <p:spPr bwMode="auto">
          <a:xfrm>
            <a:off x="225287" y="3524477"/>
            <a:ext cx="4306958" cy="24955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530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Const</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2923877"/>
          </a:xfrm>
          <a:prstGeom prst="rect">
            <a:avLst/>
          </a:prstGeom>
          <a:noFill/>
        </p:spPr>
        <p:txBody>
          <a:bodyPr wrap="square" rtlCol="0">
            <a:spAutoFit/>
          </a:bodyPr>
          <a:lstStyle/>
          <a:p>
            <a:r>
              <a:rPr lang="es-AR" sz="2800" b="1" i="0" dirty="0" err="1">
                <a:solidFill>
                  <a:schemeClr val="tx1"/>
                </a:solidFill>
                <a:effectLst/>
                <a:latin typeface="+mj-lt"/>
              </a:rPr>
              <a:t>const</a:t>
            </a:r>
            <a:r>
              <a:rPr lang="es-AR" sz="2800" b="0" i="0" dirty="0">
                <a:solidFill>
                  <a:schemeClr val="tx1"/>
                </a:solidFill>
                <a:effectLst/>
                <a:latin typeface="+mj-lt"/>
              </a:rPr>
              <a:t>: estas variables (al igual que “</a:t>
            </a:r>
            <a:r>
              <a:rPr lang="es-AR" sz="2800" b="0" i="0" dirty="0" err="1">
                <a:solidFill>
                  <a:schemeClr val="tx1"/>
                </a:solidFill>
                <a:effectLst/>
                <a:latin typeface="+mj-lt"/>
              </a:rPr>
              <a:t>let</a:t>
            </a:r>
            <a:r>
              <a:rPr lang="es-AR" sz="2800" b="0" i="0" dirty="0">
                <a:solidFill>
                  <a:schemeClr val="tx1"/>
                </a:solidFill>
                <a:effectLst/>
                <a:latin typeface="+mj-lt"/>
              </a:rPr>
              <a:t>”) solo pueden ser accedidas dentro del bloque donde están definidas, pero no permite que su valor sea reasignado, es decir, la variable se vuelve inmutable.</a:t>
            </a:r>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pic>
        <p:nvPicPr>
          <p:cNvPr id="3074" name="Picture 2" descr="Image for post">
            <a:extLst>
              <a:ext uri="{FF2B5EF4-FFF2-40B4-BE49-F238E27FC236}">
                <a16:creationId xmlns:a16="http://schemas.microsoft.com/office/drawing/2014/main" id="{9879ABC6-2F5E-43DC-95A0-2BF8420D8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0648" y="3212071"/>
            <a:ext cx="2160105" cy="26264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Image for post">
            <a:extLst>
              <a:ext uri="{FF2B5EF4-FFF2-40B4-BE49-F238E27FC236}">
                <a16:creationId xmlns:a16="http://schemas.microsoft.com/office/drawing/2014/main" id="{C61145CB-AF07-46FE-A919-1F26935490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71" t="23089" r="13948" b="22969"/>
          <a:stretch/>
        </p:blipFill>
        <p:spPr bwMode="auto">
          <a:xfrm>
            <a:off x="318053" y="3429000"/>
            <a:ext cx="4243248" cy="25276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59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Ejemplos de variables</a:t>
            </a:r>
            <a:endParaRPr lang="es-AR" b="1" dirty="0">
              <a:effectLst>
                <a:outerShdw blurRad="38100" dist="38100" dir="2700000" algn="tl">
                  <a:srgbClr val="000000">
                    <a:alpha val="43137"/>
                  </a:srgbClr>
                </a:outerShdw>
              </a:effectLst>
            </a:endParaRPr>
          </a:p>
        </p:txBody>
      </p:sp>
      <p:pic>
        <p:nvPicPr>
          <p:cNvPr id="1026" name="Picture 2">
            <a:extLst>
              <a:ext uri="{FF2B5EF4-FFF2-40B4-BE49-F238E27FC236}">
                <a16:creationId xmlns:a16="http://schemas.microsoft.com/office/drawing/2014/main" id="{1A35FC29-63C6-4D38-8653-8C54603F02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9252" y="2099601"/>
            <a:ext cx="5791200" cy="39211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a:extLst>
              <a:ext uri="{FF2B5EF4-FFF2-40B4-BE49-F238E27FC236}">
                <a16:creationId xmlns:a16="http://schemas.microsoft.com/office/drawing/2014/main" id="{8EF2C442-FD93-42C6-BEC8-64F740736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48" y="2099601"/>
            <a:ext cx="5574581" cy="39211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4156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Ámbito de una variable</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6494085"/>
          </a:xfrm>
          <a:prstGeom prst="rect">
            <a:avLst/>
          </a:prstGeom>
          <a:noFill/>
        </p:spPr>
        <p:txBody>
          <a:bodyPr wrap="square" rtlCol="0">
            <a:spAutoFit/>
          </a:bodyPr>
          <a:lstStyle/>
          <a:p>
            <a:r>
              <a:rPr lang="es-AR" sz="3200" dirty="0">
                <a:solidFill>
                  <a:schemeClr val="tx1"/>
                </a:solidFill>
                <a:latin typeface="+mj-lt"/>
              </a:rPr>
              <a:t>Cuando declaramos una variable fuera de una función se la denomina variable global. Cuando declaramos una variable dentro de una función se la denomina variable local, porque está disponible solo dentro de esa función donde fue creada.</a:t>
            </a:r>
          </a:p>
          <a:p>
            <a:r>
              <a:rPr lang="es-AR" sz="3200" dirty="0">
                <a:solidFill>
                  <a:schemeClr val="tx1"/>
                </a:solidFill>
                <a:latin typeface="+mj-lt"/>
              </a:rPr>
              <a:t>Las variables en JavaScript pueden hacer referencia a una variable declarada más tarde. Este concepto se lo conoce como </a:t>
            </a:r>
            <a:r>
              <a:rPr lang="es-AR" sz="3200" b="1" dirty="0" err="1">
                <a:solidFill>
                  <a:schemeClr val="tx1"/>
                </a:solidFill>
                <a:latin typeface="+mj-lt"/>
              </a:rPr>
              <a:t>hoisting</a:t>
            </a:r>
            <a:r>
              <a:rPr lang="es-AR" sz="3200" dirty="0">
                <a:solidFill>
                  <a:schemeClr val="tx1"/>
                </a:solidFill>
                <a:latin typeface="+mj-lt"/>
              </a:rPr>
              <a:t>. Las variables son "elevadas" a la parte superior de la función, las variables que no se han inicializado todavía devolverán un valor </a:t>
            </a:r>
            <a:r>
              <a:rPr lang="es-AR" sz="3200" b="1" dirty="0" err="1">
                <a:solidFill>
                  <a:schemeClr val="tx1"/>
                </a:solidFill>
                <a:latin typeface="+mj-lt"/>
              </a:rPr>
              <a:t>undefined</a:t>
            </a:r>
            <a:r>
              <a:rPr lang="es-AR" sz="3200" dirty="0">
                <a:solidFill>
                  <a:schemeClr val="tx1"/>
                </a:solidFill>
                <a:latin typeface="+mj-lt"/>
              </a:rPr>
              <a:t>. </a:t>
            </a: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0674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Tipos de Datos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7325082"/>
          </a:xfrm>
          <a:prstGeom prst="rect">
            <a:avLst/>
          </a:prstGeom>
          <a:noFill/>
        </p:spPr>
        <p:txBody>
          <a:bodyPr wrap="square" rtlCol="0">
            <a:spAutoFit/>
          </a:bodyPr>
          <a:lstStyle/>
          <a:p>
            <a:pPr marL="571500" indent="-571500">
              <a:buFont typeface="Wingdings" panose="05000000000000000000" pitchFamily="2" charset="2"/>
              <a:buChar char="ü"/>
            </a:pPr>
            <a:r>
              <a:rPr lang="es-AR" sz="3400" b="1" dirty="0" err="1">
                <a:solidFill>
                  <a:schemeClr val="tx1"/>
                </a:solidFill>
              </a:rPr>
              <a:t>String</a:t>
            </a:r>
            <a:r>
              <a:rPr lang="es-AR" sz="3400" b="1" dirty="0">
                <a:solidFill>
                  <a:schemeClr val="tx1"/>
                </a:solidFill>
              </a:rPr>
              <a:t>: </a:t>
            </a:r>
            <a:r>
              <a:rPr lang="es-AR" sz="3400" dirty="0">
                <a:solidFill>
                  <a:schemeClr val="tx1"/>
                </a:solidFill>
              </a:rPr>
              <a:t>Secuencia de caracteres que representan un valor. </a:t>
            </a:r>
          </a:p>
          <a:p>
            <a:pPr marL="571500" indent="-571500">
              <a:buFont typeface="Wingdings" panose="05000000000000000000" pitchFamily="2" charset="2"/>
              <a:buChar char="ü"/>
            </a:pPr>
            <a:r>
              <a:rPr lang="es-AR" sz="3400" b="1" dirty="0" err="1">
                <a:solidFill>
                  <a:schemeClr val="tx1"/>
                </a:solidFill>
              </a:rPr>
              <a:t>Number</a:t>
            </a:r>
            <a:r>
              <a:rPr lang="es-AR" sz="3400" b="1" dirty="0">
                <a:solidFill>
                  <a:schemeClr val="tx1"/>
                </a:solidFill>
              </a:rPr>
              <a:t>: </a:t>
            </a:r>
            <a:r>
              <a:rPr lang="es-AR" sz="3400" dirty="0">
                <a:solidFill>
                  <a:schemeClr val="tx1"/>
                </a:solidFill>
              </a:rPr>
              <a:t>Valor numérico, entero, decimal, etc.</a:t>
            </a:r>
          </a:p>
          <a:p>
            <a:pPr marL="571500" indent="-571500">
              <a:buFont typeface="Wingdings" panose="05000000000000000000" pitchFamily="2" charset="2"/>
              <a:buChar char="ü"/>
            </a:pPr>
            <a:r>
              <a:rPr lang="es-AR" sz="3400" b="1" dirty="0" err="1">
                <a:solidFill>
                  <a:schemeClr val="tx1"/>
                </a:solidFill>
              </a:rPr>
              <a:t>Boolean</a:t>
            </a:r>
            <a:r>
              <a:rPr lang="es-AR" sz="3400" b="1" dirty="0">
                <a:solidFill>
                  <a:schemeClr val="tx1"/>
                </a:solidFill>
              </a:rPr>
              <a:t>:</a:t>
            </a:r>
            <a:r>
              <a:rPr lang="es-AR" sz="3400" dirty="0">
                <a:solidFill>
                  <a:schemeClr val="tx1"/>
                </a:solidFill>
              </a:rPr>
              <a:t> Valores true o false. </a:t>
            </a:r>
          </a:p>
          <a:p>
            <a:pPr marL="571500" indent="-571500">
              <a:buFont typeface="Wingdings" panose="05000000000000000000" pitchFamily="2" charset="2"/>
              <a:buChar char="ü"/>
            </a:pPr>
            <a:r>
              <a:rPr lang="es-AR" sz="3400" b="1" dirty="0" err="1">
                <a:solidFill>
                  <a:schemeClr val="tx1"/>
                </a:solidFill>
              </a:rPr>
              <a:t>Null</a:t>
            </a:r>
            <a:r>
              <a:rPr lang="es-AR" sz="3400" b="1" dirty="0">
                <a:solidFill>
                  <a:schemeClr val="tx1"/>
                </a:solidFill>
              </a:rPr>
              <a:t>: </a:t>
            </a:r>
            <a:r>
              <a:rPr lang="es-AR" sz="3400" dirty="0">
                <a:solidFill>
                  <a:schemeClr val="tx1"/>
                </a:solidFill>
              </a:rPr>
              <a:t>Valor nulo.</a:t>
            </a:r>
          </a:p>
          <a:p>
            <a:pPr marL="571500" indent="-571500">
              <a:buFont typeface="Wingdings" panose="05000000000000000000" pitchFamily="2" charset="2"/>
              <a:buChar char="ü"/>
            </a:pPr>
            <a:r>
              <a:rPr lang="es-AR" sz="3400" b="1" dirty="0" err="1">
                <a:solidFill>
                  <a:schemeClr val="tx1"/>
                </a:solidFill>
              </a:rPr>
              <a:t>Undefined</a:t>
            </a:r>
            <a:r>
              <a:rPr lang="es-AR" sz="3400" b="1" dirty="0">
                <a:solidFill>
                  <a:schemeClr val="tx1"/>
                </a:solidFill>
              </a:rPr>
              <a:t>: </a:t>
            </a:r>
            <a:r>
              <a:rPr lang="es-AR" sz="3400" dirty="0">
                <a:solidFill>
                  <a:schemeClr val="tx1"/>
                </a:solidFill>
              </a:rPr>
              <a:t>Valor sin definir.</a:t>
            </a:r>
          </a:p>
          <a:p>
            <a:pPr marL="571500" indent="-571500">
              <a:buFont typeface="Wingdings" panose="05000000000000000000" pitchFamily="2" charset="2"/>
              <a:buChar char="ü"/>
            </a:pPr>
            <a:r>
              <a:rPr lang="es-AR" sz="3400" b="1" dirty="0">
                <a:solidFill>
                  <a:schemeClr val="tx1"/>
                </a:solidFill>
              </a:rPr>
              <a:t>Symbol: </a:t>
            </a:r>
            <a:r>
              <a:rPr lang="es-AR" sz="3400" dirty="0">
                <a:solidFill>
                  <a:schemeClr val="tx1"/>
                </a:solidFill>
              </a:rPr>
              <a:t>Tipo de dato cuyos casos son únicos e inmutables.</a:t>
            </a:r>
          </a:p>
          <a:p>
            <a:pPr marL="571500" indent="-571500">
              <a:buFont typeface="Wingdings" panose="05000000000000000000" pitchFamily="2" charset="2"/>
              <a:buChar char="ü"/>
            </a:pPr>
            <a:r>
              <a:rPr lang="es-AR" sz="3400" b="1" dirty="0" err="1">
                <a:solidFill>
                  <a:schemeClr val="tx1"/>
                </a:solidFill>
              </a:rPr>
              <a:t>Object</a:t>
            </a:r>
            <a:r>
              <a:rPr lang="es-AR" sz="3400" b="1" dirty="0">
                <a:solidFill>
                  <a:schemeClr val="tx1"/>
                </a:solidFill>
              </a:rPr>
              <a:t>: </a:t>
            </a:r>
            <a:r>
              <a:rPr lang="es-AR" sz="3400" dirty="0">
                <a:solidFill>
                  <a:schemeClr val="tx1"/>
                </a:solidFill>
              </a:rPr>
              <a:t>Objeto. {} Puede contener más variables en su interior.</a:t>
            </a:r>
          </a:p>
          <a:p>
            <a:endParaRPr lang="es-AR" sz="3200" dirty="0">
              <a:solidFill>
                <a:srgbClr val="31078C"/>
              </a:solidFill>
              <a:effectLst>
                <a:outerShdw blurRad="38100" dist="38100" dir="2700000" algn="tl">
                  <a:srgbClr val="000000">
                    <a:alpha val="43137"/>
                  </a:srgbClr>
                </a:outerShdw>
              </a:effectLst>
            </a:endParaRPr>
          </a:p>
          <a:p>
            <a:endParaRPr lang="es-AR" sz="34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9843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07886"/>
          </a:xfrm>
          <a:prstGeom prst="rect">
            <a:avLst/>
          </a:prstGeom>
          <a:noFill/>
        </p:spPr>
        <p:txBody>
          <a:bodyPr wrap="square" rtlCol="0">
            <a:spAutoFit/>
          </a:bodyPr>
          <a:lstStyle/>
          <a:p>
            <a:pPr algn="ctr"/>
            <a:r>
              <a:rPr lang="es-AR" sz="4000" b="1">
                <a:solidFill>
                  <a:schemeClr val="tx1"/>
                </a:solidFill>
              </a:rPr>
              <a:t>Funciones String</a:t>
            </a:r>
            <a:endParaRPr lang="es-AR" sz="1200" b="1" dirty="0">
              <a:effectLst>
                <a:outerShdw blurRad="38100" dist="38100" dir="2700000" algn="tl">
                  <a:srgbClr val="000000">
                    <a:alpha val="43137"/>
                  </a:srgbClr>
                </a:outerShdw>
              </a:effectLst>
            </a:endParaRPr>
          </a:p>
        </p:txBody>
      </p:sp>
      <p:sp>
        <p:nvSpPr>
          <p:cNvPr id="5" name="Rectangle 1">
            <a:extLst>
              <a:ext uri="{FF2B5EF4-FFF2-40B4-BE49-F238E27FC236}">
                <a16:creationId xmlns:a16="http://schemas.microsoft.com/office/drawing/2014/main" id="{243EE697-C8ED-467D-BA44-F2CC8C84A768}"/>
              </a:ext>
            </a:extLst>
          </p:cNvPr>
          <p:cNvSpPr>
            <a:spLocks noChangeArrowheads="1"/>
          </p:cNvSpPr>
          <p:nvPr/>
        </p:nvSpPr>
        <p:spPr bwMode="auto">
          <a:xfrm>
            <a:off x="584979" y="2470149"/>
            <a:ext cx="14848000" cy="55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graphicFrame>
        <p:nvGraphicFramePr>
          <p:cNvPr id="6" name="Tabla 6">
            <a:extLst>
              <a:ext uri="{FF2B5EF4-FFF2-40B4-BE49-F238E27FC236}">
                <a16:creationId xmlns:a16="http://schemas.microsoft.com/office/drawing/2014/main" id="{19DA297D-1DB2-493C-BD2D-BF6D6B82462D}"/>
              </a:ext>
            </a:extLst>
          </p:cNvPr>
          <p:cNvGraphicFramePr>
            <a:graphicFrameLocks noGrp="1"/>
          </p:cNvGraphicFramePr>
          <p:nvPr>
            <p:extLst>
              <p:ext uri="{D42A27DB-BD31-4B8C-83A1-F6EECF244321}">
                <p14:modId xmlns:p14="http://schemas.microsoft.com/office/powerpoint/2010/main" val="1100107773"/>
              </p:ext>
            </p:extLst>
          </p:nvPr>
        </p:nvGraphicFramePr>
        <p:xfrm>
          <a:off x="2292823" y="1496792"/>
          <a:ext cx="8647426" cy="5149667"/>
        </p:xfrm>
        <a:graphic>
          <a:graphicData uri="http://schemas.openxmlformats.org/drawingml/2006/table">
            <a:tbl>
              <a:tblPr firstRow="1" bandRow="1">
                <a:tableStyleId>{00A15C55-8517-42AA-B614-E9B94910E393}</a:tableStyleId>
              </a:tblPr>
              <a:tblGrid>
                <a:gridCol w="4323713">
                  <a:extLst>
                    <a:ext uri="{9D8B030D-6E8A-4147-A177-3AD203B41FA5}">
                      <a16:colId xmlns:a16="http://schemas.microsoft.com/office/drawing/2014/main" val="3285802949"/>
                    </a:ext>
                  </a:extLst>
                </a:gridCol>
                <a:gridCol w="4323713">
                  <a:extLst>
                    <a:ext uri="{9D8B030D-6E8A-4147-A177-3AD203B41FA5}">
                      <a16:colId xmlns:a16="http://schemas.microsoft.com/office/drawing/2014/main" val="532287352"/>
                    </a:ext>
                  </a:extLst>
                </a:gridCol>
              </a:tblGrid>
              <a:tr h="647302">
                <a:tc>
                  <a:txBody>
                    <a:bodyPr/>
                    <a:lstStyle/>
                    <a:p>
                      <a:pPr algn="ctr"/>
                      <a:r>
                        <a:rPr lang="es-AR" sz="2400" dirty="0">
                          <a:latin typeface="+mj-lt"/>
                        </a:rPr>
                        <a:t>Funciones / Propiedad</a:t>
                      </a:r>
                    </a:p>
                  </a:txBody>
                  <a:tcPr/>
                </a:tc>
                <a:tc>
                  <a:txBody>
                    <a:bodyPr/>
                    <a:lstStyle/>
                    <a:p>
                      <a:pPr algn="ctr"/>
                      <a:r>
                        <a:rPr lang="es-AR" sz="2400" dirty="0">
                          <a:latin typeface="+mj-lt"/>
                        </a:rPr>
                        <a:t>Descripción</a:t>
                      </a:r>
                    </a:p>
                  </a:txBody>
                  <a:tcPr/>
                </a:tc>
                <a:extLst>
                  <a:ext uri="{0D108BD9-81ED-4DB2-BD59-A6C34878D82A}">
                    <a16:rowId xmlns:a16="http://schemas.microsoft.com/office/drawing/2014/main" val="1500367370"/>
                  </a:ext>
                </a:extLst>
              </a:tr>
              <a:tr h="95856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err="1">
                          <a:solidFill>
                            <a:srgbClr val="000000"/>
                          </a:solidFill>
                          <a:effectLst/>
                          <a:latin typeface="+mj-lt"/>
                        </a:rPr>
                        <a:t>string.toUpperCase</a:t>
                      </a:r>
                      <a:r>
                        <a:rPr lang="es-AR" sz="1800" b="0" i="0" u="none" strike="noStrike" dirty="0">
                          <a:solidFill>
                            <a:srgbClr val="000000"/>
                          </a:solidFill>
                          <a:effectLst/>
                          <a:latin typeface="+mj-lt"/>
                        </a:rPr>
                        <a:t>()</a:t>
                      </a:r>
                      <a:endParaRPr lang="es-AR" sz="1800" dirty="0">
                        <a:effectLst/>
                        <a:latin typeface="+mj-lt"/>
                      </a:endParaRPr>
                    </a:p>
                    <a:p>
                      <a:endParaRPr lang="es-AR" sz="18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a:solidFill>
                            <a:srgbClr val="000000"/>
                          </a:solidFill>
                          <a:effectLst/>
                          <a:latin typeface="+mj-lt"/>
                        </a:rPr>
                        <a:t>Retorna el mismo texto (</a:t>
                      </a:r>
                      <a:r>
                        <a:rPr lang="es-AR" sz="1800" b="0" i="0" u="none" strike="noStrike" dirty="0" err="1">
                          <a:solidFill>
                            <a:srgbClr val="000000"/>
                          </a:solidFill>
                          <a:effectLst/>
                          <a:latin typeface="+mj-lt"/>
                        </a:rPr>
                        <a:t>string</a:t>
                      </a:r>
                      <a:r>
                        <a:rPr lang="es-AR" sz="1800" b="0" i="0" u="none" strike="noStrike" dirty="0">
                          <a:solidFill>
                            <a:srgbClr val="000000"/>
                          </a:solidFill>
                          <a:effectLst/>
                          <a:latin typeface="+mj-lt"/>
                        </a:rPr>
                        <a:t>) con las letras en mayúsculas</a:t>
                      </a:r>
                      <a:endParaRPr lang="es-AR" sz="1800" dirty="0">
                        <a:effectLst/>
                        <a:latin typeface="+mj-lt"/>
                      </a:endParaRPr>
                    </a:p>
                    <a:p>
                      <a:endParaRPr lang="es-AR" sz="1800" dirty="0">
                        <a:latin typeface="+mj-lt"/>
                      </a:endParaRPr>
                    </a:p>
                  </a:txBody>
                  <a:tcPr/>
                </a:tc>
                <a:extLst>
                  <a:ext uri="{0D108BD9-81ED-4DB2-BD59-A6C34878D82A}">
                    <a16:rowId xmlns:a16="http://schemas.microsoft.com/office/drawing/2014/main" val="3136098420"/>
                  </a:ext>
                </a:extLst>
              </a:tr>
              <a:tr h="95856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err="1">
                          <a:solidFill>
                            <a:srgbClr val="000000"/>
                          </a:solidFill>
                          <a:effectLst/>
                          <a:latin typeface="+mj-lt"/>
                        </a:rPr>
                        <a:t>string.toLowerCase</a:t>
                      </a:r>
                      <a:r>
                        <a:rPr lang="es-AR" sz="1800" b="0" i="0" u="none" strike="noStrike" dirty="0">
                          <a:solidFill>
                            <a:srgbClr val="000000"/>
                          </a:solidFill>
                          <a:effectLst/>
                          <a:latin typeface="+mj-lt"/>
                        </a:rPr>
                        <a:t>()</a:t>
                      </a:r>
                      <a:endParaRPr lang="es-AR" sz="1800" dirty="0">
                        <a:effectLst/>
                        <a:latin typeface="+mj-lt"/>
                      </a:endParaRPr>
                    </a:p>
                    <a:p>
                      <a:endParaRPr lang="es-AR" sz="18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a:solidFill>
                            <a:srgbClr val="000000"/>
                          </a:solidFill>
                          <a:effectLst/>
                          <a:latin typeface="+mj-lt"/>
                        </a:rPr>
                        <a:t>Retorna el mismo texto (</a:t>
                      </a:r>
                      <a:r>
                        <a:rPr lang="es-AR" sz="1800" b="0" i="0" u="none" strike="noStrike" dirty="0" err="1">
                          <a:solidFill>
                            <a:srgbClr val="000000"/>
                          </a:solidFill>
                          <a:effectLst/>
                          <a:latin typeface="+mj-lt"/>
                        </a:rPr>
                        <a:t>string</a:t>
                      </a:r>
                      <a:r>
                        <a:rPr lang="es-AR" sz="1800" b="0" i="0" u="none" strike="noStrike" dirty="0">
                          <a:solidFill>
                            <a:srgbClr val="000000"/>
                          </a:solidFill>
                          <a:effectLst/>
                          <a:latin typeface="+mj-lt"/>
                        </a:rPr>
                        <a:t>) con las letras en minúsculas</a:t>
                      </a:r>
                      <a:endParaRPr lang="es-AR" sz="1800" dirty="0">
                        <a:effectLst/>
                        <a:latin typeface="+mj-lt"/>
                      </a:endParaRPr>
                    </a:p>
                    <a:p>
                      <a:endParaRPr lang="es-AR" sz="1800" dirty="0">
                        <a:latin typeface="+mj-lt"/>
                      </a:endParaRPr>
                    </a:p>
                  </a:txBody>
                  <a:tcPr/>
                </a:tc>
                <a:extLst>
                  <a:ext uri="{0D108BD9-81ED-4DB2-BD59-A6C34878D82A}">
                    <a16:rowId xmlns:a16="http://schemas.microsoft.com/office/drawing/2014/main" val="1848382"/>
                  </a:ext>
                </a:extLst>
              </a:tr>
              <a:tr h="95856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err="1">
                          <a:solidFill>
                            <a:srgbClr val="000000"/>
                          </a:solidFill>
                          <a:effectLst/>
                          <a:latin typeface="+mj-lt"/>
                        </a:rPr>
                        <a:t>string.length</a:t>
                      </a:r>
                      <a:endParaRPr lang="es-AR" sz="1800" dirty="0">
                        <a:effectLst/>
                        <a:latin typeface="+mj-lt"/>
                      </a:endParaRPr>
                    </a:p>
                    <a:p>
                      <a:endParaRPr lang="es-AR" sz="18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a:solidFill>
                            <a:srgbClr val="000000"/>
                          </a:solidFill>
                          <a:effectLst/>
                          <a:latin typeface="+mj-lt"/>
                        </a:rPr>
                        <a:t>Retorna la cantidad de letras del texto (</a:t>
                      </a:r>
                      <a:r>
                        <a:rPr lang="es-AR" sz="1800" b="0" i="0" u="none" strike="noStrike" dirty="0" err="1">
                          <a:solidFill>
                            <a:srgbClr val="000000"/>
                          </a:solidFill>
                          <a:effectLst/>
                          <a:latin typeface="+mj-lt"/>
                        </a:rPr>
                        <a:t>string</a:t>
                      </a:r>
                      <a:r>
                        <a:rPr lang="es-AR" sz="1800" b="0" i="0" u="none" strike="noStrike" dirty="0">
                          <a:solidFill>
                            <a:srgbClr val="000000"/>
                          </a:solidFill>
                          <a:effectLst/>
                          <a:latin typeface="+mj-lt"/>
                        </a:rPr>
                        <a:t>)</a:t>
                      </a:r>
                      <a:endParaRPr lang="es-AR" sz="1800" dirty="0">
                        <a:effectLst/>
                        <a:latin typeface="+mj-lt"/>
                      </a:endParaRPr>
                    </a:p>
                    <a:p>
                      <a:endParaRPr lang="es-AR" sz="1800" dirty="0">
                        <a:latin typeface="+mj-lt"/>
                      </a:endParaRPr>
                    </a:p>
                  </a:txBody>
                  <a:tcPr/>
                </a:tc>
                <a:extLst>
                  <a:ext uri="{0D108BD9-81ED-4DB2-BD59-A6C34878D82A}">
                    <a16:rowId xmlns:a16="http://schemas.microsoft.com/office/drawing/2014/main" val="3720422891"/>
                  </a:ext>
                </a:extLst>
              </a:tr>
              <a:tr h="66809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err="1">
                          <a:solidFill>
                            <a:srgbClr val="000000"/>
                          </a:solidFill>
                          <a:effectLst/>
                          <a:latin typeface="+mj-lt"/>
                        </a:rPr>
                        <a:t>string.repeat</a:t>
                      </a:r>
                      <a:r>
                        <a:rPr lang="es-AR" sz="1800" b="0" i="0" u="none" strike="noStrike" dirty="0">
                          <a:solidFill>
                            <a:srgbClr val="000000"/>
                          </a:solidFill>
                          <a:effectLst/>
                          <a:latin typeface="+mj-lt"/>
                        </a:rPr>
                        <a:t>(n)</a:t>
                      </a:r>
                      <a:endParaRPr lang="es-AR" sz="1800" dirty="0">
                        <a:effectLst/>
                        <a:latin typeface="+mj-lt"/>
                      </a:endParaRPr>
                    </a:p>
                    <a:p>
                      <a:endParaRPr lang="es-AR" sz="18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a:solidFill>
                            <a:srgbClr val="000000"/>
                          </a:solidFill>
                          <a:effectLst/>
                          <a:latin typeface="+mj-lt"/>
                        </a:rPr>
                        <a:t>Retorna un texto repetido n veces</a:t>
                      </a:r>
                      <a:endParaRPr lang="es-AR" sz="1800" dirty="0">
                        <a:effectLst/>
                        <a:latin typeface="+mj-lt"/>
                      </a:endParaRPr>
                    </a:p>
                    <a:p>
                      <a:endParaRPr lang="es-AR" sz="1800" dirty="0">
                        <a:latin typeface="+mj-lt"/>
                      </a:endParaRPr>
                    </a:p>
                  </a:txBody>
                  <a:tcPr/>
                </a:tc>
                <a:extLst>
                  <a:ext uri="{0D108BD9-81ED-4DB2-BD59-A6C34878D82A}">
                    <a16:rowId xmlns:a16="http://schemas.microsoft.com/office/drawing/2014/main" val="354239275"/>
                  </a:ext>
                </a:extLst>
              </a:tr>
              <a:tr h="95856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err="1">
                          <a:solidFill>
                            <a:srgbClr val="000000"/>
                          </a:solidFill>
                          <a:effectLst/>
                          <a:latin typeface="+mj-lt"/>
                        </a:rPr>
                        <a:t>string.replace</a:t>
                      </a:r>
                      <a:r>
                        <a:rPr lang="es-AR" sz="1800" b="0" i="0" u="none" strike="noStrike" dirty="0">
                          <a:solidFill>
                            <a:srgbClr val="000000"/>
                          </a:solidFill>
                          <a:effectLst/>
                          <a:latin typeface="+mj-lt"/>
                        </a:rPr>
                        <a:t>(str1,str2)</a:t>
                      </a:r>
                      <a:endParaRPr lang="es-AR" sz="1800" dirty="0">
                        <a:effectLst/>
                        <a:latin typeface="+mj-lt"/>
                      </a:endParaRPr>
                    </a:p>
                    <a:p>
                      <a:endParaRPr lang="es-AR" sz="18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dirty="0">
                          <a:solidFill>
                            <a:srgbClr val="000000"/>
                          </a:solidFill>
                          <a:effectLst/>
                          <a:latin typeface="+mj-lt"/>
                        </a:rPr>
                        <a:t>Retorna un texto reemplazando el texto str1 con str2</a:t>
                      </a:r>
                      <a:endParaRPr lang="es-AR" sz="1800" dirty="0">
                        <a:effectLst/>
                        <a:latin typeface="+mj-lt"/>
                      </a:endParaRPr>
                    </a:p>
                    <a:p>
                      <a:endParaRPr lang="es-AR" sz="1800" dirty="0">
                        <a:latin typeface="+mj-lt"/>
                      </a:endParaRPr>
                    </a:p>
                  </a:txBody>
                  <a:tcPr/>
                </a:tc>
                <a:extLst>
                  <a:ext uri="{0D108BD9-81ED-4DB2-BD59-A6C34878D82A}">
                    <a16:rowId xmlns:a16="http://schemas.microsoft.com/office/drawing/2014/main" val="2692981898"/>
                  </a:ext>
                </a:extLst>
              </a:tr>
            </a:tbl>
          </a:graphicData>
        </a:graphic>
      </p:graphicFrame>
    </p:spTree>
    <p:extLst>
      <p:ext uri="{BB962C8B-B14F-4D97-AF65-F5344CB8AC3E}">
        <p14:creationId xmlns:p14="http://schemas.microsoft.com/office/powerpoint/2010/main" val="78406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¿Qué es? </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7355860"/>
          </a:xfrm>
          <a:prstGeom prst="rect">
            <a:avLst/>
          </a:prstGeom>
          <a:noFill/>
        </p:spPr>
        <p:txBody>
          <a:bodyPr wrap="square" rtlCol="0">
            <a:spAutoFit/>
          </a:bodyPr>
          <a:lstStyle/>
          <a:p>
            <a:r>
              <a:rPr lang="es-AR" sz="4000" dirty="0"/>
              <a:t>JavaScript es el lenguaje de programación del lado del cliente, esto significa que el navegador es quien lo interpreta. A diferencia de HTML y CSS, JavaScript no es estático, si no que es dinámico y le aporta funcionalidad a nuestra página.</a:t>
            </a:r>
          </a:p>
          <a:p>
            <a:r>
              <a:rPr lang="es-AR" sz="4000" dirty="0"/>
              <a:t>JavaScript es un lenguaje de scripting multiparadigma y débilmente tipado. </a:t>
            </a:r>
            <a:endParaRPr lang="es-AR" sz="44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231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07886"/>
          </a:xfrm>
          <a:prstGeom prst="rect">
            <a:avLst/>
          </a:prstGeom>
          <a:noFill/>
        </p:spPr>
        <p:txBody>
          <a:bodyPr wrap="square" rtlCol="0">
            <a:spAutoFit/>
          </a:bodyPr>
          <a:lstStyle/>
          <a:p>
            <a:pPr algn="ctr"/>
            <a:r>
              <a:rPr lang="es-AR" sz="4000" b="1" dirty="0">
                <a:solidFill>
                  <a:schemeClr val="tx1"/>
                </a:solidFill>
              </a:rPr>
              <a:t>      </a:t>
            </a:r>
            <a:r>
              <a:rPr lang="es-AR" sz="4000" b="1" dirty="0" err="1">
                <a:solidFill>
                  <a:schemeClr val="tx1"/>
                </a:solidFill>
              </a:rPr>
              <a:t>parseInt</a:t>
            </a:r>
            <a:r>
              <a:rPr lang="es-AR" sz="4000" b="1" dirty="0">
                <a:solidFill>
                  <a:schemeClr val="tx1"/>
                </a:solidFill>
              </a:rPr>
              <a:t>() y </a:t>
            </a:r>
            <a:r>
              <a:rPr lang="es-AR" sz="4000" b="1" dirty="0" err="1">
                <a:solidFill>
                  <a:schemeClr val="tx1"/>
                </a:solidFill>
              </a:rPr>
              <a:t>parseFloat</a:t>
            </a:r>
            <a:r>
              <a:rPr lang="es-AR" sz="4000" b="1" dirty="0">
                <a:solidFill>
                  <a:schemeClr val="tx1"/>
                </a:solidFill>
              </a:rPr>
              <a:t>()</a:t>
            </a:r>
            <a:endParaRPr lang="es-AR" sz="1200"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7140416"/>
          </a:xfrm>
          <a:prstGeom prst="rect">
            <a:avLst/>
          </a:prstGeom>
          <a:noFill/>
        </p:spPr>
        <p:txBody>
          <a:bodyPr wrap="square" rtlCol="0">
            <a:spAutoFit/>
          </a:bodyPr>
          <a:lstStyle/>
          <a:p>
            <a:r>
              <a:rPr lang="es-AR" sz="3600" dirty="0" err="1">
                <a:solidFill>
                  <a:schemeClr val="tx1"/>
                </a:solidFill>
              </a:rPr>
              <a:t>parseInt</a:t>
            </a:r>
            <a:r>
              <a:rPr lang="es-AR" sz="3600" dirty="0">
                <a:solidFill>
                  <a:schemeClr val="tx1"/>
                </a:solidFill>
              </a:rPr>
              <a:t>() y </a:t>
            </a:r>
            <a:r>
              <a:rPr lang="es-AR" sz="3600" dirty="0" err="1">
                <a:solidFill>
                  <a:schemeClr val="tx1"/>
                </a:solidFill>
              </a:rPr>
              <a:t>parseFloat</a:t>
            </a:r>
            <a:r>
              <a:rPr lang="es-AR" sz="3600" dirty="0">
                <a:solidFill>
                  <a:schemeClr val="tx1"/>
                </a:solidFill>
              </a:rPr>
              <a:t>() son funciones creadas para analizar un </a:t>
            </a:r>
            <a:r>
              <a:rPr lang="es-AR" sz="3600" dirty="0" err="1">
                <a:solidFill>
                  <a:schemeClr val="tx1"/>
                </a:solidFill>
              </a:rPr>
              <a:t>string</a:t>
            </a:r>
            <a:r>
              <a:rPr lang="es-AR" sz="3600" dirty="0">
                <a:solidFill>
                  <a:schemeClr val="tx1"/>
                </a:solidFill>
              </a:rPr>
              <a:t> y devolver un número si es posible. JavaScript analiza la cadena para extraer las cifras que encuentre al principio, estas cifras al principio del </a:t>
            </a:r>
            <a:r>
              <a:rPr lang="es-AR" sz="3600" dirty="0" err="1">
                <a:solidFill>
                  <a:schemeClr val="tx1"/>
                </a:solidFill>
              </a:rPr>
              <a:t>string</a:t>
            </a:r>
            <a:r>
              <a:rPr lang="es-AR" sz="3600" dirty="0">
                <a:solidFill>
                  <a:schemeClr val="tx1"/>
                </a:solidFill>
              </a:rPr>
              <a:t> son las que se transforman a tipo numérico. Cuando se encuentra el primer carácter no numérico se ignora el resto de la cadena. Si el primer carácter encontrado no es convertible a número, el resultado será </a:t>
            </a:r>
            <a:r>
              <a:rPr lang="es-AR" sz="3600" dirty="0" err="1">
                <a:solidFill>
                  <a:schemeClr val="tx1"/>
                </a:solidFill>
              </a:rPr>
              <a:t>NaN</a:t>
            </a:r>
            <a:r>
              <a:rPr lang="es-AR" sz="3600" dirty="0">
                <a:solidFill>
                  <a:schemeClr val="tx1"/>
                </a:solidFill>
              </a:rPr>
              <a:t> (</a:t>
            </a:r>
            <a:r>
              <a:rPr lang="es-AR" sz="3600" dirty="0" err="1">
                <a:solidFill>
                  <a:schemeClr val="tx1"/>
                </a:solidFill>
              </a:rPr>
              <a:t>Not</a:t>
            </a:r>
            <a:r>
              <a:rPr lang="es-AR" sz="3600" dirty="0">
                <a:solidFill>
                  <a:schemeClr val="tx1"/>
                </a:solidFill>
              </a:rPr>
              <a:t> a </a:t>
            </a:r>
            <a:r>
              <a:rPr lang="es-AR" sz="3600" dirty="0" err="1">
                <a:solidFill>
                  <a:schemeClr val="tx1"/>
                </a:solidFill>
              </a:rPr>
              <a:t>Number</a:t>
            </a:r>
            <a:r>
              <a:rPr lang="es-AR" sz="3600" dirty="0">
                <a:solidFill>
                  <a:schemeClr val="tx1"/>
                </a:solidFill>
              </a:rPr>
              <a:t>).</a:t>
            </a:r>
          </a:p>
          <a:p>
            <a:endParaRPr lang="es-AR" sz="3600" dirty="0">
              <a:solidFill>
                <a:schemeClr val="tx1"/>
              </a:solidFill>
            </a:endParaRPr>
          </a:p>
          <a:p>
            <a:endParaRPr lang="es-AR" sz="34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3835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07886"/>
          </a:xfrm>
          <a:prstGeom prst="rect">
            <a:avLst/>
          </a:prstGeom>
          <a:noFill/>
        </p:spPr>
        <p:txBody>
          <a:bodyPr wrap="square" rtlCol="0">
            <a:spAutoFit/>
          </a:bodyPr>
          <a:lstStyle/>
          <a:p>
            <a:pPr algn="ctr"/>
            <a:r>
              <a:rPr lang="fr-FR" sz="4000" b="1" dirty="0">
                <a:solidFill>
                  <a:schemeClr val="tx1"/>
                </a:solidFill>
              </a:rPr>
              <a:t> </a:t>
            </a:r>
            <a:r>
              <a:rPr lang="fr-FR" sz="4000" b="1" dirty="0" err="1">
                <a:solidFill>
                  <a:schemeClr val="tx1"/>
                </a:solidFill>
              </a:rPr>
              <a:t>Number</a:t>
            </a:r>
            <a:endParaRPr lang="es-AR" sz="1200"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401205"/>
          </a:xfrm>
          <a:prstGeom prst="rect">
            <a:avLst/>
          </a:prstGeom>
          <a:noFill/>
        </p:spPr>
        <p:txBody>
          <a:bodyPr wrap="square" rtlCol="0">
            <a:spAutoFit/>
          </a:bodyPr>
          <a:lstStyle/>
          <a:p>
            <a:r>
              <a:rPr lang="es-AR" sz="4000" dirty="0">
                <a:solidFill>
                  <a:schemeClr val="tx1"/>
                </a:solidFill>
              </a:rPr>
              <a:t>Ignora los espacios al principio y al final, pero, diferencia de los métodos anteriores, cuando un </a:t>
            </a:r>
            <a:r>
              <a:rPr lang="es-AR" sz="4000" dirty="0" err="1">
                <a:solidFill>
                  <a:schemeClr val="tx1"/>
                </a:solidFill>
              </a:rPr>
              <a:t>string</a:t>
            </a:r>
            <a:r>
              <a:rPr lang="es-AR" sz="4000" dirty="0">
                <a:solidFill>
                  <a:schemeClr val="tx1"/>
                </a:solidFill>
              </a:rPr>
              <a:t> contiene caracteres no convertibles a números el resultado siempre es </a:t>
            </a:r>
            <a:r>
              <a:rPr lang="es-AR" sz="4000" dirty="0" err="1">
                <a:solidFill>
                  <a:schemeClr val="tx1"/>
                </a:solidFill>
              </a:rPr>
              <a:t>NaN</a:t>
            </a:r>
            <a:r>
              <a:rPr lang="es-AR" sz="4000" dirty="0">
                <a:solidFill>
                  <a:schemeClr val="tx1"/>
                </a:solidFill>
              </a:rPr>
              <a:t>, no trata de 'extraer' la parte numérica. Con </a:t>
            </a:r>
            <a:r>
              <a:rPr lang="es-AR" sz="4000" dirty="0" err="1">
                <a:solidFill>
                  <a:schemeClr val="tx1"/>
                </a:solidFill>
              </a:rPr>
              <a:t>Number</a:t>
            </a:r>
            <a:r>
              <a:rPr lang="es-AR" sz="4000" dirty="0">
                <a:solidFill>
                  <a:schemeClr val="tx1"/>
                </a:solidFill>
              </a:rPr>
              <a:t>() podemos convertir </a:t>
            </a:r>
            <a:r>
              <a:rPr lang="es-AR" sz="4000" dirty="0" err="1">
                <a:solidFill>
                  <a:schemeClr val="tx1"/>
                </a:solidFill>
              </a:rPr>
              <a:t>booleans</a:t>
            </a:r>
            <a:r>
              <a:rPr lang="es-AR" sz="4000" dirty="0">
                <a:solidFill>
                  <a:schemeClr val="tx1"/>
                </a:solidFill>
              </a:rPr>
              <a:t> en números, false siempre se convierte en 0 y true en 1.</a:t>
            </a:r>
            <a:endParaRPr lang="es-AR" sz="44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4519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07886"/>
          </a:xfrm>
          <a:prstGeom prst="rect">
            <a:avLst/>
          </a:prstGeom>
          <a:noFill/>
        </p:spPr>
        <p:txBody>
          <a:bodyPr wrap="square" rtlCol="0">
            <a:spAutoFit/>
          </a:bodyPr>
          <a:lstStyle/>
          <a:p>
            <a:pPr algn="ctr"/>
            <a:r>
              <a:rPr lang="fr-FR" sz="4000" b="1" dirty="0">
                <a:solidFill>
                  <a:schemeClr val="tx1"/>
                </a:solidFill>
              </a:rPr>
              <a:t>       Conversion implicita '+'</a:t>
            </a:r>
            <a:endParaRPr lang="es-AR" sz="1200"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970318"/>
          </a:xfrm>
          <a:prstGeom prst="rect">
            <a:avLst/>
          </a:prstGeom>
          <a:noFill/>
        </p:spPr>
        <p:txBody>
          <a:bodyPr wrap="square" rtlCol="0">
            <a:spAutoFit/>
          </a:bodyPr>
          <a:lstStyle/>
          <a:p>
            <a:r>
              <a:rPr lang="es-AR" sz="3600" dirty="0">
                <a:solidFill>
                  <a:schemeClr val="tx1"/>
                </a:solidFill>
              </a:rPr>
              <a:t>La conversión implícita es una forma de conversión rápida a número. Este tipo de conversión, igual que </a:t>
            </a:r>
            <a:r>
              <a:rPr lang="es-AR" sz="3600" dirty="0" err="1">
                <a:solidFill>
                  <a:schemeClr val="tx1"/>
                </a:solidFill>
              </a:rPr>
              <a:t>Number</a:t>
            </a:r>
            <a:r>
              <a:rPr lang="es-AR" sz="3600" dirty="0">
                <a:solidFill>
                  <a:schemeClr val="tx1"/>
                </a:solidFill>
              </a:rPr>
              <a:t>(), devuelve </a:t>
            </a:r>
            <a:r>
              <a:rPr lang="es-AR" sz="3600" dirty="0" err="1">
                <a:solidFill>
                  <a:schemeClr val="tx1"/>
                </a:solidFill>
              </a:rPr>
              <a:t>NaN</a:t>
            </a:r>
            <a:r>
              <a:rPr lang="es-AR" sz="3600" dirty="0">
                <a:solidFill>
                  <a:schemeClr val="tx1"/>
                </a:solidFill>
              </a:rPr>
              <a:t> si el </a:t>
            </a:r>
            <a:r>
              <a:rPr lang="es-AR" sz="3600" dirty="0" err="1">
                <a:solidFill>
                  <a:schemeClr val="tx1"/>
                </a:solidFill>
              </a:rPr>
              <a:t>string</a:t>
            </a:r>
            <a:r>
              <a:rPr lang="es-AR" sz="3600" dirty="0">
                <a:solidFill>
                  <a:schemeClr val="tx1"/>
                </a:solidFill>
              </a:rPr>
              <a:t> contiene caracteres no numéricos.</a:t>
            </a:r>
          </a:p>
          <a:p>
            <a:r>
              <a:rPr lang="es-AR" sz="3600" dirty="0" err="1">
                <a:solidFill>
                  <a:schemeClr val="tx1"/>
                </a:solidFill>
              </a:rPr>
              <a:t>Number</a:t>
            </a:r>
            <a:r>
              <a:rPr lang="es-AR" sz="3600" dirty="0">
                <a:solidFill>
                  <a:schemeClr val="tx1"/>
                </a:solidFill>
              </a:rPr>
              <a:t>() y '+' convierten el </a:t>
            </a:r>
            <a:r>
              <a:rPr lang="es-AR" sz="3600" dirty="0" err="1">
                <a:solidFill>
                  <a:schemeClr val="tx1"/>
                </a:solidFill>
              </a:rPr>
              <a:t>string</a:t>
            </a:r>
            <a:r>
              <a:rPr lang="es-AR" sz="3600" dirty="0">
                <a:solidFill>
                  <a:schemeClr val="tx1"/>
                </a:solidFill>
              </a:rPr>
              <a:t> </a:t>
            </a:r>
            <a:r>
              <a:rPr lang="es-AR" sz="3600" dirty="0" err="1">
                <a:solidFill>
                  <a:schemeClr val="tx1"/>
                </a:solidFill>
              </a:rPr>
              <a:t>vacio</a:t>
            </a:r>
            <a:r>
              <a:rPr lang="es-AR" sz="3600" dirty="0">
                <a:solidFill>
                  <a:schemeClr val="tx1"/>
                </a:solidFill>
              </a:rPr>
              <a:t> en 0.</a:t>
            </a:r>
          </a:p>
          <a:p>
            <a:r>
              <a:rPr lang="es-AR" sz="3600" dirty="0" err="1">
                <a:solidFill>
                  <a:schemeClr val="tx1"/>
                </a:solidFill>
              </a:rPr>
              <a:t>Number</a:t>
            </a:r>
            <a:r>
              <a:rPr lang="es-AR" sz="3600" dirty="0">
                <a:solidFill>
                  <a:schemeClr val="tx1"/>
                </a:solidFill>
              </a:rPr>
              <a:t>() y '+' de un </a:t>
            </a:r>
            <a:r>
              <a:rPr lang="es-AR" sz="3600" dirty="0" err="1">
                <a:solidFill>
                  <a:schemeClr val="tx1"/>
                </a:solidFill>
              </a:rPr>
              <a:t>boolean</a:t>
            </a:r>
            <a:r>
              <a:rPr lang="es-AR" sz="3600" dirty="0">
                <a:solidFill>
                  <a:schemeClr val="tx1"/>
                </a:solidFill>
              </a:rPr>
              <a:t> devuelven 0 para false y 1 para true.</a:t>
            </a:r>
          </a:p>
        </p:txBody>
      </p:sp>
    </p:spTree>
    <p:extLst>
      <p:ext uri="{BB962C8B-B14F-4D97-AF65-F5344CB8AC3E}">
        <p14:creationId xmlns:p14="http://schemas.microsoft.com/office/powerpoint/2010/main" val="100087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¿Qué es? </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6617196"/>
          </a:xfrm>
          <a:prstGeom prst="rect">
            <a:avLst/>
          </a:prstGeom>
          <a:noFill/>
        </p:spPr>
        <p:txBody>
          <a:bodyPr wrap="square" rtlCol="0">
            <a:spAutoFit/>
          </a:bodyPr>
          <a:lstStyle/>
          <a:p>
            <a:r>
              <a:rPr lang="es-AR" sz="4400" dirty="0">
                <a:solidFill>
                  <a:schemeClr val="tx1"/>
                </a:solidFill>
              </a:rPr>
              <a:t>Los programas escritos en este lenguaje se llaman scripts, se ejecutan en un navegador como texto sin formato y se van interpretando a medida que carga la página, el navegador es quien se encarga de compilar el código a medida que lo interpreta línea a línea. </a:t>
            </a:r>
            <a:endParaRPr lang="es-AR" sz="40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497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¿Para qué es? </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7971413"/>
          </a:xfrm>
          <a:prstGeom prst="rect">
            <a:avLst/>
          </a:prstGeom>
          <a:noFill/>
        </p:spPr>
        <p:txBody>
          <a:bodyPr wrap="square" rtlCol="0">
            <a:spAutoFit/>
          </a:bodyPr>
          <a:lstStyle/>
          <a:p>
            <a:pPr algn="l"/>
            <a:r>
              <a:rPr lang="es-AR" sz="3200" b="1" i="0" dirty="0">
                <a:solidFill>
                  <a:schemeClr val="tx1"/>
                </a:solidFill>
                <a:effectLst/>
                <a:latin typeface="+mj-lt"/>
              </a:rPr>
              <a:t>JavaScript en el navegador</a:t>
            </a:r>
            <a:r>
              <a:rPr lang="es-AR" sz="3200" b="0" i="0" dirty="0">
                <a:solidFill>
                  <a:schemeClr val="tx1"/>
                </a:solidFill>
                <a:effectLst/>
                <a:latin typeface="+mj-lt"/>
              </a:rPr>
              <a:t> puede hacer todo lo relacionado con la </a:t>
            </a:r>
            <a:r>
              <a:rPr lang="es-AR" sz="3200" b="1" i="0" dirty="0">
                <a:solidFill>
                  <a:schemeClr val="tx1"/>
                </a:solidFill>
                <a:effectLst/>
                <a:latin typeface="+mj-lt"/>
              </a:rPr>
              <a:t>manipulación de la página web</a:t>
            </a:r>
            <a:r>
              <a:rPr lang="es-AR" sz="3200" b="0" i="0" dirty="0">
                <a:solidFill>
                  <a:schemeClr val="tx1"/>
                </a:solidFill>
                <a:effectLst/>
                <a:latin typeface="+mj-lt"/>
              </a:rPr>
              <a:t>, la interacción con el usuario y el servidor.</a:t>
            </a:r>
          </a:p>
          <a:p>
            <a:pPr marL="571500" indent="-571500" algn="l">
              <a:buFont typeface="Wingdings" panose="05000000000000000000" pitchFamily="2" charset="2"/>
              <a:buChar char="ü"/>
            </a:pPr>
            <a:r>
              <a:rPr lang="es-AR" sz="3200" b="0" i="0" dirty="0">
                <a:solidFill>
                  <a:schemeClr val="tx1"/>
                </a:solidFill>
                <a:effectLst/>
                <a:latin typeface="+mj-lt"/>
              </a:rPr>
              <a:t>Cambiar todo el contenido de una página web (tipo de letra, colores, animaciones, etc.)</a:t>
            </a:r>
          </a:p>
          <a:p>
            <a:pPr marL="571500" indent="-571500" algn="l">
              <a:buFont typeface="Wingdings" panose="05000000000000000000" pitchFamily="2" charset="2"/>
              <a:buChar char="ü"/>
            </a:pPr>
            <a:r>
              <a:rPr lang="es-AR" sz="3200" b="0" i="0" dirty="0">
                <a:solidFill>
                  <a:schemeClr val="tx1"/>
                </a:solidFill>
                <a:effectLst/>
                <a:latin typeface="+mj-lt"/>
              </a:rPr>
              <a:t>Enviar información a través de la red a servidores remotos, descargar archivos.</a:t>
            </a:r>
          </a:p>
          <a:p>
            <a:pPr marL="571500" indent="-571500" algn="l">
              <a:buFont typeface="Wingdings" panose="05000000000000000000" pitchFamily="2" charset="2"/>
              <a:buChar char="ü"/>
            </a:pPr>
            <a:r>
              <a:rPr lang="es-AR" sz="3200" b="0" i="0" dirty="0">
                <a:solidFill>
                  <a:schemeClr val="tx1"/>
                </a:solidFill>
                <a:effectLst/>
                <a:latin typeface="+mj-lt"/>
              </a:rPr>
              <a:t>Almacenamiento local en el navegador (recuperar, almacenar información durante la ejecución y visualización de la página web).</a:t>
            </a: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2139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¿Para qué NO es? </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6986528"/>
          </a:xfrm>
          <a:prstGeom prst="rect">
            <a:avLst/>
          </a:prstGeom>
          <a:noFill/>
        </p:spPr>
        <p:txBody>
          <a:bodyPr wrap="square" rtlCol="0">
            <a:spAutoFit/>
          </a:bodyPr>
          <a:lstStyle/>
          <a:p>
            <a:pPr algn="l"/>
            <a:r>
              <a:rPr lang="es-AR" sz="3200" b="1" i="0" dirty="0">
                <a:solidFill>
                  <a:schemeClr val="tx1"/>
                </a:solidFill>
                <a:effectLst/>
                <a:latin typeface="+mj-lt"/>
              </a:rPr>
              <a:t>JavaScript</a:t>
            </a:r>
            <a:r>
              <a:rPr lang="es-AR" sz="3200" b="0" i="0" dirty="0">
                <a:solidFill>
                  <a:schemeClr val="tx1"/>
                </a:solidFill>
                <a:effectLst/>
                <a:latin typeface="+mj-lt"/>
              </a:rPr>
              <a:t> no puede acceder a las circuitos integrados de una computadora tales como:</a:t>
            </a:r>
          </a:p>
          <a:p>
            <a:pPr marL="457200" indent="-457200" algn="l">
              <a:buFont typeface="Wingdings" panose="05000000000000000000" pitchFamily="2" charset="2"/>
              <a:buChar char="ü"/>
            </a:pPr>
            <a:r>
              <a:rPr lang="es-AR" sz="3200" b="0" i="0" dirty="0">
                <a:solidFill>
                  <a:schemeClr val="tx1"/>
                </a:solidFill>
                <a:effectLst/>
                <a:latin typeface="+mj-lt"/>
              </a:rPr>
              <a:t>Disco Duro (Acceso a eliminar información, modificar o leer).</a:t>
            </a:r>
          </a:p>
          <a:p>
            <a:pPr marL="457200" indent="-457200" algn="l">
              <a:buFont typeface="Wingdings" panose="05000000000000000000" pitchFamily="2" charset="2"/>
              <a:buChar char="ü"/>
            </a:pPr>
            <a:r>
              <a:rPr lang="es-AR" sz="3200" b="0" i="0" dirty="0">
                <a:solidFill>
                  <a:schemeClr val="tx1"/>
                </a:solidFill>
                <a:effectLst/>
                <a:latin typeface="+mj-lt"/>
              </a:rPr>
              <a:t>Acceso a la memoria RAM, ROM.</a:t>
            </a:r>
          </a:p>
          <a:p>
            <a:pPr marL="457200" indent="-457200" algn="l">
              <a:buFont typeface="Wingdings" panose="05000000000000000000" pitchFamily="2" charset="2"/>
              <a:buChar char="ü"/>
            </a:pPr>
            <a:r>
              <a:rPr lang="es-AR" sz="3200" b="0" i="0" dirty="0">
                <a:solidFill>
                  <a:schemeClr val="tx1"/>
                </a:solidFill>
                <a:effectLst/>
                <a:latin typeface="+mj-lt"/>
              </a:rPr>
              <a:t>Acceso a la tarjeta de RED o Procesadores.</a:t>
            </a:r>
          </a:p>
          <a:p>
            <a:pPr marL="457200" indent="-457200" algn="l">
              <a:buFont typeface="Wingdings" panose="05000000000000000000" pitchFamily="2" charset="2"/>
              <a:buChar char="ü"/>
            </a:pPr>
            <a:endParaRPr lang="es-AR" sz="3200" b="0" i="0" dirty="0">
              <a:solidFill>
                <a:schemeClr val="tx1"/>
              </a:solidFill>
              <a:effectLst/>
              <a:latin typeface="+mj-lt"/>
            </a:endParaRPr>
          </a:p>
          <a:p>
            <a:pPr algn="l"/>
            <a:r>
              <a:rPr lang="es-AR" sz="3200" b="0" i="0" dirty="0">
                <a:solidFill>
                  <a:schemeClr val="tx1"/>
                </a:solidFill>
                <a:effectLst/>
                <a:latin typeface="+mj-lt"/>
              </a:rPr>
              <a:t>El objetivo de </a:t>
            </a:r>
            <a:r>
              <a:rPr lang="es-AR" sz="3200" b="1" i="0" dirty="0">
                <a:solidFill>
                  <a:schemeClr val="tx1"/>
                </a:solidFill>
                <a:effectLst/>
                <a:latin typeface="+mj-lt"/>
              </a:rPr>
              <a:t>JavaScript</a:t>
            </a:r>
            <a:r>
              <a:rPr lang="es-AR" sz="3200" b="0" i="0" dirty="0">
                <a:solidFill>
                  <a:schemeClr val="tx1"/>
                </a:solidFill>
                <a:effectLst/>
                <a:latin typeface="+mj-lt"/>
              </a:rPr>
              <a:t> en el navegador solo se limita al uso exclusivo a lo que una </a:t>
            </a:r>
            <a:r>
              <a:rPr lang="es-AR" sz="3200" b="1" i="0" dirty="0">
                <a:solidFill>
                  <a:schemeClr val="tx1"/>
                </a:solidFill>
                <a:effectLst/>
                <a:latin typeface="+mj-lt"/>
              </a:rPr>
              <a:t>página web</a:t>
            </a:r>
            <a:r>
              <a:rPr lang="es-AR" sz="3200" b="0" i="0" dirty="0">
                <a:solidFill>
                  <a:schemeClr val="tx1"/>
                </a:solidFill>
                <a:effectLst/>
                <a:latin typeface="+mj-lt"/>
              </a:rPr>
              <a:t> te puede brindar.</a:t>
            </a: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2943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Consola</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12035" y="1442333"/>
            <a:ext cx="11767930" cy="2554545"/>
          </a:xfrm>
          <a:prstGeom prst="rect">
            <a:avLst/>
          </a:prstGeom>
          <a:noFill/>
        </p:spPr>
        <p:txBody>
          <a:bodyPr wrap="square" rtlCol="0">
            <a:spAutoFit/>
          </a:bodyPr>
          <a:lstStyle/>
          <a:p>
            <a:endParaRPr lang="es-AR" sz="4000" dirty="0">
              <a:solidFill>
                <a:schemeClr val="tx1"/>
              </a:solidFill>
            </a:endParaRPr>
          </a:p>
          <a:p>
            <a:pPr algn="ctr"/>
            <a:r>
              <a:rPr lang="es-AR" sz="4000" dirty="0">
                <a:solidFill>
                  <a:schemeClr val="tx1"/>
                </a:solidFill>
              </a:rPr>
              <a:t>Ahora, abrimos la consola en el navegador y ejecutamos nuestro primer script: </a:t>
            </a:r>
          </a:p>
          <a:p>
            <a:pPr algn="ctr"/>
            <a:r>
              <a:rPr lang="es-AR" sz="4000" b="1" dirty="0" err="1">
                <a:solidFill>
                  <a:schemeClr val="tx1"/>
                </a:solidFill>
                <a:highlight>
                  <a:srgbClr val="FFFF00"/>
                </a:highlight>
              </a:rPr>
              <a:t>alert</a:t>
            </a:r>
            <a:r>
              <a:rPr lang="es-AR" sz="4000" b="1" dirty="0">
                <a:solidFill>
                  <a:schemeClr val="tx1"/>
                </a:solidFill>
                <a:highlight>
                  <a:srgbClr val="FFFF00"/>
                </a:highlight>
              </a:rPr>
              <a:t>( 'Hola, mundo!’ )</a:t>
            </a:r>
          </a:p>
        </p:txBody>
      </p:sp>
    </p:spTree>
    <p:extLst>
      <p:ext uri="{BB962C8B-B14F-4D97-AF65-F5344CB8AC3E}">
        <p14:creationId xmlns:p14="http://schemas.microsoft.com/office/powerpoint/2010/main" val="262523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0" y="438074"/>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Consola</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12035" y="1442333"/>
            <a:ext cx="11767930" cy="4401205"/>
          </a:xfrm>
          <a:prstGeom prst="rect">
            <a:avLst/>
          </a:prstGeom>
          <a:noFill/>
        </p:spPr>
        <p:txBody>
          <a:bodyPr wrap="square" rtlCol="0">
            <a:spAutoFit/>
          </a:bodyPr>
          <a:lstStyle/>
          <a:p>
            <a:r>
              <a:rPr lang="es-AR" sz="4000" dirty="0">
                <a:solidFill>
                  <a:schemeClr val="tx1"/>
                </a:solidFill>
              </a:rPr>
              <a:t>Lo que hicimos con anterioridad (ejecutar JavaScript desde la consola del desarrollador) no es la forma correcta para hacer proyectos de desarrollo de software.</a:t>
            </a:r>
          </a:p>
          <a:p>
            <a:r>
              <a:rPr lang="es-AR" sz="4000" dirty="0">
                <a:solidFill>
                  <a:schemeClr val="tx1"/>
                </a:solidFill>
              </a:rPr>
              <a:t>La consola del desarrollador, sirve para los casos que necesitamos ir tras esos errores de programación difícil de encontrar.</a:t>
            </a:r>
          </a:p>
        </p:txBody>
      </p:sp>
    </p:spTree>
    <p:extLst>
      <p:ext uri="{BB962C8B-B14F-4D97-AF65-F5344CB8AC3E}">
        <p14:creationId xmlns:p14="http://schemas.microsoft.com/office/powerpoint/2010/main" val="15555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Vincular JS con HTML</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424070" y="1524636"/>
            <a:ext cx="11767930" cy="6001643"/>
          </a:xfrm>
          <a:prstGeom prst="rect">
            <a:avLst/>
          </a:prstGeom>
          <a:noFill/>
        </p:spPr>
        <p:txBody>
          <a:bodyPr wrap="square" rtlCol="0">
            <a:spAutoFit/>
          </a:bodyPr>
          <a:lstStyle/>
          <a:p>
            <a:r>
              <a:rPr lang="es-AR" sz="3600" dirty="0">
                <a:solidFill>
                  <a:schemeClr val="tx1"/>
                </a:solidFill>
                <a:latin typeface="+mj-lt"/>
              </a:rPr>
              <a:t>Hay dos formas de incluir nuestro código JavaScript en nuestro documento HTML.</a:t>
            </a:r>
          </a:p>
          <a:p>
            <a:endParaRPr lang="es-AR" sz="3600" dirty="0">
              <a:solidFill>
                <a:schemeClr val="tx1"/>
              </a:solidFill>
              <a:latin typeface="+mj-lt"/>
            </a:endParaRPr>
          </a:p>
          <a:p>
            <a:pPr marL="457200" indent="-457200">
              <a:buFont typeface="Wingdings" panose="05000000000000000000" pitchFamily="2" charset="2"/>
              <a:buChar char="ü"/>
            </a:pPr>
            <a:r>
              <a:rPr lang="es-AR" sz="3600" dirty="0">
                <a:solidFill>
                  <a:schemeClr val="tx1"/>
                </a:solidFill>
                <a:latin typeface="+mj-lt"/>
              </a:rPr>
              <a:t> Insertar JavaScript en HTML utilizando la etiqueta:</a:t>
            </a:r>
          </a:p>
          <a:p>
            <a:pPr marL="457200" indent="-457200">
              <a:buFont typeface="Wingdings" panose="05000000000000000000" pitchFamily="2" charset="2"/>
              <a:buChar char="ü"/>
            </a:pPr>
            <a:endParaRPr lang="es-AR" sz="3600" dirty="0">
              <a:solidFill>
                <a:schemeClr val="tx1"/>
              </a:solidFill>
              <a:latin typeface="+mj-lt"/>
            </a:endParaRPr>
          </a:p>
          <a:p>
            <a:endParaRPr lang="es-AR" sz="3600" dirty="0">
              <a:solidFill>
                <a:schemeClr val="tx1"/>
              </a:solidFill>
              <a:latin typeface="+mj-lt"/>
            </a:endParaRPr>
          </a:p>
          <a:p>
            <a:pPr marL="457200" indent="-457200">
              <a:buFont typeface="Wingdings" panose="05000000000000000000" pitchFamily="2" charset="2"/>
              <a:buChar char="ü"/>
            </a:pPr>
            <a:r>
              <a:rPr lang="es-AR" sz="3600" b="0" i="0" dirty="0">
                <a:solidFill>
                  <a:schemeClr val="tx1"/>
                </a:solidFill>
                <a:effectLst/>
                <a:latin typeface="+mj-lt"/>
              </a:rPr>
              <a:t> Agregar código JavaScript en un archivo externo:</a:t>
            </a:r>
          </a:p>
          <a:p>
            <a:pPr marL="457200" indent="-457200">
              <a:buFont typeface="Wingdings" panose="05000000000000000000" pitchFamily="2" charset="2"/>
              <a:buChar char="ü"/>
            </a:pPr>
            <a:endParaRPr lang="es-AR" sz="3400" dirty="0">
              <a:solidFill>
                <a:schemeClr val="tx1"/>
              </a:solidFill>
            </a:endParaRPr>
          </a:p>
          <a:p>
            <a:endParaRPr lang="es-AR" sz="34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pic>
        <p:nvPicPr>
          <p:cNvPr id="1031" name="Picture 7" descr="Image for post">
            <a:extLst>
              <a:ext uri="{FF2B5EF4-FFF2-40B4-BE49-F238E27FC236}">
                <a16:creationId xmlns:a16="http://schemas.microsoft.com/office/drawing/2014/main" id="{5CB05347-D731-4C7F-A9FF-13F85777C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536" y="3934907"/>
            <a:ext cx="6210300" cy="590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3" name="Picture 9" descr="Image for post">
            <a:extLst>
              <a:ext uri="{FF2B5EF4-FFF2-40B4-BE49-F238E27FC236}">
                <a16:creationId xmlns:a16="http://schemas.microsoft.com/office/drawing/2014/main" id="{F8B40118-1C1E-4EF3-B6B7-AAB581D32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536" y="5730593"/>
            <a:ext cx="5648325" cy="590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48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Variables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5878532"/>
          </a:xfrm>
          <a:prstGeom prst="rect">
            <a:avLst/>
          </a:prstGeom>
          <a:noFill/>
        </p:spPr>
        <p:txBody>
          <a:bodyPr wrap="square" rtlCol="0">
            <a:spAutoFit/>
          </a:bodyPr>
          <a:lstStyle/>
          <a:p>
            <a:r>
              <a:rPr lang="es-AR" sz="3600" dirty="0">
                <a:solidFill>
                  <a:schemeClr val="tx1"/>
                </a:solidFill>
              </a:rPr>
              <a:t>Una Variable es un valor que puede cambiar con el tiempo (mutable), al contrario de una Constante que no cambia una vez definida (inmutable).</a:t>
            </a:r>
          </a:p>
          <a:p>
            <a:r>
              <a:rPr lang="es-AR" sz="3600" dirty="0">
                <a:solidFill>
                  <a:schemeClr val="tx1"/>
                </a:solidFill>
              </a:rPr>
              <a:t>Tanto las variables como las constantes en JavaScript son almacenamiento con nombre y sirven para guardar información (valores, datos).</a:t>
            </a:r>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422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4331</TotalTime>
  <Words>1236</Words>
  <Application>Microsoft Office PowerPoint</Application>
  <PresentationFormat>Panorámica</PresentationFormat>
  <Paragraphs>126</Paragraphs>
  <Slides>22</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Wingdings</vt:lpstr>
      <vt:lpstr>Tema de Office</vt:lpstr>
      <vt:lpstr>Clase 13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4</dc:title>
  <dc:creator>Aylén Romero</dc:creator>
  <cp:lastModifiedBy>Aylén Romero</cp:lastModifiedBy>
  <cp:revision>207</cp:revision>
  <dcterms:created xsi:type="dcterms:W3CDTF">2020-08-07T01:51:21Z</dcterms:created>
  <dcterms:modified xsi:type="dcterms:W3CDTF">2020-09-24T22:21:17Z</dcterms:modified>
</cp:coreProperties>
</file>