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7" r:id="rId2"/>
    <p:sldId id="256" r:id="rId3"/>
    <p:sldId id="258" r:id="rId4"/>
    <p:sldId id="259" r:id="rId5"/>
    <p:sldId id="260" r:id="rId6"/>
    <p:sldId id="261" r:id="rId7"/>
    <p:sldId id="263" r:id="rId8"/>
    <p:sldId id="264" r:id="rId9"/>
    <p:sldId id="265" r:id="rId10"/>
    <p:sldId id="266" r:id="rId11"/>
    <p:sldId id="267" r:id="rId12"/>
    <p:sldId id="268" r:id="rId13"/>
    <p:sldId id="269" r:id="rId14"/>
    <p:sldId id="262"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4096" autoAdjust="0"/>
  </p:normalViewPr>
  <p:slideViewPr>
    <p:cSldViewPr snapToGrid="0">
      <p:cViewPr varScale="1">
        <p:scale>
          <a:sx n="79" d="100"/>
          <a:sy n="79" d="100"/>
        </p:scale>
        <p:origin x="802" y="72"/>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2E476C-F0E5-4A6C-834E-1306033C39EE}" type="datetimeFigureOut">
              <a:rPr lang="es-ES" smtClean="0"/>
              <a:t>18/09/2017</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CAFDBC-5E26-45B4-A970-300240AF3DB8}" type="slidenum">
              <a:rPr lang="es-ES" smtClean="0"/>
              <a:t>‹Nº›</a:t>
            </a:fld>
            <a:endParaRPr lang="es-ES"/>
          </a:p>
        </p:txBody>
      </p:sp>
    </p:spTree>
    <p:extLst>
      <p:ext uri="{BB962C8B-B14F-4D97-AF65-F5344CB8AC3E}">
        <p14:creationId xmlns:p14="http://schemas.microsoft.com/office/powerpoint/2010/main" val="1977564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7CCAFDBC-5E26-45B4-A970-300240AF3DB8}" type="slidenum">
              <a:rPr lang="es-ES" smtClean="0"/>
              <a:t>3</a:t>
            </a:fld>
            <a:endParaRPr lang="es-ES"/>
          </a:p>
        </p:txBody>
      </p:sp>
    </p:spTree>
    <p:extLst>
      <p:ext uri="{BB962C8B-B14F-4D97-AF65-F5344CB8AC3E}">
        <p14:creationId xmlns:p14="http://schemas.microsoft.com/office/powerpoint/2010/main" val="29550610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Focalizando</a:t>
            </a:r>
            <a:r>
              <a:rPr lang="es-ES" baseline="0" dirty="0" smtClean="0"/>
              <a:t> en “adaptado en el usuario” encontramos las siguientes funcionalidades:</a:t>
            </a:r>
          </a:p>
          <a:p>
            <a:pPr marL="171450" indent="-171450">
              <a:buFontTx/>
              <a:buChar char="-"/>
            </a:pPr>
            <a:r>
              <a:rPr lang="es-ES" baseline="0" dirty="0" smtClean="0"/>
              <a:t>Vista detallada del producto que proporcionará al usuario la información más relevante como: imagen, precio, título, visitas, categoría, fecha de publicación, descripción y vendedor.</a:t>
            </a:r>
          </a:p>
          <a:p>
            <a:pPr marL="171450" indent="-171450">
              <a:buFontTx/>
              <a:buChar char="-"/>
            </a:pPr>
            <a:r>
              <a:rPr lang="es-ES" baseline="0" dirty="0" smtClean="0"/>
              <a:t>Lista de deseos donde encontraremos los productos que el usuario ha encontrado más interesantes y dará información sobre él para futuras implementaciones</a:t>
            </a:r>
          </a:p>
          <a:p>
            <a:pPr marL="171450" indent="-171450">
              <a:buFontTx/>
              <a:buChar char="-"/>
            </a:pPr>
            <a:r>
              <a:rPr lang="es-ES" baseline="0" dirty="0" smtClean="0"/>
              <a:t>Productos cercanos a su zona, al realizar el registro se guardará (con permiso) la ubicación del usuario en un objeto </a:t>
            </a:r>
            <a:r>
              <a:rPr lang="es-ES" baseline="0" dirty="0" err="1" smtClean="0"/>
              <a:t>geoJSON</a:t>
            </a:r>
            <a:r>
              <a:rPr lang="es-ES" baseline="0" dirty="0" smtClean="0"/>
              <a:t> para que mediante una función encuentre localizaciones cercanas a esta y así arrojar los productos</a:t>
            </a:r>
          </a:p>
          <a:p>
            <a:pPr marL="171450" indent="-171450">
              <a:buFontTx/>
              <a:buChar char="-"/>
            </a:pPr>
            <a:r>
              <a:rPr lang="es-ES" baseline="0" dirty="0" smtClean="0"/>
              <a:t>Búsqueda de productos filtrando por los campos descritos</a:t>
            </a:r>
            <a:endParaRPr lang="es-ES" dirty="0"/>
          </a:p>
        </p:txBody>
      </p:sp>
      <p:sp>
        <p:nvSpPr>
          <p:cNvPr id="4" name="Marcador de número de diapositiva 3"/>
          <p:cNvSpPr>
            <a:spLocks noGrp="1"/>
          </p:cNvSpPr>
          <p:nvPr>
            <p:ph type="sldNum" sz="quarter" idx="10"/>
          </p:nvPr>
        </p:nvSpPr>
        <p:spPr/>
        <p:txBody>
          <a:bodyPr/>
          <a:lstStyle/>
          <a:p>
            <a:fld id="{7CCAFDBC-5E26-45B4-A970-300240AF3DB8}" type="slidenum">
              <a:rPr lang="es-ES" smtClean="0"/>
              <a:t>12</a:t>
            </a:fld>
            <a:endParaRPr lang="es-ES"/>
          </a:p>
        </p:txBody>
      </p:sp>
    </p:spTree>
    <p:extLst>
      <p:ext uri="{BB962C8B-B14F-4D97-AF65-F5344CB8AC3E}">
        <p14:creationId xmlns:p14="http://schemas.microsoft.com/office/powerpoint/2010/main" val="3769980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aseline="0" dirty="0" smtClean="0"/>
              <a:t>Este es el logo de </a:t>
            </a:r>
            <a:r>
              <a:rPr lang="es-ES" baseline="0" dirty="0" err="1" smtClean="0"/>
              <a:t>Thingy</a:t>
            </a:r>
            <a:r>
              <a:rPr lang="es-ES" baseline="0" dirty="0" smtClean="0"/>
              <a:t>. No iba a finalizar la aplicación sin al menos enseñaros una demostración de una de las aplicaciones cliente. Está es la desarrollada con </a:t>
            </a:r>
            <a:r>
              <a:rPr lang="es-ES" baseline="0" dirty="0" err="1" smtClean="0"/>
              <a:t>ReactJS</a:t>
            </a:r>
            <a:endParaRPr lang="es-ES" baseline="0" dirty="0" smtClean="0"/>
          </a:p>
          <a:p>
            <a:endParaRPr lang="es-ES" baseline="0" dirty="0" smtClean="0"/>
          </a:p>
        </p:txBody>
      </p:sp>
      <p:sp>
        <p:nvSpPr>
          <p:cNvPr id="4" name="Marcador de número de diapositiva 3"/>
          <p:cNvSpPr>
            <a:spLocks noGrp="1"/>
          </p:cNvSpPr>
          <p:nvPr>
            <p:ph type="sldNum" sz="quarter" idx="10"/>
          </p:nvPr>
        </p:nvSpPr>
        <p:spPr/>
        <p:txBody>
          <a:bodyPr/>
          <a:lstStyle/>
          <a:p>
            <a:fld id="{7CCAFDBC-5E26-45B4-A970-300240AF3DB8}" type="slidenum">
              <a:rPr lang="es-ES" smtClean="0"/>
              <a:t>14</a:t>
            </a:fld>
            <a:endParaRPr lang="es-ES"/>
          </a:p>
        </p:txBody>
      </p:sp>
    </p:spTree>
    <p:extLst>
      <p:ext uri="{BB962C8B-B14F-4D97-AF65-F5344CB8AC3E}">
        <p14:creationId xmlns:p14="http://schemas.microsoft.com/office/powerpoint/2010/main" val="27039580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Para la demostración tendremos dos casos verídicos. Con</a:t>
            </a:r>
            <a:r>
              <a:rPr lang="es-ES" baseline="0" dirty="0" smtClean="0"/>
              <a:t> ella podremos mostrar cada una de las funcionalidades de la aplicación.</a:t>
            </a:r>
          </a:p>
          <a:p>
            <a:r>
              <a:rPr lang="es-ES" baseline="0" dirty="0" smtClean="0"/>
              <a:t>Por un lado, Marina quiere vender su iPhone, además  quiere borrar  un producto y editar el precio de otro.</a:t>
            </a:r>
          </a:p>
          <a:p>
            <a:r>
              <a:rPr lang="es-ES" baseline="0" dirty="0" smtClean="0"/>
              <a:t>Por otro lado, Fran acaba de conocer `de conocer  la página y está en busca de un </a:t>
            </a:r>
            <a:r>
              <a:rPr lang="es-ES" baseline="0" dirty="0" err="1" smtClean="0"/>
              <a:t>móivl</a:t>
            </a:r>
            <a:r>
              <a:rPr lang="es-ES" baseline="0" dirty="0" smtClean="0"/>
              <a:t>.</a:t>
            </a:r>
            <a:endParaRPr lang="es-ES" dirty="0"/>
          </a:p>
        </p:txBody>
      </p:sp>
      <p:sp>
        <p:nvSpPr>
          <p:cNvPr id="4" name="Marcador de número de diapositiva 3"/>
          <p:cNvSpPr>
            <a:spLocks noGrp="1"/>
          </p:cNvSpPr>
          <p:nvPr>
            <p:ph type="sldNum" sz="quarter" idx="10"/>
          </p:nvPr>
        </p:nvSpPr>
        <p:spPr/>
        <p:txBody>
          <a:bodyPr/>
          <a:lstStyle/>
          <a:p>
            <a:fld id="{7CCAFDBC-5E26-45B4-A970-300240AF3DB8}" type="slidenum">
              <a:rPr lang="es-ES" smtClean="0"/>
              <a:t>15</a:t>
            </a:fld>
            <a:endParaRPr lang="es-ES"/>
          </a:p>
        </p:txBody>
      </p:sp>
    </p:spTree>
    <p:extLst>
      <p:ext uri="{BB962C8B-B14F-4D97-AF65-F5344CB8AC3E}">
        <p14:creationId xmlns:p14="http://schemas.microsoft.com/office/powerpoint/2010/main" val="394951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aseline="0" dirty="0" smtClean="0"/>
              <a:t>Como mejoras para la aplicación me gustaría incluir:</a:t>
            </a:r>
          </a:p>
          <a:p>
            <a:pPr marL="171450" indent="-171450">
              <a:buFontTx/>
              <a:buChar char="-"/>
            </a:pPr>
            <a:r>
              <a:rPr lang="es-ES" baseline="0" dirty="0" smtClean="0"/>
              <a:t>Alta de usuarios mediante redes sociales</a:t>
            </a:r>
          </a:p>
          <a:p>
            <a:pPr marL="171450" indent="-171450">
              <a:buFontTx/>
              <a:buChar char="-"/>
            </a:pPr>
            <a:r>
              <a:rPr lang="es-ES" baseline="0" dirty="0" smtClean="0"/>
              <a:t>Al añadir un anuncio incluir una nube de </a:t>
            </a:r>
            <a:r>
              <a:rPr lang="es-ES" baseline="0" dirty="0" err="1" smtClean="0"/>
              <a:t>hastags</a:t>
            </a:r>
            <a:r>
              <a:rPr lang="es-ES" baseline="0" dirty="0" smtClean="0"/>
              <a:t> relacionados con la categoría para generar búsquedas más potentes</a:t>
            </a:r>
          </a:p>
          <a:p>
            <a:pPr marL="171450" indent="-171450">
              <a:buFontTx/>
              <a:buChar char="-"/>
            </a:pPr>
            <a:r>
              <a:rPr lang="es-ES" baseline="0" dirty="0" smtClean="0"/>
              <a:t>Un servicio de mensajería interna entre comprador-vendedor</a:t>
            </a:r>
          </a:p>
          <a:p>
            <a:pPr marL="171450" indent="-171450">
              <a:buFontTx/>
              <a:buChar char="-"/>
            </a:pPr>
            <a:r>
              <a:rPr lang="es-ES" baseline="0" dirty="0" smtClean="0"/>
              <a:t>Un servicio de auditoria por parte de los clientes a través de valoraciones comprador-vendedor</a:t>
            </a:r>
          </a:p>
          <a:p>
            <a:pPr marL="171450" indent="-171450">
              <a:buFontTx/>
              <a:buChar char="-"/>
            </a:pPr>
            <a:r>
              <a:rPr lang="es-ES" baseline="0" dirty="0" smtClean="0"/>
              <a:t>Notificaciones  en aquellas operaciones donde esté  involucrado el usuario</a:t>
            </a:r>
          </a:p>
          <a:p>
            <a:pPr marL="171450" indent="-171450">
              <a:buFontTx/>
              <a:buChar char="-"/>
            </a:pPr>
            <a:r>
              <a:rPr lang="es-ES" baseline="0" dirty="0" smtClean="0"/>
              <a:t>Mejora del diseño de la aplicación</a:t>
            </a:r>
          </a:p>
          <a:p>
            <a:pPr marL="0" indent="0">
              <a:buFontTx/>
              <a:buNone/>
            </a:pPr>
            <a:endParaRPr lang="es-ES" baseline="0" dirty="0" smtClean="0"/>
          </a:p>
          <a:p>
            <a:pPr marL="0" indent="0">
              <a:buFontTx/>
              <a:buNone/>
            </a:pPr>
            <a:r>
              <a:rPr lang="es-ES" baseline="0" dirty="0" smtClean="0"/>
              <a:t>Para la </a:t>
            </a:r>
            <a:r>
              <a:rPr lang="es-ES" baseline="0" dirty="0" err="1" smtClean="0"/>
              <a:t>monetiación</a:t>
            </a:r>
            <a:r>
              <a:rPr lang="es-ES" baseline="0" dirty="0" smtClean="0"/>
              <a:t>:</a:t>
            </a:r>
          </a:p>
          <a:p>
            <a:pPr marL="171450" indent="-171450">
              <a:buFontTx/>
              <a:buChar char="-"/>
            </a:pPr>
            <a:r>
              <a:rPr lang="es-ES" baseline="0" dirty="0" smtClean="0"/>
              <a:t>Añadir publicidad sugerida en las aplicaciones cliente</a:t>
            </a:r>
          </a:p>
          <a:p>
            <a:pPr marL="171450" indent="-171450">
              <a:buFontTx/>
              <a:buChar char="-"/>
            </a:pPr>
            <a:r>
              <a:rPr lang="es-ES" baseline="0" dirty="0" smtClean="0"/>
              <a:t>Crear un servicio Premium en el que colocar anuncios relevantes en la parte superior mediante pago</a:t>
            </a:r>
            <a:endParaRPr lang="es-ES" baseline="0" dirty="0" smtClean="0"/>
          </a:p>
        </p:txBody>
      </p:sp>
      <p:sp>
        <p:nvSpPr>
          <p:cNvPr id="4" name="Marcador de número de diapositiva 3"/>
          <p:cNvSpPr>
            <a:spLocks noGrp="1"/>
          </p:cNvSpPr>
          <p:nvPr>
            <p:ph type="sldNum" sz="quarter" idx="10"/>
          </p:nvPr>
        </p:nvSpPr>
        <p:spPr/>
        <p:txBody>
          <a:bodyPr/>
          <a:lstStyle/>
          <a:p>
            <a:fld id="{7CCAFDBC-5E26-45B4-A970-300240AF3DB8}" type="slidenum">
              <a:rPr lang="es-ES" smtClean="0"/>
              <a:t>16</a:t>
            </a:fld>
            <a:endParaRPr lang="es-ES"/>
          </a:p>
        </p:txBody>
      </p:sp>
    </p:spTree>
    <p:extLst>
      <p:ext uri="{BB962C8B-B14F-4D97-AF65-F5344CB8AC3E}">
        <p14:creationId xmlns:p14="http://schemas.microsoft.com/office/powerpoint/2010/main" val="40649514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mtClean="0"/>
              <a:t>-</a:t>
            </a:r>
            <a:r>
              <a:rPr lang="es-ES" baseline="0" smtClean="0"/>
              <a:t>   </a:t>
            </a:r>
            <a:r>
              <a:rPr lang="es-ES" smtClean="0"/>
              <a:t>Thingy</a:t>
            </a:r>
            <a:r>
              <a:rPr lang="es-ES" dirty="0" smtClean="0"/>
              <a:t> no se trata solo</a:t>
            </a:r>
            <a:r>
              <a:rPr lang="es-ES" baseline="0" dirty="0" smtClean="0"/>
              <a:t> de una plataforma web, con su base esta podría escalar hacia cualquier plataforma.</a:t>
            </a:r>
          </a:p>
          <a:p>
            <a:pPr marL="171450" indent="-171450">
              <a:buFontTx/>
              <a:buChar char="-"/>
            </a:pPr>
            <a:r>
              <a:rPr lang="es-ES" baseline="0" dirty="0" smtClean="0"/>
              <a:t>Una planificación continua es un pilar fundamental de todo buen proyecto</a:t>
            </a:r>
          </a:p>
          <a:p>
            <a:pPr marL="171450" indent="-171450">
              <a:buFontTx/>
              <a:buChar char="-"/>
            </a:pPr>
            <a:r>
              <a:rPr lang="es-ES" baseline="0" dirty="0" smtClean="0"/>
              <a:t>El éxito del proyecto y sus beneficios evolucionarán favorablemente si van en la misma dirección que la satisfacción del usuario final</a:t>
            </a:r>
          </a:p>
        </p:txBody>
      </p:sp>
      <p:sp>
        <p:nvSpPr>
          <p:cNvPr id="4" name="Marcador de número de diapositiva 3"/>
          <p:cNvSpPr>
            <a:spLocks noGrp="1"/>
          </p:cNvSpPr>
          <p:nvPr>
            <p:ph type="sldNum" sz="quarter" idx="10"/>
          </p:nvPr>
        </p:nvSpPr>
        <p:spPr/>
        <p:txBody>
          <a:bodyPr/>
          <a:lstStyle/>
          <a:p>
            <a:fld id="{7CCAFDBC-5E26-45B4-A970-300240AF3DB8}" type="slidenum">
              <a:rPr lang="es-ES" smtClean="0"/>
              <a:t>17</a:t>
            </a:fld>
            <a:endParaRPr lang="es-ES"/>
          </a:p>
        </p:txBody>
      </p:sp>
    </p:spTree>
    <p:extLst>
      <p:ext uri="{BB962C8B-B14F-4D97-AF65-F5344CB8AC3E}">
        <p14:creationId xmlns:p14="http://schemas.microsoft.com/office/powerpoint/2010/main" val="37494396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CCAFDBC-5E26-45B4-A970-300240AF3DB8}" type="slidenum">
              <a:rPr lang="es-ES" smtClean="0"/>
              <a:t>18</a:t>
            </a:fld>
            <a:endParaRPr lang="es-ES"/>
          </a:p>
        </p:txBody>
      </p:sp>
    </p:spTree>
    <p:extLst>
      <p:ext uri="{BB962C8B-B14F-4D97-AF65-F5344CB8AC3E}">
        <p14:creationId xmlns:p14="http://schemas.microsoft.com/office/powerpoint/2010/main" val="2022472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Hasta</a:t>
            </a:r>
            <a:r>
              <a:rPr lang="es-ES" baseline="0" dirty="0" smtClean="0"/>
              <a:t> hace muy poco e incluso e incluso hoy en día comprar o vender productos de segunda mano tiene una serie de problemas como:</a:t>
            </a:r>
          </a:p>
          <a:p>
            <a:pPr marL="171450" indent="-171450">
              <a:buFontTx/>
              <a:buChar char="-"/>
            </a:pPr>
            <a:r>
              <a:rPr lang="es-ES" baseline="0" dirty="0" smtClean="0"/>
              <a:t>Es una tarea aburrida comprar, vender o buscar productos ya sea en tienda física o webs de toda la vida</a:t>
            </a:r>
          </a:p>
          <a:p>
            <a:pPr marL="171450" indent="-171450">
              <a:buFontTx/>
              <a:buChar char="-"/>
            </a:pPr>
            <a:r>
              <a:rPr lang="es-ES" baseline="0" dirty="0" smtClean="0"/>
              <a:t>Nos encontramos con un precio elevado debido a que pasa por intermediarios</a:t>
            </a:r>
          </a:p>
          <a:p>
            <a:pPr marL="171450" indent="-171450">
              <a:buFontTx/>
              <a:buChar char="-"/>
            </a:pPr>
            <a:r>
              <a:rPr lang="es-ES" baseline="0" dirty="0" smtClean="0"/>
              <a:t>Esto surgió de los anuncios clasificados de la prensa, al que ha quedado desfasado</a:t>
            </a:r>
          </a:p>
          <a:p>
            <a:pPr marL="171450" indent="-171450">
              <a:buFontTx/>
              <a:buChar char="-"/>
            </a:pPr>
            <a:r>
              <a:rPr lang="es-ES" baseline="0" dirty="0" smtClean="0"/>
              <a:t>Finalmente estas webs de toda la vida tienen </a:t>
            </a:r>
            <a:r>
              <a:rPr lang="es-ES" baseline="0" smtClean="0"/>
              <a:t>una exc</a:t>
            </a:r>
            <a:endParaRPr lang="es-ES" dirty="0"/>
          </a:p>
        </p:txBody>
      </p:sp>
      <p:sp>
        <p:nvSpPr>
          <p:cNvPr id="4" name="Marcador de número de diapositiva 3"/>
          <p:cNvSpPr>
            <a:spLocks noGrp="1"/>
          </p:cNvSpPr>
          <p:nvPr>
            <p:ph type="sldNum" sz="quarter" idx="10"/>
          </p:nvPr>
        </p:nvSpPr>
        <p:spPr/>
        <p:txBody>
          <a:bodyPr/>
          <a:lstStyle/>
          <a:p>
            <a:fld id="{7CCAFDBC-5E26-45B4-A970-300240AF3DB8}" type="slidenum">
              <a:rPr lang="es-ES" smtClean="0"/>
              <a:t>4</a:t>
            </a:fld>
            <a:endParaRPr lang="es-ES"/>
          </a:p>
        </p:txBody>
      </p:sp>
    </p:spTree>
    <p:extLst>
      <p:ext uri="{BB962C8B-B14F-4D97-AF65-F5344CB8AC3E}">
        <p14:creationId xmlns:p14="http://schemas.microsoft.com/office/powerpoint/2010/main" val="30979956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¿Cuál</a:t>
            </a:r>
            <a:r>
              <a:rPr lang="es-ES" baseline="0" dirty="0" smtClean="0"/>
              <a:t> es nuestra solución? Una plataforma web adaptada al usuario donde este publicará su anuncio para:</a:t>
            </a:r>
          </a:p>
          <a:p>
            <a:pPr marL="171450" indent="-171450">
              <a:buFontTx/>
              <a:buChar char="-"/>
            </a:pPr>
            <a:r>
              <a:rPr lang="es-ES" baseline="0" dirty="0" smtClean="0"/>
              <a:t>Ganar dinero en la venta del producto</a:t>
            </a:r>
          </a:p>
          <a:p>
            <a:pPr marL="171450" indent="-171450">
              <a:buFontTx/>
              <a:buChar char="-"/>
            </a:pPr>
            <a:r>
              <a:rPr lang="es-ES" baseline="0" dirty="0" smtClean="0"/>
              <a:t>Ahorrar dinero al comprar directamente al comprador evitando intermediarios</a:t>
            </a:r>
          </a:p>
          <a:p>
            <a:pPr marL="171450" indent="-171450">
              <a:buFontTx/>
              <a:buChar char="-"/>
            </a:pPr>
            <a:r>
              <a:rPr lang="es-ES" baseline="0" dirty="0" smtClean="0"/>
              <a:t>Todo ello de una forma rápida y sencilla</a:t>
            </a:r>
            <a:endParaRPr lang="es-ES" dirty="0"/>
          </a:p>
        </p:txBody>
      </p:sp>
      <p:sp>
        <p:nvSpPr>
          <p:cNvPr id="4" name="Marcador de número de diapositiva 3"/>
          <p:cNvSpPr>
            <a:spLocks noGrp="1"/>
          </p:cNvSpPr>
          <p:nvPr>
            <p:ph type="sldNum" sz="quarter" idx="10"/>
          </p:nvPr>
        </p:nvSpPr>
        <p:spPr/>
        <p:txBody>
          <a:bodyPr/>
          <a:lstStyle/>
          <a:p>
            <a:fld id="{7CCAFDBC-5E26-45B4-A970-300240AF3DB8}" type="slidenum">
              <a:rPr lang="es-ES" smtClean="0"/>
              <a:t>5</a:t>
            </a:fld>
            <a:endParaRPr lang="es-ES"/>
          </a:p>
        </p:txBody>
      </p:sp>
    </p:spTree>
    <p:extLst>
      <p:ext uri="{BB962C8B-B14F-4D97-AF65-F5344CB8AC3E}">
        <p14:creationId xmlns:p14="http://schemas.microsoft.com/office/powerpoint/2010/main" val="3030437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Esto</a:t>
            </a:r>
            <a:r>
              <a:rPr lang="es-ES" baseline="0" dirty="0" smtClean="0"/>
              <a:t> se basa en economía colaborativa. Este tipo promueve el intercambio de bienes o servicios a partir del enfoque de aprovechamiento de los recursos y con ello el beneficio y ahorro a ambas partes. Como pueden ver aquí estas son algunas de las ventajas:</a:t>
            </a:r>
            <a:endParaRPr lang="es-ES" dirty="0"/>
          </a:p>
        </p:txBody>
      </p:sp>
      <p:sp>
        <p:nvSpPr>
          <p:cNvPr id="4" name="Marcador de número de diapositiva 3"/>
          <p:cNvSpPr>
            <a:spLocks noGrp="1"/>
          </p:cNvSpPr>
          <p:nvPr>
            <p:ph type="sldNum" sz="quarter" idx="10"/>
          </p:nvPr>
        </p:nvSpPr>
        <p:spPr/>
        <p:txBody>
          <a:bodyPr/>
          <a:lstStyle/>
          <a:p>
            <a:fld id="{7CCAFDBC-5E26-45B4-A970-300240AF3DB8}" type="slidenum">
              <a:rPr lang="es-ES" smtClean="0"/>
              <a:t>6</a:t>
            </a:fld>
            <a:endParaRPr lang="es-ES"/>
          </a:p>
        </p:txBody>
      </p:sp>
    </p:spTree>
    <p:extLst>
      <p:ext uri="{BB962C8B-B14F-4D97-AF65-F5344CB8AC3E}">
        <p14:creationId xmlns:p14="http://schemas.microsoft.com/office/powerpoint/2010/main" val="1996261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¿Cómo sabemos</a:t>
            </a:r>
            <a:r>
              <a:rPr lang="es-ES" baseline="0" dirty="0" smtClean="0"/>
              <a:t> esto? Además de que lo ejemplifican nuestros competidores, un estudio realizado en 2016 por el IAB Commerce desde la muestra de la que partimos (la población española, unos 28,3 Millones), el 76% (unos 21,5 Millones de españoles) navega por internet, pues de ese 76%, un 74% (es decir, 16 millones de españoles redondeando) realizan compras online. De estos 16 millones de españoles el 60% han utilizado una aplicación o web de comercio colaborativo (9,6 millones de personas)</a:t>
            </a:r>
            <a:endParaRPr lang="es-ES" dirty="0"/>
          </a:p>
        </p:txBody>
      </p:sp>
      <p:sp>
        <p:nvSpPr>
          <p:cNvPr id="4" name="Marcador de número de diapositiva 3"/>
          <p:cNvSpPr>
            <a:spLocks noGrp="1"/>
          </p:cNvSpPr>
          <p:nvPr>
            <p:ph type="sldNum" sz="quarter" idx="10"/>
          </p:nvPr>
        </p:nvSpPr>
        <p:spPr/>
        <p:txBody>
          <a:bodyPr/>
          <a:lstStyle/>
          <a:p>
            <a:fld id="{7CCAFDBC-5E26-45B4-A970-300240AF3DB8}" type="slidenum">
              <a:rPr lang="es-ES" smtClean="0"/>
              <a:t>7</a:t>
            </a:fld>
            <a:endParaRPr lang="es-ES"/>
          </a:p>
        </p:txBody>
      </p:sp>
    </p:spTree>
    <p:extLst>
      <p:ext uri="{BB962C8B-B14F-4D97-AF65-F5344CB8AC3E}">
        <p14:creationId xmlns:p14="http://schemas.microsoft.com/office/powerpoint/2010/main" val="1122919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Al proyecto lo hemos denominado</a:t>
            </a:r>
            <a:r>
              <a:rPr lang="es-ES" baseline="0" dirty="0" smtClean="0"/>
              <a:t> </a:t>
            </a:r>
            <a:r>
              <a:rPr lang="es-ES" baseline="0" dirty="0" err="1" smtClean="0"/>
              <a:t>Thingy</a:t>
            </a:r>
            <a:r>
              <a:rPr lang="es-ES" baseline="0" dirty="0" smtClean="0"/>
              <a:t>, es más que una plataforma web y ahora explicaremos el por qué. Hemos seguido una metodología de desarrollo ágil basada en prototipos en la que al finalizar cada iteración existía un producto mínimo viable. Para ello hemos utilizado:</a:t>
            </a:r>
          </a:p>
          <a:p>
            <a:pPr marL="171450" indent="-171450">
              <a:buFontTx/>
              <a:buChar char="-"/>
            </a:pPr>
            <a:r>
              <a:rPr lang="es-ES" baseline="0" dirty="0" err="1" smtClean="0"/>
              <a:t>Trello</a:t>
            </a:r>
            <a:r>
              <a:rPr lang="es-ES" baseline="0" dirty="0" smtClean="0"/>
              <a:t>, para la planificación, creando un tablero similar a </a:t>
            </a:r>
            <a:r>
              <a:rPr lang="es-ES" baseline="0" dirty="0" err="1" smtClean="0"/>
              <a:t>Kanban</a:t>
            </a:r>
            <a:r>
              <a:rPr lang="es-ES" baseline="0" dirty="0" smtClean="0"/>
              <a:t> en el que cada iteración pasaba por 3 estados: “</a:t>
            </a:r>
            <a:r>
              <a:rPr lang="es-ES" baseline="0" dirty="0" err="1" smtClean="0"/>
              <a:t>Main</a:t>
            </a:r>
            <a:r>
              <a:rPr lang="es-ES" baseline="0" dirty="0" smtClean="0"/>
              <a:t> </a:t>
            </a:r>
            <a:r>
              <a:rPr lang="es-ES" baseline="0" dirty="0" err="1" smtClean="0"/>
              <a:t>tasks</a:t>
            </a:r>
            <a:r>
              <a:rPr lang="es-ES" baseline="0" dirty="0" smtClean="0"/>
              <a:t>” donde elegíamos funcionalidades por prioridad, “</a:t>
            </a:r>
            <a:r>
              <a:rPr lang="es-ES" baseline="0" dirty="0" err="1" smtClean="0"/>
              <a:t>Developing</a:t>
            </a:r>
            <a:r>
              <a:rPr lang="es-ES" baseline="0" dirty="0" smtClean="0"/>
              <a:t>” donde realizamos el desarrollo, testeo y </a:t>
            </a:r>
            <a:r>
              <a:rPr lang="es-ES" baseline="0" dirty="0" err="1" smtClean="0"/>
              <a:t>debugging</a:t>
            </a:r>
            <a:r>
              <a:rPr lang="es-ES" baseline="0" dirty="0" smtClean="0"/>
              <a:t> de cada funcionalidad y “</a:t>
            </a:r>
            <a:r>
              <a:rPr lang="es-ES" baseline="0" dirty="0" err="1" smtClean="0"/>
              <a:t>Finished</a:t>
            </a:r>
            <a:r>
              <a:rPr lang="es-ES" baseline="0" dirty="0" smtClean="0"/>
              <a:t>” para aquellas funcionalidades finalizadas.</a:t>
            </a:r>
          </a:p>
          <a:p>
            <a:pPr marL="171450" indent="-171450">
              <a:buFontTx/>
              <a:buChar char="-"/>
            </a:pPr>
            <a:r>
              <a:rPr lang="es-ES" baseline="0" dirty="0" smtClean="0"/>
              <a:t>Además hemos utilizado un sistema de control de versiones como es </a:t>
            </a:r>
            <a:r>
              <a:rPr lang="es-ES" baseline="0" dirty="0" err="1" smtClean="0"/>
              <a:t>Github</a:t>
            </a:r>
            <a:r>
              <a:rPr lang="es-ES" baseline="0" dirty="0" smtClean="0"/>
              <a:t> para alojar este.</a:t>
            </a:r>
            <a:endParaRPr lang="es-ES" dirty="0"/>
          </a:p>
        </p:txBody>
      </p:sp>
      <p:sp>
        <p:nvSpPr>
          <p:cNvPr id="4" name="Marcador de número de diapositiva 3"/>
          <p:cNvSpPr>
            <a:spLocks noGrp="1"/>
          </p:cNvSpPr>
          <p:nvPr>
            <p:ph type="sldNum" sz="quarter" idx="10"/>
          </p:nvPr>
        </p:nvSpPr>
        <p:spPr/>
        <p:txBody>
          <a:bodyPr/>
          <a:lstStyle/>
          <a:p>
            <a:fld id="{7CCAFDBC-5E26-45B4-A970-300240AF3DB8}" type="slidenum">
              <a:rPr lang="es-ES" smtClean="0"/>
              <a:t>8</a:t>
            </a:fld>
            <a:endParaRPr lang="es-ES"/>
          </a:p>
        </p:txBody>
      </p:sp>
    </p:spTree>
    <p:extLst>
      <p:ext uri="{BB962C8B-B14F-4D97-AF65-F5344CB8AC3E}">
        <p14:creationId xmlns:p14="http://schemas.microsoft.com/office/powerpoint/2010/main" val="37996964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¿Por</a:t>
            </a:r>
            <a:r>
              <a:rPr lang="es-ES" baseline="0" dirty="0" smtClean="0"/>
              <a:t> qué es más que una plataforma web? El proyecto está enfocado a una adaptación del patrón de diseño modelo-vista-controlador en el que diferenciamos 2 partes:</a:t>
            </a:r>
          </a:p>
          <a:p>
            <a:pPr marL="171450" indent="-171450">
              <a:buFontTx/>
              <a:buChar char="-"/>
            </a:pPr>
            <a:r>
              <a:rPr lang="es-ES" baseline="0" dirty="0" err="1" smtClean="0"/>
              <a:t>Backend</a:t>
            </a:r>
            <a:r>
              <a:rPr lang="es-ES" baseline="0" dirty="0" smtClean="0"/>
              <a:t> (servidor) donde reside la base de nuestro proyecto, el API REST, que trata la parte lógica (operaciones)</a:t>
            </a:r>
          </a:p>
          <a:p>
            <a:pPr marL="171450" indent="-171450">
              <a:buFontTx/>
              <a:buChar char="-"/>
            </a:pPr>
            <a:r>
              <a:rPr lang="es-ES" baseline="0" dirty="0" err="1" smtClean="0"/>
              <a:t>Frontend</a:t>
            </a:r>
            <a:r>
              <a:rPr lang="es-ES" baseline="0" dirty="0" smtClean="0"/>
              <a:t> se encarga de estructurar y organizar los datos para mostrarlos al usuario.</a:t>
            </a:r>
          </a:p>
          <a:p>
            <a:pPr marL="0" indent="0">
              <a:buFontTx/>
              <a:buNone/>
            </a:pPr>
            <a:r>
              <a:rPr lang="es-ES" baseline="0" dirty="0" smtClean="0"/>
              <a:t>Al ser la base de este, el API REST es posible llevar </a:t>
            </a:r>
            <a:r>
              <a:rPr lang="es-ES" baseline="0" dirty="0" err="1" smtClean="0"/>
              <a:t>Thingy</a:t>
            </a:r>
            <a:r>
              <a:rPr lang="es-ES" baseline="0" dirty="0" smtClean="0"/>
              <a:t> a cualquier plataforma</a:t>
            </a:r>
          </a:p>
        </p:txBody>
      </p:sp>
      <p:sp>
        <p:nvSpPr>
          <p:cNvPr id="4" name="Marcador de número de diapositiva 3"/>
          <p:cNvSpPr>
            <a:spLocks noGrp="1"/>
          </p:cNvSpPr>
          <p:nvPr>
            <p:ph type="sldNum" sz="quarter" idx="10"/>
          </p:nvPr>
        </p:nvSpPr>
        <p:spPr/>
        <p:txBody>
          <a:bodyPr/>
          <a:lstStyle/>
          <a:p>
            <a:fld id="{7CCAFDBC-5E26-45B4-A970-300240AF3DB8}" type="slidenum">
              <a:rPr lang="es-ES" smtClean="0"/>
              <a:t>9</a:t>
            </a:fld>
            <a:endParaRPr lang="es-ES"/>
          </a:p>
        </p:txBody>
      </p:sp>
    </p:spTree>
    <p:extLst>
      <p:ext uri="{BB962C8B-B14F-4D97-AF65-F5344CB8AC3E}">
        <p14:creationId xmlns:p14="http://schemas.microsoft.com/office/powerpoint/2010/main" val="38698301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Ha</a:t>
            </a:r>
            <a:r>
              <a:rPr lang="es-ES" baseline="0" dirty="0" smtClean="0"/>
              <a:t> sido desarrollado íntegramente en </a:t>
            </a:r>
            <a:r>
              <a:rPr lang="es-ES" baseline="0" dirty="0" err="1" smtClean="0"/>
              <a:t>ECMAScript</a:t>
            </a:r>
            <a:r>
              <a:rPr lang="es-ES" baseline="0" dirty="0" smtClean="0"/>
              <a:t> (JavaScript). En el </a:t>
            </a:r>
            <a:r>
              <a:rPr lang="es-ES" baseline="0" dirty="0" err="1" smtClean="0"/>
              <a:t>backend</a:t>
            </a:r>
            <a:r>
              <a:rPr lang="es-ES" baseline="0" dirty="0" smtClean="0"/>
              <a:t> hemos utilizado:</a:t>
            </a:r>
          </a:p>
          <a:p>
            <a:pPr marL="171450" indent="-171450">
              <a:buFontTx/>
              <a:buChar char="-"/>
            </a:pPr>
            <a:r>
              <a:rPr lang="es-ES" baseline="0" dirty="0" err="1" smtClean="0"/>
              <a:t>NodeJS</a:t>
            </a:r>
            <a:r>
              <a:rPr lang="es-ES" baseline="0" dirty="0" smtClean="0"/>
              <a:t> y Express donde las ventajas son:</a:t>
            </a:r>
          </a:p>
          <a:p>
            <a:pPr marL="628650" lvl="1" indent="-171450">
              <a:buFontTx/>
              <a:buChar char="-"/>
            </a:pPr>
            <a:r>
              <a:rPr lang="es-ES" baseline="0" dirty="0" smtClean="0"/>
              <a:t>La velocidad del servidor frente a otros</a:t>
            </a:r>
          </a:p>
          <a:p>
            <a:pPr marL="628650" lvl="1" indent="-171450">
              <a:buFontTx/>
              <a:buChar char="-"/>
            </a:pPr>
            <a:r>
              <a:rPr lang="es-ES" baseline="0" dirty="0" smtClean="0"/>
              <a:t>Curva de aprendizaje sencilla</a:t>
            </a:r>
          </a:p>
          <a:p>
            <a:pPr marL="628650" lvl="1" indent="-171450">
              <a:buFontTx/>
              <a:buChar char="-"/>
            </a:pPr>
            <a:r>
              <a:rPr lang="es-ES" baseline="0" dirty="0" smtClean="0"/>
              <a:t>Al realizar varias peticiones simultáneas permite atenderlas a la vez sin bloquear hilos</a:t>
            </a:r>
          </a:p>
          <a:p>
            <a:pPr marL="171450" lvl="0" indent="-171450">
              <a:buFontTx/>
              <a:buChar char="-"/>
            </a:pPr>
            <a:r>
              <a:rPr lang="es-ES" baseline="0" dirty="0" err="1" smtClean="0"/>
              <a:t>MongoDB</a:t>
            </a:r>
            <a:r>
              <a:rPr lang="es-ES" baseline="0" dirty="0" smtClean="0"/>
              <a:t>, es una base de datos documental </a:t>
            </a:r>
            <a:r>
              <a:rPr lang="es-ES" baseline="0" dirty="0" err="1" smtClean="0"/>
              <a:t>NoSQL</a:t>
            </a:r>
            <a:r>
              <a:rPr lang="es-ES" baseline="0" dirty="0" smtClean="0"/>
              <a:t> formada por colecciones en las que hay documentos, por realizar el símil con SQL de columnas y filas. En ella sus ventajas son:</a:t>
            </a:r>
          </a:p>
          <a:p>
            <a:pPr marL="628650" lvl="1" indent="-171450">
              <a:buFontTx/>
              <a:buChar char="-"/>
            </a:pPr>
            <a:r>
              <a:rPr lang="es-ES" baseline="0" dirty="0" smtClean="0"/>
              <a:t>Estos documentos no tendrán una estructura fija</a:t>
            </a:r>
          </a:p>
          <a:p>
            <a:pPr marL="628650" lvl="1" indent="-171450">
              <a:buFontTx/>
              <a:buChar char="-"/>
            </a:pPr>
            <a:r>
              <a:rPr lang="es-ES" baseline="0" dirty="0" smtClean="0"/>
              <a:t>Tiene una escalabilidad horizontal casi ilimitada puesto que puede distribuir la carga en varios hosts</a:t>
            </a:r>
          </a:p>
          <a:p>
            <a:pPr marL="628650" lvl="1" indent="-171450">
              <a:buFontTx/>
              <a:buChar char="-"/>
            </a:pPr>
            <a:r>
              <a:rPr lang="es-ES" baseline="0" dirty="0" smtClean="0"/>
              <a:t>Realiza consultas más rápidas gracias a </a:t>
            </a:r>
            <a:r>
              <a:rPr lang="es-ES" baseline="0" dirty="0" err="1" smtClean="0"/>
              <a:t>ECMAScript</a:t>
            </a:r>
            <a:endParaRPr lang="es-ES" baseline="0" dirty="0" smtClean="0"/>
          </a:p>
          <a:p>
            <a:pPr marL="628650" lvl="1" indent="-171450">
              <a:buFontTx/>
              <a:buChar char="-"/>
            </a:pPr>
            <a:r>
              <a:rPr lang="es-ES" baseline="0" dirty="0" smtClean="0"/>
              <a:t>Puede realizar copias de seguridad para distintos servidores</a:t>
            </a:r>
          </a:p>
          <a:p>
            <a:pPr marL="0" lvl="0" indent="0">
              <a:buFontTx/>
              <a:buNone/>
            </a:pPr>
            <a:r>
              <a:rPr lang="es-ES" baseline="0" dirty="0" smtClean="0"/>
              <a:t>En la parte del </a:t>
            </a:r>
            <a:r>
              <a:rPr lang="es-ES" baseline="0" dirty="0" err="1" smtClean="0"/>
              <a:t>frontend</a:t>
            </a:r>
            <a:r>
              <a:rPr lang="es-ES" baseline="0" dirty="0" smtClean="0"/>
              <a:t> tendríamos a </a:t>
            </a:r>
            <a:r>
              <a:rPr lang="es-ES" baseline="0" dirty="0" err="1" smtClean="0"/>
              <a:t>ReactJS</a:t>
            </a:r>
            <a:r>
              <a:rPr lang="es-ES" baseline="0" dirty="0" smtClean="0"/>
              <a:t>, una biblioteca creada por Facebook para realizar Single-Page </a:t>
            </a:r>
            <a:r>
              <a:rPr lang="es-ES" baseline="0" dirty="0" err="1" smtClean="0"/>
              <a:t>Application</a:t>
            </a:r>
            <a:r>
              <a:rPr lang="es-ES" baseline="0" dirty="0" smtClean="0"/>
              <a:t>. Su mayor poder reside en que gracias a su DOM Virtual aumenta la velocidad para modificar los elementos y por ello </a:t>
            </a:r>
            <a:r>
              <a:rPr lang="es-ES" baseline="0" dirty="0" err="1" smtClean="0"/>
              <a:t>renderizar</a:t>
            </a:r>
            <a:r>
              <a:rPr lang="es-ES" baseline="0" dirty="0" smtClean="0"/>
              <a:t> más </a:t>
            </a:r>
            <a:r>
              <a:rPr lang="es-ES" baseline="0" dirty="0" err="1" smtClean="0"/>
              <a:t>rápidojs</a:t>
            </a:r>
            <a:endParaRPr lang="es-ES" baseline="0" dirty="0" smtClean="0"/>
          </a:p>
          <a:p>
            <a:pPr marL="0" lvl="0" indent="0">
              <a:buFontTx/>
              <a:buNone/>
            </a:pPr>
            <a:r>
              <a:rPr lang="es-ES" baseline="0" dirty="0" smtClean="0"/>
              <a:t>Los </a:t>
            </a:r>
            <a:r>
              <a:rPr lang="es-ES" baseline="0" dirty="0" err="1" smtClean="0"/>
              <a:t>tests</a:t>
            </a:r>
            <a:r>
              <a:rPr lang="es-ES" baseline="0" dirty="0" smtClean="0"/>
              <a:t> para la parte del </a:t>
            </a:r>
            <a:r>
              <a:rPr lang="es-ES" baseline="0" dirty="0" err="1" smtClean="0"/>
              <a:t>backend</a:t>
            </a:r>
            <a:r>
              <a:rPr lang="es-ES" baseline="0" dirty="0" smtClean="0"/>
              <a:t> los hemos realizado con Mocha</a:t>
            </a:r>
          </a:p>
        </p:txBody>
      </p:sp>
      <p:sp>
        <p:nvSpPr>
          <p:cNvPr id="4" name="Marcador de número de diapositiva 3"/>
          <p:cNvSpPr>
            <a:spLocks noGrp="1"/>
          </p:cNvSpPr>
          <p:nvPr>
            <p:ph type="sldNum" sz="quarter" idx="10"/>
          </p:nvPr>
        </p:nvSpPr>
        <p:spPr/>
        <p:txBody>
          <a:bodyPr/>
          <a:lstStyle/>
          <a:p>
            <a:fld id="{7CCAFDBC-5E26-45B4-A970-300240AF3DB8}" type="slidenum">
              <a:rPr lang="es-ES" smtClean="0"/>
              <a:t>10</a:t>
            </a:fld>
            <a:endParaRPr lang="es-ES"/>
          </a:p>
        </p:txBody>
      </p:sp>
    </p:spTree>
    <p:extLst>
      <p:ext uri="{BB962C8B-B14F-4D97-AF65-F5344CB8AC3E}">
        <p14:creationId xmlns:p14="http://schemas.microsoft.com/office/powerpoint/2010/main" val="3012683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No</a:t>
            </a:r>
            <a:r>
              <a:rPr lang="es-ES" baseline="0" dirty="0" smtClean="0"/>
              <a:t> menos importante la seguridad, algunas implementaciones son:</a:t>
            </a:r>
          </a:p>
          <a:p>
            <a:pPr marL="171450" indent="-171450">
              <a:buFontTx/>
              <a:buChar char="-"/>
            </a:pPr>
            <a:r>
              <a:rPr lang="es-ES" baseline="0" dirty="0" smtClean="0"/>
              <a:t>Autenticación basada en </a:t>
            </a:r>
            <a:r>
              <a:rPr lang="es-ES" baseline="0" dirty="0" err="1" smtClean="0"/>
              <a:t>token</a:t>
            </a:r>
            <a:r>
              <a:rPr lang="es-ES" baseline="0" dirty="0" smtClean="0"/>
              <a:t> (Estándar JWT) donde el usuario envía un código cifrado al servidor, este lo </a:t>
            </a:r>
            <a:r>
              <a:rPr lang="es-ES" baseline="0" dirty="0" err="1" smtClean="0"/>
              <a:t>descrifra</a:t>
            </a:r>
            <a:r>
              <a:rPr lang="es-ES" baseline="0" dirty="0" smtClean="0"/>
              <a:t> y comprueba si está registrado y qué permisos tiene siguiendo con el flujo.</a:t>
            </a:r>
          </a:p>
          <a:p>
            <a:pPr marL="628650" lvl="1" indent="-171450">
              <a:buFontTx/>
              <a:buChar char="-"/>
            </a:pPr>
            <a:r>
              <a:rPr lang="es-ES" baseline="0" dirty="0" smtClean="0"/>
              <a:t>No se almacena en el servidor, dando posibilidad de escalar en distintas plataformas.</a:t>
            </a:r>
          </a:p>
          <a:p>
            <a:pPr marL="171450" lvl="0" indent="-171450">
              <a:buFontTx/>
              <a:buChar char="-"/>
            </a:pPr>
            <a:r>
              <a:rPr lang="es-ES" baseline="0" dirty="0" smtClean="0"/>
              <a:t>Autenticación </a:t>
            </a:r>
            <a:r>
              <a:rPr lang="es-ES" baseline="0" dirty="0" err="1" smtClean="0"/>
              <a:t>basic</a:t>
            </a:r>
            <a:r>
              <a:rPr lang="es-ES" baseline="0" dirty="0" smtClean="0"/>
              <a:t>, donde usuario y contraseña la codificamos en Base64 al ser enviada</a:t>
            </a:r>
          </a:p>
          <a:p>
            <a:pPr marL="171450" lvl="0" indent="-171450">
              <a:buFontTx/>
              <a:buChar char="-"/>
            </a:pPr>
            <a:r>
              <a:rPr lang="es-ES" baseline="0" dirty="0" smtClean="0"/>
              <a:t>Al registrar un usuario, antes de ser guardada la contraseña se cambia por un hash generado por una codificación de </a:t>
            </a:r>
            <a:r>
              <a:rPr lang="es-ES" baseline="0" dirty="0" err="1" smtClean="0"/>
              <a:t>Bcrypt</a:t>
            </a:r>
            <a:r>
              <a:rPr lang="es-ES" baseline="0" dirty="0" smtClean="0"/>
              <a:t>. Para </a:t>
            </a:r>
            <a:r>
              <a:rPr lang="es-ES" baseline="0" dirty="0" err="1" smtClean="0"/>
              <a:t>loguearse</a:t>
            </a:r>
            <a:r>
              <a:rPr lang="es-ES" baseline="0" dirty="0" smtClean="0"/>
              <a:t> no descifra sino realiza una comparación</a:t>
            </a:r>
            <a:endParaRPr lang="es-ES" dirty="0"/>
          </a:p>
        </p:txBody>
      </p:sp>
      <p:sp>
        <p:nvSpPr>
          <p:cNvPr id="4" name="Marcador de número de diapositiva 3"/>
          <p:cNvSpPr>
            <a:spLocks noGrp="1"/>
          </p:cNvSpPr>
          <p:nvPr>
            <p:ph type="sldNum" sz="quarter" idx="10"/>
          </p:nvPr>
        </p:nvSpPr>
        <p:spPr/>
        <p:txBody>
          <a:bodyPr/>
          <a:lstStyle/>
          <a:p>
            <a:fld id="{7CCAFDBC-5E26-45B4-A970-300240AF3DB8}" type="slidenum">
              <a:rPr lang="es-ES" smtClean="0"/>
              <a:t>11</a:t>
            </a:fld>
            <a:endParaRPr lang="es-ES"/>
          </a:p>
        </p:txBody>
      </p:sp>
    </p:spTree>
    <p:extLst>
      <p:ext uri="{BB962C8B-B14F-4D97-AF65-F5344CB8AC3E}">
        <p14:creationId xmlns:p14="http://schemas.microsoft.com/office/powerpoint/2010/main" val="955729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05CDBFDB-9AF4-4396-819F-323D85921954}" type="datetime1">
              <a:rPr lang="en-US" smtClean="0"/>
              <a:t>9/18/2017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FD82F96B-6E80-4C88-9646-22619B308777}" type="datetime1">
              <a:rPr lang="en-US" smtClean="0"/>
              <a:t>9/18/2017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89ED588-58C6-4808-91B5-F85B4303A030}" type="datetime1">
              <a:rPr lang="en-US" smtClean="0"/>
              <a:t>9/18/2017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1583FFDB-BC7D-4724-96AF-1C625B822917}" type="datetime1">
              <a:rPr lang="en-US" smtClean="0"/>
              <a:t>9/18/2017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DDA2A19-0112-4763-8D8D-C6096ADE27DA}" type="datetime1">
              <a:rPr lang="en-US" smtClean="0"/>
              <a:t>9/18/2017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F961DE5-EA6F-43C9-B7C7-4C82A43EE3FF}" type="datetime1">
              <a:rPr lang="en-US" smtClean="0"/>
              <a:t>9/18/2017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A71981C-14C4-4C41-AABD-4ADF36696448}" type="datetime1">
              <a:rPr lang="en-US" smtClean="0"/>
              <a:t>9/18/2017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E3F94AD-B6D3-450D-B5F6-F959ECD174D0}" type="datetime1">
              <a:rPr lang="en-US" smtClean="0"/>
              <a:t>9/18/2017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EB38831-B720-4D02-A0F0-2372268A53DC}" type="datetime1">
              <a:rPr lang="en-US" smtClean="0"/>
              <a:t>9/18/2017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31C2116C-738B-451E-8076-E463BB2834DC}" type="datetime1">
              <a:rPr lang="en-US" smtClean="0"/>
              <a:t>9/18/2017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A8C8E19-4416-404B-AE85-D1BDC233B475}" type="datetime1">
              <a:rPr lang="en-US" smtClean="0"/>
              <a:t>9/18/2017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AE076BB-7120-4E30-A047-E8F2E2232870}" type="datetime1">
              <a:rPr lang="en-US" smtClean="0"/>
              <a:t>9/18/2017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A0B6BC32-3ACD-44A8-B335-8DC7007FE4CC}" type="datetime1">
              <a:rPr lang="en-US" smtClean="0"/>
              <a:t>9/18/2017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7B509F3D-BED8-4764-A914-C992845D054F}" type="datetime1">
              <a:rPr lang="en-US" smtClean="0"/>
              <a:t>9/18/2017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026AFFB-93A7-4022-A074-607305A63D47}" type="datetime1">
              <a:rPr lang="en-US" smtClean="0"/>
              <a:t>9/18/2017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FB68249F-D6D0-447F-9568-CA5FB49EEF2E}" type="datetime1">
              <a:rPr lang="en-US" smtClean="0"/>
              <a:t>9/18/2017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FCFA8EE-444A-4502-A767-B2E4949511EB}" type="datetime1">
              <a:rPr lang="en-US" smtClean="0"/>
              <a:t>9/18/2017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F2568A4-812F-4882-BC1A-4174F7A198D8}" type="datetime1">
              <a:rPr lang="en-US" smtClean="0"/>
              <a:t>9/18/2017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2.jp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48321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13432" y="347311"/>
            <a:ext cx="9404723" cy="1400530"/>
          </a:xfrm>
        </p:spPr>
        <p:txBody>
          <a:bodyPr/>
          <a:lstStyle/>
          <a:p>
            <a:r>
              <a:rPr lang="es-ES" dirty="0" smtClean="0"/>
              <a:t>Herramientas de desarrollo</a:t>
            </a:r>
            <a:endParaRPr lang="es-ES" dirty="0"/>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71" y="2612186"/>
            <a:ext cx="964321" cy="964321"/>
          </a:xfrm>
          <a:prstGeom prst="rect">
            <a:avLst/>
          </a:prstGeom>
        </p:spPr>
      </p:pic>
      <p:pic>
        <p:nvPicPr>
          <p:cNvPr id="5" name="Imagen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2819" y="4789057"/>
            <a:ext cx="687423" cy="687423"/>
          </a:xfrm>
          <a:prstGeom prst="rect">
            <a:avLst/>
          </a:prstGeom>
        </p:spPr>
      </p:pic>
      <p:pic>
        <p:nvPicPr>
          <p:cNvPr id="6" name="Imagen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61115" y="2897467"/>
            <a:ext cx="525294" cy="472439"/>
          </a:xfrm>
          <a:prstGeom prst="rect">
            <a:avLst/>
          </a:prstGeom>
        </p:spPr>
      </p:pic>
      <p:sp>
        <p:nvSpPr>
          <p:cNvPr id="7" name="Título 1"/>
          <p:cNvSpPr txBox="1">
            <a:spLocks/>
          </p:cNvSpPr>
          <p:nvPr/>
        </p:nvSpPr>
        <p:spPr>
          <a:xfrm>
            <a:off x="849548" y="2300809"/>
            <a:ext cx="2690478" cy="42736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buFont typeface="Wingdings" panose="05000000000000000000" pitchFamily="2" charset="2"/>
              <a:buChar char="q"/>
            </a:pPr>
            <a:r>
              <a:rPr lang="es-ES" sz="2000" dirty="0" smtClean="0"/>
              <a:t>Back-</a:t>
            </a:r>
            <a:r>
              <a:rPr lang="es-ES" sz="2000" dirty="0" err="1" smtClean="0"/>
              <a:t>End</a:t>
            </a:r>
            <a:endParaRPr lang="es-ES" sz="2000" dirty="0"/>
          </a:p>
        </p:txBody>
      </p:sp>
      <p:sp>
        <p:nvSpPr>
          <p:cNvPr id="8" name="Título 1"/>
          <p:cNvSpPr txBox="1">
            <a:spLocks/>
          </p:cNvSpPr>
          <p:nvPr/>
        </p:nvSpPr>
        <p:spPr>
          <a:xfrm>
            <a:off x="7461115" y="2374561"/>
            <a:ext cx="3639533" cy="77381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buFont typeface="Wingdings" panose="05000000000000000000" pitchFamily="2" charset="2"/>
              <a:buChar char="q"/>
            </a:pPr>
            <a:r>
              <a:rPr lang="es-ES" sz="2000" dirty="0" smtClean="0"/>
              <a:t>Front-</a:t>
            </a:r>
            <a:r>
              <a:rPr lang="es-ES" sz="2000" dirty="0" err="1" smtClean="0"/>
              <a:t>End</a:t>
            </a:r>
            <a:endParaRPr lang="es-ES" sz="2000" dirty="0"/>
          </a:p>
        </p:txBody>
      </p:sp>
      <p:sp>
        <p:nvSpPr>
          <p:cNvPr id="9" name="Título 1"/>
          <p:cNvSpPr txBox="1">
            <a:spLocks/>
          </p:cNvSpPr>
          <p:nvPr/>
        </p:nvSpPr>
        <p:spPr>
          <a:xfrm>
            <a:off x="849548" y="1747841"/>
            <a:ext cx="10950032" cy="77381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buFont typeface="Wingdings" panose="05000000000000000000" pitchFamily="2" charset="2"/>
              <a:buChar char="q"/>
            </a:pPr>
            <a:r>
              <a:rPr lang="es-ES" sz="2000" dirty="0" smtClean="0"/>
              <a:t>Desarrollado en lenguaje </a:t>
            </a:r>
            <a:r>
              <a:rPr lang="es-ES" sz="2000" dirty="0" err="1" smtClean="0"/>
              <a:t>ECMAScript</a:t>
            </a:r>
            <a:r>
              <a:rPr lang="es-ES" sz="2000" dirty="0"/>
              <a:t> </a:t>
            </a:r>
            <a:r>
              <a:rPr lang="es-ES" sz="2000" dirty="0" smtClean="0"/>
              <a:t>(</a:t>
            </a:r>
            <a:r>
              <a:rPr lang="es-ES" sz="2000" dirty="0" err="1" smtClean="0"/>
              <a:t>Javascript</a:t>
            </a:r>
            <a:r>
              <a:rPr lang="es-ES" sz="2000" dirty="0" smtClean="0"/>
              <a:t>)</a:t>
            </a:r>
            <a:endParaRPr lang="es-ES" sz="2000" dirty="0"/>
          </a:p>
        </p:txBody>
      </p:sp>
      <p:sp>
        <p:nvSpPr>
          <p:cNvPr id="10" name="Título 1"/>
          <p:cNvSpPr txBox="1">
            <a:spLocks/>
          </p:cNvSpPr>
          <p:nvPr/>
        </p:nvSpPr>
        <p:spPr>
          <a:xfrm>
            <a:off x="2220929" y="2719129"/>
            <a:ext cx="3724432" cy="140287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buFont typeface="Wingdings" panose="05000000000000000000" pitchFamily="2" charset="2"/>
              <a:buChar char="q"/>
            </a:pPr>
            <a:r>
              <a:rPr lang="es-ES" sz="1400" dirty="0" smtClean="0"/>
              <a:t>Genera un servidor más veloz que otros</a:t>
            </a:r>
          </a:p>
          <a:p>
            <a:pPr marL="457200" indent="-457200">
              <a:buFont typeface="Wingdings" panose="05000000000000000000" pitchFamily="2" charset="2"/>
              <a:buChar char="q"/>
            </a:pPr>
            <a:endParaRPr lang="es-ES" sz="1400" dirty="0" smtClean="0"/>
          </a:p>
          <a:p>
            <a:pPr marL="457200" indent="-457200">
              <a:buFont typeface="Wingdings" panose="05000000000000000000" pitchFamily="2" charset="2"/>
              <a:buChar char="q"/>
            </a:pPr>
            <a:r>
              <a:rPr lang="es-ES" sz="1400" dirty="0" smtClean="0"/>
              <a:t>Curva de aprendizaje más sencilla</a:t>
            </a:r>
          </a:p>
          <a:p>
            <a:pPr marL="457200" indent="-457200">
              <a:buFont typeface="Wingdings" panose="05000000000000000000" pitchFamily="2" charset="2"/>
              <a:buChar char="q"/>
            </a:pPr>
            <a:endParaRPr lang="es-ES" sz="1400" dirty="0" smtClean="0"/>
          </a:p>
          <a:p>
            <a:pPr marL="457200" indent="-457200">
              <a:buFont typeface="Wingdings" panose="05000000000000000000" pitchFamily="2" charset="2"/>
              <a:buChar char="q"/>
            </a:pPr>
            <a:r>
              <a:rPr lang="es-ES" sz="1400" dirty="0" smtClean="0"/>
              <a:t>Permite atender a todas las peticiones simultáneas</a:t>
            </a:r>
            <a:endParaRPr lang="es-ES" sz="1400" dirty="0"/>
          </a:p>
        </p:txBody>
      </p:sp>
      <p:sp>
        <p:nvSpPr>
          <p:cNvPr id="12" name="Título 1"/>
          <p:cNvSpPr txBox="1">
            <a:spLocks/>
          </p:cNvSpPr>
          <p:nvPr/>
        </p:nvSpPr>
        <p:spPr>
          <a:xfrm>
            <a:off x="2100954" y="4690601"/>
            <a:ext cx="4708407" cy="195339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buFont typeface="Wingdings" panose="05000000000000000000" pitchFamily="2" charset="2"/>
              <a:buChar char="q"/>
            </a:pPr>
            <a:r>
              <a:rPr lang="es-ES" sz="1400" dirty="0" smtClean="0"/>
              <a:t>Los documentos no están sujetos a estructura fija</a:t>
            </a:r>
          </a:p>
          <a:p>
            <a:pPr marL="457200" indent="-457200">
              <a:buFont typeface="Wingdings" panose="05000000000000000000" pitchFamily="2" charset="2"/>
              <a:buChar char="q"/>
            </a:pPr>
            <a:endParaRPr lang="es-ES" sz="1400" dirty="0" smtClean="0"/>
          </a:p>
          <a:p>
            <a:pPr marL="457200" indent="-457200">
              <a:buFont typeface="Wingdings" panose="05000000000000000000" pitchFamily="2" charset="2"/>
              <a:buChar char="q"/>
            </a:pPr>
            <a:r>
              <a:rPr lang="es-ES" sz="1400" dirty="0" smtClean="0"/>
              <a:t>Escalabilidad horizontal casi ilimitada</a:t>
            </a:r>
          </a:p>
          <a:p>
            <a:pPr marL="457200" indent="-457200">
              <a:buFont typeface="Wingdings" panose="05000000000000000000" pitchFamily="2" charset="2"/>
              <a:buChar char="q"/>
            </a:pPr>
            <a:endParaRPr lang="es-ES" sz="1400" dirty="0" smtClean="0"/>
          </a:p>
          <a:p>
            <a:pPr marL="457200" indent="-457200">
              <a:buFont typeface="Wingdings" panose="05000000000000000000" pitchFamily="2" charset="2"/>
              <a:buChar char="q"/>
            </a:pPr>
            <a:r>
              <a:rPr lang="es-ES" sz="1400" dirty="0" smtClean="0"/>
              <a:t>Consultas más rápidas con grandes volúmenes</a:t>
            </a:r>
          </a:p>
          <a:p>
            <a:pPr marL="457200" indent="-457200">
              <a:buFont typeface="Wingdings" panose="05000000000000000000" pitchFamily="2" charset="2"/>
              <a:buChar char="q"/>
            </a:pPr>
            <a:r>
              <a:rPr lang="es-ES" sz="1400" dirty="0" smtClean="0"/>
              <a:t>Copias de seguridad para diferentes servidores</a:t>
            </a:r>
            <a:endParaRPr lang="es-ES" sz="1400" dirty="0"/>
          </a:p>
        </p:txBody>
      </p:sp>
      <p:sp>
        <p:nvSpPr>
          <p:cNvPr id="13" name="Título 1"/>
          <p:cNvSpPr txBox="1">
            <a:spLocks/>
          </p:cNvSpPr>
          <p:nvPr/>
        </p:nvSpPr>
        <p:spPr>
          <a:xfrm>
            <a:off x="1092301" y="3490446"/>
            <a:ext cx="963258" cy="35319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1400" b="1" dirty="0" err="1" smtClean="0"/>
              <a:t>NodeJS</a:t>
            </a:r>
            <a:endParaRPr lang="es-ES" sz="1400" b="1" dirty="0"/>
          </a:p>
        </p:txBody>
      </p:sp>
      <p:sp>
        <p:nvSpPr>
          <p:cNvPr id="14" name="Título 1"/>
          <p:cNvSpPr txBox="1">
            <a:spLocks/>
          </p:cNvSpPr>
          <p:nvPr/>
        </p:nvSpPr>
        <p:spPr>
          <a:xfrm>
            <a:off x="957149" y="5667296"/>
            <a:ext cx="1041543" cy="35319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1400" b="1" dirty="0" err="1" smtClean="0"/>
              <a:t>MongoDB</a:t>
            </a:r>
            <a:endParaRPr lang="es-ES" sz="1400" b="1" dirty="0"/>
          </a:p>
        </p:txBody>
      </p:sp>
      <p:sp>
        <p:nvSpPr>
          <p:cNvPr id="15" name="Título 1"/>
          <p:cNvSpPr txBox="1">
            <a:spLocks/>
          </p:cNvSpPr>
          <p:nvPr/>
        </p:nvSpPr>
        <p:spPr>
          <a:xfrm>
            <a:off x="7236078" y="3481716"/>
            <a:ext cx="975368" cy="35319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1400" b="1" dirty="0" err="1" smtClean="0"/>
              <a:t>ReactJS</a:t>
            </a:r>
            <a:endParaRPr lang="es-ES" sz="1400" b="1" dirty="0"/>
          </a:p>
        </p:txBody>
      </p:sp>
      <p:sp>
        <p:nvSpPr>
          <p:cNvPr id="16" name="Título 1"/>
          <p:cNvSpPr txBox="1">
            <a:spLocks/>
          </p:cNvSpPr>
          <p:nvPr/>
        </p:nvSpPr>
        <p:spPr>
          <a:xfrm>
            <a:off x="8211446" y="2832347"/>
            <a:ext cx="3724432" cy="825965"/>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buFont typeface="Wingdings" panose="05000000000000000000" pitchFamily="2" charset="2"/>
              <a:buChar char="q"/>
            </a:pPr>
            <a:r>
              <a:rPr lang="es-ES" sz="1400" dirty="0" smtClean="0"/>
              <a:t>Rápido </a:t>
            </a:r>
            <a:r>
              <a:rPr lang="es-ES" sz="1400" dirty="0" err="1" smtClean="0"/>
              <a:t>renderizado</a:t>
            </a:r>
            <a:r>
              <a:rPr lang="es-ES" sz="1400" dirty="0" smtClean="0"/>
              <a:t> por actualización de vistas por DOM Virtual</a:t>
            </a:r>
            <a:endParaRPr lang="es-ES" sz="1400" dirty="0"/>
          </a:p>
        </p:txBody>
      </p:sp>
      <p:sp>
        <p:nvSpPr>
          <p:cNvPr id="17" name="Rectángulo 16"/>
          <p:cNvSpPr/>
          <p:nvPr/>
        </p:nvSpPr>
        <p:spPr>
          <a:xfrm>
            <a:off x="7694579" y="4618377"/>
            <a:ext cx="3920246" cy="892552"/>
          </a:xfrm>
          <a:prstGeom prst="rect">
            <a:avLst/>
          </a:prstGeom>
        </p:spPr>
        <p:txBody>
          <a:bodyPr wrap="square">
            <a:spAutoFit/>
          </a:bodyPr>
          <a:lstStyle/>
          <a:p>
            <a:pPr marL="342900" indent="-342900">
              <a:buFont typeface="Wingdings" panose="05000000000000000000" pitchFamily="2" charset="2"/>
              <a:buChar char="q"/>
            </a:pPr>
            <a:r>
              <a:rPr lang="es-ES" sz="2000" dirty="0" err="1" smtClean="0"/>
              <a:t>Tests</a:t>
            </a:r>
            <a:endParaRPr lang="es-ES" sz="2000" dirty="0" smtClean="0"/>
          </a:p>
          <a:p>
            <a:pPr marL="800100" lvl="1" indent="-342900">
              <a:buFont typeface="Wingdings" panose="05000000000000000000" pitchFamily="2" charset="2"/>
              <a:buChar char="q"/>
            </a:pPr>
            <a:r>
              <a:rPr lang="es-ES" sz="1400" b="1" dirty="0" smtClean="0"/>
              <a:t>Mocha</a:t>
            </a:r>
            <a:r>
              <a:rPr lang="es-ES" sz="1400" dirty="0" smtClean="0"/>
              <a:t> en el API-REST</a:t>
            </a:r>
          </a:p>
          <a:p>
            <a:endParaRPr lang="es-ES" dirty="0"/>
          </a:p>
        </p:txBody>
      </p:sp>
    </p:spTree>
    <p:extLst>
      <p:ext uri="{BB962C8B-B14F-4D97-AF65-F5344CB8AC3E}">
        <p14:creationId xmlns:p14="http://schemas.microsoft.com/office/powerpoint/2010/main" val="28411370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fade">
                                      <p:cBhvr>
                                        <p:cTn id="13" dur="1000"/>
                                        <p:tgtEl>
                                          <p:spTgt spid="7">
                                            <p:txEl>
                                              <p:pRg st="0" end="0"/>
                                            </p:txEl>
                                          </p:spTgt>
                                        </p:tgtEl>
                                      </p:cBhvr>
                                    </p:animEffect>
                                    <p:anim calcmode="lin" valueType="num">
                                      <p:cBhvr>
                                        <p:cTn id="14"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3">
                                            <p:txEl>
                                              <p:pRg st="0" end="0"/>
                                            </p:txEl>
                                          </p:spTgt>
                                        </p:tgtEl>
                                        <p:attrNameLst>
                                          <p:attrName>style.visibility</p:attrName>
                                        </p:attrNameLst>
                                      </p:cBhvr>
                                      <p:to>
                                        <p:strVal val="visible"/>
                                      </p:to>
                                    </p:set>
                                    <p:animEffect transition="in" filter="fade">
                                      <p:cBhvr>
                                        <p:cTn id="24" dur="1000"/>
                                        <p:tgtEl>
                                          <p:spTgt spid="13">
                                            <p:txEl>
                                              <p:pRg st="0" end="0"/>
                                            </p:txEl>
                                          </p:spTgt>
                                        </p:tgtEl>
                                      </p:cBhvr>
                                    </p:animEffect>
                                    <p:anim calcmode="lin" valueType="num">
                                      <p:cBhvr>
                                        <p:cTn id="25"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par>
                          <p:cTn id="27" fill="hold">
                            <p:stCondLst>
                              <p:cond delay="3000"/>
                            </p:stCondLst>
                            <p:childTnLst>
                              <p:par>
                                <p:cTn id="28" presetID="42" presetClass="entr" presetSubtype="0" fill="hold" nodeType="afterEffect">
                                  <p:stCondLst>
                                    <p:cond delay="0"/>
                                  </p:stCondLst>
                                  <p:childTnLst>
                                    <p:set>
                                      <p:cBhvr>
                                        <p:cTn id="29" dur="1" fill="hold">
                                          <p:stCondLst>
                                            <p:cond delay="0"/>
                                          </p:stCondLst>
                                        </p:cTn>
                                        <p:tgtEl>
                                          <p:spTgt spid="10">
                                            <p:txEl>
                                              <p:pRg st="0" end="0"/>
                                            </p:txEl>
                                          </p:spTgt>
                                        </p:tgtEl>
                                        <p:attrNameLst>
                                          <p:attrName>style.visibility</p:attrName>
                                        </p:attrNameLst>
                                      </p:cBhvr>
                                      <p:to>
                                        <p:strVal val="visible"/>
                                      </p:to>
                                    </p:set>
                                    <p:animEffect transition="in" filter="fade">
                                      <p:cBhvr>
                                        <p:cTn id="30" dur="1000"/>
                                        <p:tgtEl>
                                          <p:spTgt spid="10">
                                            <p:txEl>
                                              <p:pRg st="0" end="0"/>
                                            </p:txEl>
                                          </p:spTgt>
                                        </p:tgtEl>
                                      </p:cBhvr>
                                    </p:animEffect>
                                    <p:anim calcmode="lin" valueType="num">
                                      <p:cBhvr>
                                        <p:cTn id="31"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2"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par>
                          <p:cTn id="33" fill="hold">
                            <p:stCondLst>
                              <p:cond delay="4000"/>
                            </p:stCondLst>
                            <p:childTnLst>
                              <p:par>
                                <p:cTn id="34" presetID="42" presetClass="entr" presetSubtype="0" fill="hold" nodeType="afterEffect">
                                  <p:stCondLst>
                                    <p:cond delay="0"/>
                                  </p:stCondLst>
                                  <p:childTnLst>
                                    <p:set>
                                      <p:cBhvr>
                                        <p:cTn id="35" dur="1" fill="hold">
                                          <p:stCondLst>
                                            <p:cond delay="0"/>
                                          </p:stCondLst>
                                        </p:cTn>
                                        <p:tgtEl>
                                          <p:spTgt spid="10">
                                            <p:txEl>
                                              <p:pRg st="2" end="2"/>
                                            </p:txEl>
                                          </p:spTgt>
                                        </p:tgtEl>
                                        <p:attrNameLst>
                                          <p:attrName>style.visibility</p:attrName>
                                        </p:attrNameLst>
                                      </p:cBhvr>
                                      <p:to>
                                        <p:strVal val="visible"/>
                                      </p:to>
                                    </p:set>
                                    <p:animEffect transition="in" filter="fade">
                                      <p:cBhvr>
                                        <p:cTn id="36" dur="1000"/>
                                        <p:tgtEl>
                                          <p:spTgt spid="10">
                                            <p:txEl>
                                              <p:pRg st="2" end="2"/>
                                            </p:txEl>
                                          </p:spTgt>
                                        </p:tgtEl>
                                      </p:cBhvr>
                                    </p:animEffect>
                                    <p:anim calcmode="lin" valueType="num">
                                      <p:cBhvr>
                                        <p:cTn id="37"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38" dur="10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par>
                          <p:cTn id="39" fill="hold">
                            <p:stCondLst>
                              <p:cond delay="5000"/>
                            </p:stCondLst>
                            <p:childTnLst>
                              <p:par>
                                <p:cTn id="40" presetID="42" presetClass="entr" presetSubtype="0" fill="hold" nodeType="afterEffect">
                                  <p:stCondLst>
                                    <p:cond delay="0"/>
                                  </p:stCondLst>
                                  <p:childTnLst>
                                    <p:set>
                                      <p:cBhvr>
                                        <p:cTn id="41" dur="1" fill="hold">
                                          <p:stCondLst>
                                            <p:cond delay="0"/>
                                          </p:stCondLst>
                                        </p:cTn>
                                        <p:tgtEl>
                                          <p:spTgt spid="10">
                                            <p:txEl>
                                              <p:pRg st="4" end="4"/>
                                            </p:txEl>
                                          </p:spTgt>
                                        </p:tgtEl>
                                        <p:attrNameLst>
                                          <p:attrName>style.visibility</p:attrName>
                                        </p:attrNameLst>
                                      </p:cBhvr>
                                      <p:to>
                                        <p:strVal val="visible"/>
                                      </p:to>
                                    </p:set>
                                    <p:animEffect transition="in" filter="fade">
                                      <p:cBhvr>
                                        <p:cTn id="42" dur="1000"/>
                                        <p:tgtEl>
                                          <p:spTgt spid="10">
                                            <p:txEl>
                                              <p:pRg st="4" end="4"/>
                                            </p:txEl>
                                          </p:spTgt>
                                        </p:tgtEl>
                                      </p:cBhvr>
                                    </p:animEffect>
                                    <p:anim calcmode="lin" valueType="num">
                                      <p:cBhvr>
                                        <p:cTn id="43" dur="1000" fill="hold"/>
                                        <p:tgtEl>
                                          <p:spTgt spid="10">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10">
                                            <p:txEl>
                                              <p:pRg st="4" end="4"/>
                                            </p:txEl>
                                          </p:spTgt>
                                        </p:tgtEl>
                                        <p:attrNameLst>
                                          <p:attrName>ppt_y</p:attrName>
                                        </p:attrNameLst>
                                      </p:cBhvr>
                                      <p:tavLst>
                                        <p:tav tm="0">
                                          <p:val>
                                            <p:strVal val="#ppt_y+.1"/>
                                          </p:val>
                                        </p:tav>
                                        <p:tav tm="100000">
                                          <p:val>
                                            <p:strVal val="#ppt_y"/>
                                          </p:val>
                                        </p:tav>
                                      </p:tavLst>
                                    </p:anim>
                                  </p:childTnLst>
                                </p:cTn>
                              </p:par>
                            </p:childTnLst>
                          </p:cTn>
                        </p:par>
                        <p:par>
                          <p:cTn id="45" fill="hold">
                            <p:stCondLst>
                              <p:cond delay="6000"/>
                            </p:stCondLst>
                            <p:childTnLst>
                              <p:par>
                                <p:cTn id="46" presetID="42" presetClass="entr" presetSubtype="0" fill="hold" nodeType="after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fade">
                                      <p:cBhvr>
                                        <p:cTn id="48" dur="1000"/>
                                        <p:tgtEl>
                                          <p:spTgt spid="5"/>
                                        </p:tgtEl>
                                      </p:cBhvr>
                                    </p:animEffect>
                                    <p:anim calcmode="lin" valueType="num">
                                      <p:cBhvr>
                                        <p:cTn id="49" dur="1000" fill="hold"/>
                                        <p:tgtEl>
                                          <p:spTgt spid="5"/>
                                        </p:tgtEl>
                                        <p:attrNameLst>
                                          <p:attrName>ppt_x</p:attrName>
                                        </p:attrNameLst>
                                      </p:cBhvr>
                                      <p:tavLst>
                                        <p:tav tm="0">
                                          <p:val>
                                            <p:strVal val="#ppt_x"/>
                                          </p:val>
                                        </p:tav>
                                        <p:tav tm="100000">
                                          <p:val>
                                            <p:strVal val="#ppt_x"/>
                                          </p:val>
                                        </p:tav>
                                      </p:tavLst>
                                    </p:anim>
                                    <p:anim calcmode="lin" valueType="num">
                                      <p:cBhvr>
                                        <p:cTn id="50" dur="1000" fill="hold"/>
                                        <p:tgtEl>
                                          <p:spTgt spid="5"/>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14">
                                            <p:txEl>
                                              <p:pRg st="0" end="0"/>
                                            </p:txEl>
                                          </p:spTgt>
                                        </p:tgtEl>
                                        <p:attrNameLst>
                                          <p:attrName>style.visibility</p:attrName>
                                        </p:attrNameLst>
                                      </p:cBhvr>
                                      <p:to>
                                        <p:strVal val="visible"/>
                                      </p:to>
                                    </p:set>
                                    <p:animEffect transition="in" filter="fade">
                                      <p:cBhvr>
                                        <p:cTn id="53" dur="1000"/>
                                        <p:tgtEl>
                                          <p:spTgt spid="14">
                                            <p:txEl>
                                              <p:pRg st="0" end="0"/>
                                            </p:txEl>
                                          </p:spTgt>
                                        </p:tgtEl>
                                      </p:cBhvr>
                                    </p:animEffect>
                                    <p:anim calcmode="lin" valueType="num">
                                      <p:cBhvr>
                                        <p:cTn id="54"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55"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par>
                          <p:cTn id="56" fill="hold">
                            <p:stCondLst>
                              <p:cond delay="7000"/>
                            </p:stCondLst>
                            <p:childTnLst>
                              <p:par>
                                <p:cTn id="57" presetID="42" presetClass="entr" presetSubtype="0" fill="hold" nodeType="afterEffect">
                                  <p:stCondLst>
                                    <p:cond delay="0"/>
                                  </p:stCondLst>
                                  <p:childTnLst>
                                    <p:set>
                                      <p:cBhvr>
                                        <p:cTn id="58" dur="1" fill="hold">
                                          <p:stCondLst>
                                            <p:cond delay="0"/>
                                          </p:stCondLst>
                                        </p:cTn>
                                        <p:tgtEl>
                                          <p:spTgt spid="12">
                                            <p:txEl>
                                              <p:pRg st="0" end="0"/>
                                            </p:txEl>
                                          </p:spTgt>
                                        </p:tgtEl>
                                        <p:attrNameLst>
                                          <p:attrName>style.visibility</p:attrName>
                                        </p:attrNameLst>
                                      </p:cBhvr>
                                      <p:to>
                                        <p:strVal val="visible"/>
                                      </p:to>
                                    </p:set>
                                    <p:animEffect transition="in" filter="fade">
                                      <p:cBhvr>
                                        <p:cTn id="59" dur="1000"/>
                                        <p:tgtEl>
                                          <p:spTgt spid="12">
                                            <p:txEl>
                                              <p:pRg st="0" end="0"/>
                                            </p:txEl>
                                          </p:spTgt>
                                        </p:tgtEl>
                                      </p:cBhvr>
                                    </p:animEffect>
                                    <p:anim calcmode="lin" valueType="num">
                                      <p:cBhvr>
                                        <p:cTn id="60"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61"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par>
                          <p:cTn id="62" fill="hold">
                            <p:stCondLst>
                              <p:cond delay="8000"/>
                            </p:stCondLst>
                            <p:childTnLst>
                              <p:par>
                                <p:cTn id="63" presetID="42" presetClass="entr" presetSubtype="0" fill="hold" nodeType="afterEffect">
                                  <p:stCondLst>
                                    <p:cond delay="0"/>
                                  </p:stCondLst>
                                  <p:childTnLst>
                                    <p:set>
                                      <p:cBhvr>
                                        <p:cTn id="64" dur="1" fill="hold">
                                          <p:stCondLst>
                                            <p:cond delay="0"/>
                                          </p:stCondLst>
                                        </p:cTn>
                                        <p:tgtEl>
                                          <p:spTgt spid="12">
                                            <p:txEl>
                                              <p:pRg st="2" end="2"/>
                                            </p:txEl>
                                          </p:spTgt>
                                        </p:tgtEl>
                                        <p:attrNameLst>
                                          <p:attrName>style.visibility</p:attrName>
                                        </p:attrNameLst>
                                      </p:cBhvr>
                                      <p:to>
                                        <p:strVal val="visible"/>
                                      </p:to>
                                    </p:set>
                                    <p:animEffect transition="in" filter="fade">
                                      <p:cBhvr>
                                        <p:cTn id="65" dur="1000"/>
                                        <p:tgtEl>
                                          <p:spTgt spid="12">
                                            <p:txEl>
                                              <p:pRg st="2" end="2"/>
                                            </p:txEl>
                                          </p:spTgt>
                                        </p:tgtEl>
                                      </p:cBhvr>
                                    </p:animEffect>
                                    <p:anim calcmode="lin" valueType="num">
                                      <p:cBhvr>
                                        <p:cTn id="66"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67" dur="1000" fill="hold"/>
                                        <p:tgtEl>
                                          <p:spTgt spid="12">
                                            <p:txEl>
                                              <p:pRg st="2" end="2"/>
                                            </p:txEl>
                                          </p:spTgt>
                                        </p:tgtEl>
                                        <p:attrNameLst>
                                          <p:attrName>ppt_y</p:attrName>
                                        </p:attrNameLst>
                                      </p:cBhvr>
                                      <p:tavLst>
                                        <p:tav tm="0">
                                          <p:val>
                                            <p:strVal val="#ppt_y+.1"/>
                                          </p:val>
                                        </p:tav>
                                        <p:tav tm="100000">
                                          <p:val>
                                            <p:strVal val="#ppt_y"/>
                                          </p:val>
                                        </p:tav>
                                      </p:tavLst>
                                    </p:anim>
                                  </p:childTnLst>
                                </p:cTn>
                              </p:par>
                            </p:childTnLst>
                          </p:cTn>
                        </p:par>
                        <p:par>
                          <p:cTn id="68" fill="hold">
                            <p:stCondLst>
                              <p:cond delay="9000"/>
                            </p:stCondLst>
                            <p:childTnLst>
                              <p:par>
                                <p:cTn id="69" presetID="42" presetClass="entr" presetSubtype="0" fill="hold" nodeType="afterEffect">
                                  <p:stCondLst>
                                    <p:cond delay="0"/>
                                  </p:stCondLst>
                                  <p:childTnLst>
                                    <p:set>
                                      <p:cBhvr>
                                        <p:cTn id="70" dur="1" fill="hold">
                                          <p:stCondLst>
                                            <p:cond delay="0"/>
                                          </p:stCondLst>
                                        </p:cTn>
                                        <p:tgtEl>
                                          <p:spTgt spid="12">
                                            <p:txEl>
                                              <p:pRg st="4" end="4"/>
                                            </p:txEl>
                                          </p:spTgt>
                                        </p:tgtEl>
                                        <p:attrNameLst>
                                          <p:attrName>style.visibility</p:attrName>
                                        </p:attrNameLst>
                                      </p:cBhvr>
                                      <p:to>
                                        <p:strVal val="visible"/>
                                      </p:to>
                                    </p:set>
                                    <p:animEffect transition="in" filter="fade">
                                      <p:cBhvr>
                                        <p:cTn id="71" dur="1000"/>
                                        <p:tgtEl>
                                          <p:spTgt spid="12">
                                            <p:txEl>
                                              <p:pRg st="4" end="4"/>
                                            </p:txEl>
                                          </p:spTgt>
                                        </p:tgtEl>
                                      </p:cBhvr>
                                    </p:animEffect>
                                    <p:anim calcmode="lin" valueType="num">
                                      <p:cBhvr>
                                        <p:cTn id="72" dur="1000" fill="hold"/>
                                        <p:tgtEl>
                                          <p:spTgt spid="12">
                                            <p:txEl>
                                              <p:pRg st="4" end="4"/>
                                            </p:txEl>
                                          </p:spTgt>
                                        </p:tgtEl>
                                        <p:attrNameLst>
                                          <p:attrName>ppt_x</p:attrName>
                                        </p:attrNameLst>
                                      </p:cBhvr>
                                      <p:tavLst>
                                        <p:tav tm="0">
                                          <p:val>
                                            <p:strVal val="#ppt_x"/>
                                          </p:val>
                                        </p:tav>
                                        <p:tav tm="100000">
                                          <p:val>
                                            <p:strVal val="#ppt_x"/>
                                          </p:val>
                                        </p:tav>
                                      </p:tavLst>
                                    </p:anim>
                                    <p:anim calcmode="lin" valueType="num">
                                      <p:cBhvr>
                                        <p:cTn id="73" dur="1000" fill="hold"/>
                                        <p:tgtEl>
                                          <p:spTgt spid="12">
                                            <p:txEl>
                                              <p:pRg st="4" end="4"/>
                                            </p:txEl>
                                          </p:spTgt>
                                        </p:tgtEl>
                                        <p:attrNameLst>
                                          <p:attrName>ppt_y</p:attrName>
                                        </p:attrNameLst>
                                      </p:cBhvr>
                                      <p:tavLst>
                                        <p:tav tm="0">
                                          <p:val>
                                            <p:strVal val="#ppt_y+.1"/>
                                          </p:val>
                                        </p:tav>
                                        <p:tav tm="100000">
                                          <p:val>
                                            <p:strVal val="#ppt_y"/>
                                          </p:val>
                                        </p:tav>
                                      </p:tavLst>
                                    </p:anim>
                                  </p:childTnLst>
                                </p:cTn>
                              </p:par>
                            </p:childTnLst>
                          </p:cTn>
                        </p:par>
                        <p:par>
                          <p:cTn id="74" fill="hold">
                            <p:stCondLst>
                              <p:cond delay="10000"/>
                            </p:stCondLst>
                            <p:childTnLst>
                              <p:par>
                                <p:cTn id="75" presetID="42" presetClass="entr" presetSubtype="0" fill="hold" nodeType="afterEffect">
                                  <p:stCondLst>
                                    <p:cond delay="0"/>
                                  </p:stCondLst>
                                  <p:childTnLst>
                                    <p:set>
                                      <p:cBhvr>
                                        <p:cTn id="76" dur="1" fill="hold">
                                          <p:stCondLst>
                                            <p:cond delay="0"/>
                                          </p:stCondLst>
                                        </p:cTn>
                                        <p:tgtEl>
                                          <p:spTgt spid="12">
                                            <p:txEl>
                                              <p:pRg st="5" end="5"/>
                                            </p:txEl>
                                          </p:spTgt>
                                        </p:tgtEl>
                                        <p:attrNameLst>
                                          <p:attrName>style.visibility</p:attrName>
                                        </p:attrNameLst>
                                      </p:cBhvr>
                                      <p:to>
                                        <p:strVal val="visible"/>
                                      </p:to>
                                    </p:set>
                                    <p:animEffect transition="in" filter="fade">
                                      <p:cBhvr>
                                        <p:cTn id="77" dur="1000"/>
                                        <p:tgtEl>
                                          <p:spTgt spid="12">
                                            <p:txEl>
                                              <p:pRg st="5" end="5"/>
                                            </p:txEl>
                                          </p:spTgt>
                                        </p:tgtEl>
                                      </p:cBhvr>
                                    </p:animEffect>
                                    <p:anim calcmode="lin" valueType="num">
                                      <p:cBhvr>
                                        <p:cTn id="78" dur="1000" fill="hold"/>
                                        <p:tgtEl>
                                          <p:spTgt spid="12">
                                            <p:txEl>
                                              <p:pRg st="5" end="5"/>
                                            </p:txEl>
                                          </p:spTgt>
                                        </p:tgtEl>
                                        <p:attrNameLst>
                                          <p:attrName>ppt_x</p:attrName>
                                        </p:attrNameLst>
                                      </p:cBhvr>
                                      <p:tavLst>
                                        <p:tav tm="0">
                                          <p:val>
                                            <p:strVal val="#ppt_x"/>
                                          </p:val>
                                        </p:tav>
                                        <p:tav tm="100000">
                                          <p:val>
                                            <p:strVal val="#ppt_x"/>
                                          </p:val>
                                        </p:tav>
                                      </p:tavLst>
                                    </p:anim>
                                    <p:anim calcmode="lin" valueType="num">
                                      <p:cBhvr>
                                        <p:cTn id="79" dur="1000" fill="hold"/>
                                        <p:tgtEl>
                                          <p:spTgt spid="12">
                                            <p:txEl>
                                              <p:pRg st="5" end="5"/>
                                            </p:txEl>
                                          </p:spTgt>
                                        </p:tgtEl>
                                        <p:attrNameLst>
                                          <p:attrName>ppt_y</p:attrName>
                                        </p:attrNameLst>
                                      </p:cBhvr>
                                      <p:tavLst>
                                        <p:tav tm="0">
                                          <p:val>
                                            <p:strVal val="#ppt_y+.1"/>
                                          </p:val>
                                        </p:tav>
                                        <p:tav tm="100000">
                                          <p:val>
                                            <p:strVal val="#ppt_y"/>
                                          </p:val>
                                        </p:tav>
                                      </p:tavLst>
                                    </p:anim>
                                  </p:childTnLst>
                                </p:cTn>
                              </p:par>
                            </p:childTnLst>
                          </p:cTn>
                        </p:par>
                        <p:par>
                          <p:cTn id="80" fill="hold">
                            <p:stCondLst>
                              <p:cond delay="11000"/>
                            </p:stCondLst>
                            <p:childTnLst>
                              <p:par>
                                <p:cTn id="81" presetID="42" presetClass="entr" presetSubtype="0" fill="hold" nodeType="afterEffect">
                                  <p:stCondLst>
                                    <p:cond delay="0"/>
                                  </p:stCondLst>
                                  <p:childTnLst>
                                    <p:set>
                                      <p:cBhvr>
                                        <p:cTn id="82" dur="1" fill="hold">
                                          <p:stCondLst>
                                            <p:cond delay="0"/>
                                          </p:stCondLst>
                                        </p:cTn>
                                        <p:tgtEl>
                                          <p:spTgt spid="8">
                                            <p:txEl>
                                              <p:pRg st="0" end="0"/>
                                            </p:txEl>
                                          </p:spTgt>
                                        </p:tgtEl>
                                        <p:attrNameLst>
                                          <p:attrName>style.visibility</p:attrName>
                                        </p:attrNameLst>
                                      </p:cBhvr>
                                      <p:to>
                                        <p:strVal val="visible"/>
                                      </p:to>
                                    </p:set>
                                    <p:animEffect transition="in" filter="fade">
                                      <p:cBhvr>
                                        <p:cTn id="83" dur="1000"/>
                                        <p:tgtEl>
                                          <p:spTgt spid="8">
                                            <p:txEl>
                                              <p:pRg st="0" end="0"/>
                                            </p:txEl>
                                          </p:spTgt>
                                        </p:tgtEl>
                                      </p:cBhvr>
                                    </p:animEffect>
                                    <p:anim calcmode="lin" valueType="num">
                                      <p:cBhvr>
                                        <p:cTn id="8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8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par>
                          <p:cTn id="86" fill="hold">
                            <p:stCondLst>
                              <p:cond delay="12000"/>
                            </p:stCondLst>
                            <p:childTnLst>
                              <p:par>
                                <p:cTn id="87" presetID="42" presetClass="entr" presetSubtype="0" fill="hold" nodeType="afterEffect">
                                  <p:stCondLst>
                                    <p:cond delay="0"/>
                                  </p:stCondLst>
                                  <p:childTnLst>
                                    <p:set>
                                      <p:cBhvr>
                                        <p:cTn id="88" dur="1" fill="hold">
                                          <p:stCondLst>
                                            <p:cond delay="0"/>
                                          </p:stCondLst>
                                        </p:cTn>
                                        <p:tgtEl>
                                          <p:spTgt spid="6"/>
                                        </p:tgtEl>
                                        <p:attrNameLst>
                                          <p:attrName>style.visibility</p:attrName>
                                        </p:attrNameLst>
                                      </p:cBhvr>
                                      <p:to>
                                        <p:strVal val="visible"/>
                                      </p:to>
                                    </p:set>
                                    <p:animEffect transition="in" filter="fade">
                                      <p:cBhvr>
                                        <p:cTn id="89" dur="1000"/>
                                        <p:tgtEl>
                                          <p:spTgt spid="6"/>
                                        </p:tgtEl>
                                      </p:cBhvr>
                                    </p:animEffect>
                                    <p:anim calcmode="lin" valueType="num">
                                      <p:cBhvr>
                                        <p:cTn id="90" dur="1000" fill="hold"/>
                                        <p:tgtEl>
                                          <p:spTgt spid="6"/>
                                        </p:tgtEl>
                                        <p:attrNameLst>
                                          <p:attrName>ppt_x</p:attrName>
                                        </p:attrNameLst>
                                      </p:cBhvr>
                                      <p:tavLst>
                                        <p:tav tm="0">
                                          <p:val>
                                            <p:strVal val="#ppt_x"/>
                                          </p:val>
                                        </p:tav>
                                        <p:tav tm="100000">
                                          <p:val>
                                            <p:strVal val="#ppt_x"/>
                                          </p:val>
                                        </p:tav>
                                      </p:tavLst>
                                    </p:anim>
                                    <p:anim calcmode="lin" valueType="num">
                                      <p:cBhvr>
                                        <p:cTn id="91" dur="1000" fill="hold"/>
                                        <p:tgtEl>
                                          <p:spTgt spid="6"/>
                                        </p:tgtEl>
                                        <p:attrNameLst>
                                          <p:attrName>ppt_y</p:attrName>
                                        </p:attrNameLst>
                                      </p:cBhvr>
                                      <p:tavLst>
                                        <p:tav tm="0">
                                          <p:val>
                                            <p:strVal val="#ppt_y+.1"/>
                                          </p:val>
                                        </p:tav>
                                        <p:tav tm="100000">
                                          <p:val>
                                            <p:strVal val="#ppt_y"/>
                                          </p:val>
                                        </p:tav>
                                      </p:tavLst>
                                    </p:anim>
                                  </p:childTnLst>
                                </p:cTn>
                              </p:par>
                              <p:par>
                                <p:cTn id="92" presetID="42" presetClass="entr" presetSubtype="0" fill="hold" nodeType="withEffect">
                                  <p:stCondLst>
                                    <p:cond delay="0"/>
                                  </p:stCondLst>
                                  <p:childTnLst>
                                    <p:set>
                                      <p:cBhvr>
                                        <p:cTn id="93" dur="1" fill="hold">
                                          <p:stCondLst>
                                            <p:cond delay="0"/>
                                          </p:stCondLst>
                                        </p:cTn>
                                        <p:tgtEl>
                                          <p:spTgt spid="15">
                                            <p:txEl>
                                              <p:pRg st="0" end="0"/>
                                            </p:txEl>
                                          </p:spTgt>
                                        </p:tgtEl>
                                        <p:attrNameLst>
                                          <p:attrName>style.visibility</p:attrName>
                                        </p:attrNameLst>
                                      </p:cBhvr>
                                      <p:to>
                                        <p:strVal val="visible"/>
                                      </p:to>
                                    </p:set>
                                    <p:animEffect transition="in" filter="fade">
                                      <p:cBhvr>
                                        <p:cTn id="94" dur="1000"/>
                                        <p:tgtEl>
                                          <p:spTgt spid="15">
                                            <p:txEl>
                                              <p:pRg st="0" end="0"/>
                                            </p:txEl>
                                          </p:spTgt>
                                        </p:tgtEl>
                                      </p:cBhvr>
                                    </p:animEffect>
                                    <p:anim calcmode="lin" valueType="num">
                                      <p:cBhvr>
                                        <p:cTn id="95" dur="10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96" dur="10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par>
                          <p:cTn id="97" fill="hold">
                            <p:stCondLst>
                              <p:cond delay="13000"/>
                            </p:stCondLst>
                            <p:childTnLst>
                              <p:par>
                                <p:cTn id="98" presetID="42" presetClass="entr" presetSubtype="0" fill="hold" nodeType="afterEffect">
                                  <p:stCondLst>
                                    <p:cond delay="0"/>
                                  </p:stCondLst>
                                  <p:childTnLst>
                                    <p:set>
                                      <p:cBhvr>
                                        <p:cTn id="99" dur="1" fill="hold">
                                          <p:stCondLst>
                                            <p:cond delay="0"/>
                                          </p:stCondLst>
                                        </p:cTn>
                                        <p:tgtEl>
                                          <p:spTgt spid="16">
                                            <p:txEl>
                                              <p:pRg st="0" end="0"/>
                                            </p:txEl>
                                          </p:spTgt>
                                        </p:tgtEl>
                                        <p:attrNameLst>
                                          <p:attrName>style.visibility</p:attrName>
                                        </p:attrNameLst>
                                      </p:cBhvr>
                                      <p:to>
                                        <p:strVal val="visible"/>
                                      </p:to>
                                    </p:set>
                                    <p:animEffect transition="in" filter="fade">
                                      <p:cBhvr>
                                        <p:cTn id="100" dur="1000"/>
                                        <p:tgtEl>
                                          <p:spTgt spid="16">
                                            <p:txEl>
                                              <p:pRg st="0" end="0"/>
                                            </p:txEl>
                                          </p:spTgt>
                                        </p:tgtEl>
                                      </p:cBhvr>
                                    </p:animEffect>
                                    <p:anim calcmode="lin" valueType="num">
                                      <p:cBhvr>
                                        <p:cTn id="101" dur="100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102" dur="1000" fill="hold"/>
                                        <p:tgtEl>
                                          <p:spTgt spid="16">
                                            <p:txEl>
                                              <p:pRg st="0" end="0"/>
                                            </p:txEl>
                                          </p:spTgt>
                                        </p:tgtEl>
                                        <p:attrNameLst>
                                          <p:attrName>ppt_y</p:attrName>
                                        </p:attrNameLst>
                                      </p:cBhvr>
                                      <p:tavLst>
                                        <p:tav tm="0">
                                          <p:val>
                                            <p:strVal val="#ppt_y+.1"/>
                                          </p:val>
                                        </p:tav>
                                        <p:tav tm="100000">
                                          <p:val>
                                            <p:strVal val="#ppt_y"/>
                                          </p:val>
                                        </p:tav>
                                      </p:tavLst>
                                    </p:anim>
                                  </p:childTnLst>
                                </p:cTn>
                              </p:par>
                            </p:childTnLst>
                          </p:cTn>
                        </p:par>
                        <p:par>
                          <p:cTn id="103" fill="hold">
                            <p:stCondLst>
                              <p:cond delay="14000"/>
                            </p:stCondLst>
                            <p:childTnLst>
                              <p:par>
                                <p:cTn id="104" presetID="42" presetClass="entr" presetSubtype="0" fill="hold" nodeType="afterEffect">
                                  <p:stCondLst>
                                    <p:cond delay="0"/>
                                  </p:stCondLst>
                                  <p:childTnLst>
                                    <p:set>
                                      <p:cBhvr>
                                        <p:cTn id="105" dur="1" fill="hold">
                                          <p:stCondLst>
                                            <p:cond delay="0"/>
                                          </p:stCondLst>
                                        </p:cTn>
                                        <p:tgtEl>
                                          <p:spTgt spid="17">
                                            <p:txEl>
                                              <p:pRg st="0" end="0"/>
                                            </p:txEl>
                                          </p:spTgt>
                                        </p:tgtEl>
                                        <p:attrNameLst>
                                          <p:attrName>style.visibility</p:attrName>
                                        </p:attrNameLst>
                                      </p:cBhvr>
                                      <p:to>
                                        <p:strVal val="visible"/>
                                      </p:to>
                                    </p:set>
                                    <p:animEffect transition="in" filter="fade">
                                      <p:cBhvr>
                                        <p:cTn id="106" dur="1000"/>
                                        <p:tgtEl>
                                          <p:spTgt spid="17">
                                            <p:txEl>
                                              <p:pRg st="0" end="0"/>
                                            </p:txEl>
                                          </p:spTgt>
                                        </p:tgtEl>
                                      </p:cBhvr>
                                    </p:animEffect>
                                    <p:anim calcmode="lin" valueType="num">
                                      <p:cBhvr>
                                        <p:cTn id="107"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108" dur="10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par>
                          <p:cTn id="109" fill="hold">
                            <p:stCondLst>
                              <p:cond delay="15000"/>
                            </p:stCondLst>
                            <p:childTnLst>
                              <p:par>
                                <p:cTn id="110" presetID="42" presetClass="entr" presetSubtype="0" fill="hold" nodeType="afterEffect">
                                  <p:stCondLst>
                                    <p:cond delay="0"/>
                                  </p:stCondLst>
                                  <p:childTnLst>
                                    <p:set>
                                      <p:cBhvr>
                                        <p:cTn id="111" dur="1" fill="hold">
                                          <p:stCondLst>
                                            <p:cond delay="0"/>
                                          </p:stCondLst>
                                        </p:cTn>
                                        <p:tgtEl>
                                          <p:spTgt spid="17">
                                            <p:txEl>
                                              <p:pRg st="1" end="1"/>
                                            </p:txEl>
                                          </p:spTgt>
                                        </p:tgtEl>
                                        <p:attrNameLst>
                                          <p:attrName>style.visibility</p:attrName>
                                        </p:attrNameLst>
                                      </p:cBhvr>
                                      <p:to>
                                        <p:strVal val="visible"/>
                                      </p:to>
                                    </p:set>
                                    <p:animEffect transition="in" filter="fade">
                                      <p:cBhvr>
                                        <p:cTn id="112" dur="1000"/>
                                        <p:tgtEl>
                                          <p:spTgt spid="17">
                                            <p:txEl>
                                              <p:pRg st="1" end="1"/>
                                            </p:txEl>
                                          </p:spTgt>
                                        </p:tgtEl>
                                      </p:cBhvr>
                                    </p:animEffect>
                                    <p:anim calcmode="lin" valueType="num">
                                      <p:cBhvr>
                                        <p:cTn id="113" dur="1000" fill="hold"/>
                                        <p:tgtEl>
                                          <p:spTgt spid="17">
                                            <p:txEl>
                                              <p:pRg st="1" end="1"/>
                                            </p:txEl>
                                          </p:spTgt>
                                        </p:tgtEl>
                                        <p:attrNameLst>
                                          <p:attrName>ppt_x</p:attrName>
                                        </p:attrNameLst>
                                      </p:cBhvr>
                                      <p:tavLst>
                                        <p:tav tm="0">
                                          <p:val>
                                            <p:strVal val="#ppt_x"/>
                                          </p:val>
                                        </p:tav>
                                        <p:tav tm="100000">
                                          <p:val>
                                            <p:strVal val="#ppt_x"/>
                                          </p:val>
                                        </p:tav>
                                      </p:tavLst>
                                    </p:anim>
                                    <p:anim calcmode="lin" valueType="num">
                                      <p:cBhvr>
                                        <p:cTn id="114" dur="1000" fill="hold"/>
                                        <p:tgtEl>
                                          <p:spTgt spid="1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Seguridad</a:t>
            </a:r>
            <a:endParaRPr lang="es-ES" dirty="0"/>
          </a:p>
        </p:txBody>
      </p:sp>
      <p:sp>
        <p:nvSpPr>
          <p:cNvPr id="3" name="Marcador de contenido 2"/>
          <p:cNvSpPr>
            <a:spLocks noGrp="1"/>
          </p:cNvSpPr>
          <p:nvPr>
            <p:ph idx="1"/>
          </p:nvPr>
        </p:nvSpPr>
        <p:spPr/>
        <p:txBody>
          <a:bodyPr/>
          <a:lstStyle/>
          <a:p>
            <a:r>
              <a:rPr lang="es-ES" dirty="0" smtClean="0"/>
              <a:t>En la API-REST:</a:t>
            </a:r>
          </a:p>
          <a:p>
            <a:pPr lvl="1">
              <a:buFont typeface="Wingdings" panose="05000000000000000000" pitchFamily="2" charset="2"/>
              <a:buChar char="q"/>
            </a:pPr>
            <a:r>
              <a:rPr lang="es-ES" b="1" dirty="0" smtClean="0"/>
              <a:t>Autenticación basada en </a:t>
            </a:r>
            <a:r>
              <a:rPr lang="es-ES" b="1" dirty="0" err="1" smtClean="0"/>
              <a:t>Token</a:t>
            </a:r>
            <a:r>
              <a:rPr lang="es-ES" b="1" dirty="0" smtClean="0"/>
              <a:t> (JWT), </a:t>
            </a:r>
            <a:r>
              <a:rPr lang="es-ES" dirty="0" smtClean="0"/>
              <a:t>pudiendo ser así escalable para cualquier tipo de aplicación cliente</a:t>
            </a:r>
          </a:p>
          <a:p>
            <a:pPr marL="457200" lvl="1" indent="0">
              <a:buNone/>
            </a:pPr>
            <a:endParaRPr lang="es-ES" dirty="0" smtClean="0"/>
          </a:p>
          <a:p>
            <a:pPr lvl="1">
              <a:buFont typeface="Wingdings" panose="05000000000000000000" pitchFamily="2" charset="2"/>
              <a:buChar char="q"/>
            </a:pPr>
            <a:r>
              <a:rPr lang="es-ES" dirty="0" smtClean="0"/>
              <a:t>Autenticación Basic, mediante codificación en Base64</a:t>
            </a:r>
          </a:p>
          <a:p>
            <a:pPr marL="457200" lvl="1" indent="0">
              <a:buNone/>
            </a:pPr>
            <a:endParaRPr lang="es-ES" dirty="0" smtClean="0"/>
          </a:p>
          <a:p>
            <a:pPr lvl="1">
              <a:buFont typeface="Wingdings" panose="05000000000000000000" pitchFamily="2" charset="2"/>
              <a:buChar char="q"/>
            </a:pPr>
            <a:r>
              <a:rPr lang="es-ES" dirty="0" smtClean="0"/>
              <a:t>Codificación de la contraseña  a la hora de almacenarla gracias a </a:t>
            </a:r>
            <a:r>
              <a:rPr lang="es-ES" dirty="0" err="1" smtClean="0"/>
              <a:t>Bcrypt</a:t>
            </a:r>
            <a:endParaRPr lang="es-ES" dirty="0"/>
          </a:p>
        </p:txBody>
      </p:sp>
    </p:spTree>
    <p:extLst>
      <p:ext uri="{BB962C8B-B14F-4D97-AF65-F5344CB8AC3E}">
        <p14:creationId xmlns:p14="http://schemas.microsoft.com/office/powerpoint/2010/main" val="37767369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1000"/>
                                        <p:tgtEl>
                                          <p:spTgt spid="3">
                                            <p:txEl>
                                              <p:pRg st="5" end="5"/>
                                            </p:txEl>
                                          </p:spTgt>
                                        </p:tgtEl>
                                      </p:cBhvr>
                                    </p:animEffect>
                                    <p:anim calcmode="lin" valueType="num">
                                      <p:cBhvr>
                                        <p:cTn id="2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Personalización</a:t>
            </a:r>
            <a:endParaRPr lang="es-ES" dirty="0"/>
          </a:p>
        </p:txBody>
      </p:sp>
      <p:sp>
        <p:nvSpPr>
          <p:cNvPr id="3" name="Marcador de contenido 2"/>
          <p:cNvSpPr>
            <a:spLocks noGrp="1"/>
          </p:cNvSpPr>
          <p:nvPr>
            <p:ph idx="1"/>
          </p:nvPr>
        </p:nvSpPr>
        <p:spPr>
          <a:xfrm>
            <a:off x="1103312" y="1556426"/>
            <a:ext cx="8946541" cy="4691973"/>
          </a:xfrm>
        </p:spPr>
        <p:txBody>
          <a:bodyPr>
            <a:normAutofit/>
          </a:bodyPr>
          <a:lstStyle/>
          <a:p>
            <a:pPr>
              <a:buFont typeface="Wingdings" panose="05000000000000000000" pitchFamily="2" charset="2"/>
              <a:buChar char="q"/>
            </a:pPr>
            <a:r>
              <a:rPr lang="es-ES" b="1" dirty="0" smtClean="0"/>
              <a:t>Vista detallada del producto </a:t>
            </a:r>
            <a:r>
              <a:rPr lang="es-ES" dirty="0" smtClean="0"/>
              <a:t>con campos más relevantes:</a:t>
            </a:r>
          </a:p>
          <a:p>
            <a:pPr lvl="1">
              <a:buFont typeface="Wingdings" panose="05000000000000000000" pitchFamily="2" charset="2"/>
              <a:buChar char="q"/>
            </a:pPr>
            <a:r>
              <a:rPr lang="es-ES" dirty="0" smtClean="0"/>
              <a:t>Imágenes, precio, título, visitas, categoría, fecha de publicación, descripción y vendedor</a:t>
            </a:r>
          </a:p>
          <a:p>
            <a:pPr marL="457200" lvl="1" indent="0">
              <a:buNone/>
            </a:pPr>
            <a:endParaRPr lang="es-ES" dirty="0" smtClean="0"/>
          </a:p>
          <a:p>
            <a:pPr marL="400050">
              <a:buFont typeface="Wingdings" panose="05000000000000000000" pitchFamily="2" charset="2"/>
              <a:buChar char="q"/>
            </a:pPr>
            <a:r>
              <a:rPr lang="es-ES" b="1" dirty="0" smtClean="0"/>
              <a:t>Lista de deseos </a:t>
            </a:r>
            <a:r>
              <a:rPr lang="es-ES" dirty="0" smtClean="0"/>
              <a:t>donde en </a:t>
            </a:r>
            <a:r>
              <a:rPr lang="es-ES" b="1" dirty="0" smtClean="0"/>
              <a:t>1 sólo </a:t>
            </a:r>
            <a:r>
              <a:rPr lang="es-ES" b="1" dirty="0" err="1" smtClean="0"/>
              <a:t>click</a:t>
            </a:r>
            <a:r>
              <a:rPr lang="es-ES" b="1" dirty="0" smtClean="0"/>
              <a:t> productos de revisión regular</a:t>
            </a:r>
          </a:p>
          <a:p>
            <a:pPr marL="400050">
              <a:buFont typeface="Wingdings" panose="05000000000000000000" pitchFamily="2" charset="2"/>
              <a:buChar char="q"/>
            </a:pPr>
            <a:endParaRPr lang="es-ES" b="1" dirty="0" smtClean="0"/>
          </a:p>
          <a:p>
            <a:pPr marL="400050">
              <a:buFont typeface="Wingdings" panose="05000000000000000000" pitchFamily="2" charset="2"/>
              <a:buChar char="q"/>
            </a:pPr>
            <a:r>
              <a:rPr lang="es-ES" b="1" dirty="0" smtClean="0"/>
              <a:t>Productos cercanos a su zona:</a:t>
            </a:r>
          </a:p>
          <a:p>
            <a:pPr marL="800100" lvl="1">
              <a:buFont typeface="Wingdings" panose="05000000000000000000" pitchFamily="2" charset="2"/>
              <a:buChar char="q"/>
            </a:pPr>
            <a:r>
              <a:rPr lang="es-ES" dirty="0" smtClean="0"/>
              <a:t>Búsqueda de objetos </a:t>
            </a:r>
            <a:r>
              <a:rPr lang="es-ES" dirty="0" err="1" smtClean="0"/>
              <a:t>geoJSON</a:t>
            </a:r>
            <a:r>
              <a:rPr lang="es-ES" dirty="0" smtClean="0"/>
              <a:t> cercanos a otro conociendo la ubicación registrada al darse de alta del usuario</a:t>
            </a:r>
          </a:p>
          <a:p>
            <a:pPr marL="800100" lvl="1">
              <a:buFont typeface="Wingdings" panose="05000000000000000000" pitchFamily="2" charset="2"/>
              <a:buChar char="q"/>
            </a:pPr>
            <a:endParaRPr lang="es-ES" dirty="0" smtClean="0"/>
          </a:p>
          <a:p>
            <a:pPr marL="400050">
              <a:buFont typeface="Wingdings" panose="05000000000000000000" pitchFamily="2" charset="2"/>
              <a:buChar char="q"/>
            </a:pPr>
            <a:r>
              <a:rPr lang="es-ES" b="1" dirty="0" smtClean="0"/>
              <a:t>Búsqueda de productos por</a:t>
            </a:r>
            <a:r>
              <a:rPr lang="es-ES" dirty="0" smtClean="0"/>
              <a:t> cada uno de los </a:t>
            </a:r>
            <a:r>
              <a:rPr lang="es-ES" b="1" dirty="0" smtClean="0"/>
              <a:t>campos citados</a:t>
            </a:r>
          </a:p>
        </p:txBody>
      </p:sp>
    </p:spTree>
    <p:extLst>
      <p:ext uri="{BB962C8B-B14F-4D97-AF65-F5344CB8AC3E}">
        <p14:creationId xmlns:p14="http://schemas.microsoft.com/office/powerpoint/2010/main" val="13810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1000"/>
                                        <p:tgtEl>
                                          <p:spTgt spid="3">
                                            <p:txEl>
                                              <p:pRg st="5" end="5"/>
                                            </p:txEl>
                                          </p:spTgt>
                                        </p:tgtEl>
                                      </p:cBhvr>
                                    </p:animEffect>
                                    <p:anim calcmode="lin" valueType="num">
                                      <p:cBhvr>
                                        <p:cTn id="2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1000"/>
                                        <p:tgtEl>
                                          <p:spTgt spid="3">
                                            <p:txEl>
                                              <p:pRg st="6" end="6"/>
                                            </p:txEl>
                                          </p:spTgt>
                                        </p:tgtEl>
                                      </p:cBhvr>
                                    </p:animEffect>
                                    <p:anim calcmode="lin" valueType="num">
                                      <p:cBhvr>
                                        <p:cTn id="3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1000"/>
                                        <p:tgtEl>
                                          <p:spTgt spid="3">
                                            <p:txEl>
                                              <p:pRg st="8" end="8"/>
                                            </p:txEl>
                                          </p:spTgt>
                                        </p:tgtEl>
                                      </p:cBhvr>
                                    </p:animEffect>
                                    <p:anim calcmode="lin" valueType="num">
                                      <p:cBhvr>
                                        <p:cTn id="3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000205" y="2690079"/>
            <a:ext cx="5550408" cy="1400530"/>
          </a:xfrm>
        </p:spPr>
        <p:txBody>
          <a:bodyPr anchor="ctr"/>
          <a:lstStyle/>
          <a:p>
            <a:r>
              <a:rPr lang="es-ES" sz="4800" dirty="0" smtClean="0"/>
              <a:t>One more thing…</a:t>
            </a:r>
            <a:endParaRPr lang="es-ES" sz="4800" dirty="0"/>
          </a:p>
        </p:txBody>
      </p:sp>
    </p:spTree>
    <p:extLst>
      <p:ext uri="{BB962C8B-B14F-4D97-AF65-F5344CB8AC3E}">
        <p14:creationId xmlns:p14="http://schemas.microsoft.com/office/powerpoint/2010/main" val="202617821"/>
      </p:ext>
    </p:extLst>
  </p:cSld>
  <p:clrMapOvr>
    <a:masterClrMapping/>
  </p:clrMapOvr>
  <mc:AlternateContent xmlns:mc="http://schemas.openxmlformats.org/markup-compatibility/2006" xmlns:p14="http://schemas.microsoft.com/office/powerpoint/2010/main">
    <mc:Choice Requires="p14">
      <p:transition spd="slow" p14:dur="3400" advTm="3000">
        <p14:reveal/>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7" name="Imagen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37270" y="13127"/>
            <a:ext cx="9117460" cy="6831746"/>
          </a:xfrm>
          <a:prstGeom prst="rect">
            <a:avLst/>
          </a:prstGeom>
        </p:spPr>
      </p:pic>
    </p:spTree>
    <p:extLst>
      <p:ext uri="{BB962C8B-B14F-4D97-AF65-F5344CB8AC3E}">
        <p14:creationId xmlns:p14="http://schemas.microsoft.com/office/powerpoint/2010/main" val="31968512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sndAc>
          <p:stSnd>
            <p:snd r:embed="rId3" name="drumroll.wav"/>
          </p:stSnd>
        </p:sndAc>
      </p:transition>
    </mc:Choice>
    <mc:Fallback xmlns="">
      <p:transition spd="slow">
        <p:fade/>
        <p:sndAc>
          <p:stSnd>
            <p:snd r:embed="rId5" name="drumroll.wav"/>
          </p:stSnd>
        </p:sndAc>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Demostración</a:t>
            </a:r>
            <a:endParaRPr lang="es-ES" dirty="0"/>
          </a:p>
        </p:txBody>
      </p:sp>
      <p:sp>
        <p:nvSpPr>
          <p:cNvPr id="7" name="Rectángulo 6"/>
          <p:cNvSpPr/>
          <p:nvPr/>
        </p:nvSpPr>
        <p:spPr>
          <a:xfrm>
            <a:off x="1478604" y="1536845"/>
            <a:ext cx="3871610" cy="4844501"/>
          </a:xfrm>
          <a:prstGeom prst="rect">
            <a:avLst/>
          </a:prstGeom>
          <a:solidFill>
            <a:schemeClr val="accent1">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Título 1"/>
          <p:cNvSpPr txBox="1">
            <a:spLocks/>
          </p:cNvSpPr>
          <p:nvPr/>
        </p:nvSpPr>
        <p:spPr>
          <a:xfrm>
            <a:off x="1478604" y="3579779"/>
            <a:ext cx="3871610" cy="2801566"/>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3200" dirty="0" smtClean="0"/>
              <a:t>Marina</a:t>
            </a:r>
          </a:p>
          <a:p>
            <a:r>
              <a:rPr lang="es-ES" sz="1600" b="1" dirty="0" smtClean="0"/>
              <a:t>Usuaria</a:t>
            </a:r>
            <a:r>
              <a:rPr lang="es-ES" sz="1600" dirty="0" smtClean="0"/>
              <a:t>: vendedora</a:t>
            </a:r>
          </a:p>
          <a:p>
            <a:endParaRPr lang="es-ES" sz="1400" dirty="0" smtClean="0"/>
          </a:p>
          <a:p>
            <a:r>
              <a:rPr lang="es-ES" sz="1400" b="1" dirty="0" smtClean="0"/>
              <a:t>Descripción</a:t>
            </a:r>
            <a:r>
              <a:rPr lang="es-ES" sz="1400" dirty="0" smtClean="0"/>
              <a:t>: está registrada, tiene algunos productos subidos. Ahora quiere vender su iPhone 6s. </a:t>
            </a:r>
            <a:r>
              <a:rPr lang="es-ES" sz="1400" dirty="0"/>
              <a:t>A</a:t>
            </a:r>
            <a:r>
              <a:rPr lang="es-ES" sz="1400" dirty="0" smtClean="0"/>
              <a:t>demás eliminar un coche que seguirá utilizando, modificar el precio de su pc para venderlo y cambiar su nombre.</a:t>
            </a:r>
            <a:endParaRPr lang="es-ES" sz="1400" dirty="0"/>
          </a:p>
        </p:txBody>
      </p:sp>
      <p:pic>
        <p:nvPicPr>
          <p:cNvPr id="4" name="Imagen 3"/>
          <p:cNvPicPr>
            <a:picLocks noChangeAspect="1"/>
          </p:cNvPicPr>
          <p:nvPr/>
        </p:nvPicPr>
        <p:blipFill rotWithShape="1">
          <a:blip r:embed="rId3">
            <a:extLst>
              <a:ext uri="{28A0092B-C50C-407E-A947-70E740481C1C}">
                <a14:useLocalDpi xmlns:a14="http://schemas.microsoft.com/office/drawing/2010/main" val="0"/>
              </a:ext>
            </a:extLst>
          </a:blip>
          <a:srcRect l="12576" r="12631" b="8935"/>
          <a:stretch/>
        </p:blipFill>
        <p:spPr>
          <a:xfrm>
            <a:off x="2581449" y="1853248"/>
            <a:ext cx="1665920" cy="1804606"/>
          </a:xfrm>
          <a:prstGeom prst="ellipse">
            <a:avLst/>
          </a:prstGeom>
          <a:ln>
            <a:noFill/>
          </a:ln>
          <a:effectLst>
            <a:softEdge rad="112500"/>
          </a:effectLst>
        </p:spPr>
      </p:pic>
      <p:sp>
        <p:nvSpPr>
          <p:cNvPr id="8" name="Rectángulo 7"/>
          <p:cNvSpPr/>
          <p:nvPr/>
        </p:nvSpPr>
        <p:spPr>
          <a:xfrm>
            <a:off x="6006144" y="1536846"/>
            <a:ext cx="3871610" cy="4844500"/>
          </a:xfrm>
          <a:prstGeom prst="rect">
            <a:avLst/>
          </a:prstGeom>
          <a:solidFill>
            <a:schemeClr val="accent1">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 name="Imagen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1050" y="1775173"/>
            <a:ext cx="1781797" cy="1804606"/>
          </a:xfrm>
          <a:prstGeom prst="ellipse">
            <a:avLst/>
          </a:prstGeom>
          <a:ln>
            <a:noFill/>
          </a:ln>
          <a:effectLst>
            <a:softEdge rad="112500"/>
          </a:effectLst>
        </p:spPr>
      </p:pic>
      <p:sp>
        <p:nvSpPr>
          <p:cNvPr id="9" name="Título 1"/>
          <p:cNvSpPr txBox="1">
            <a:spLocks/>
          </p:cNvSpPr>
          <p:nvPr/>
        </p:nvSpPr>
        <p:spPr>
          <a:xfrm>
            <a:off x="6006144" y="3579779"/>
            <a:ext cx="3871610" cy="2801566"/>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3200" dirty="0" smtClean="0"/>
              <a:t>Fran</a:t>
            </a:r>
          </a:p>
          <a:p>
            <a:r>
              <a:rPr lang="es-ES" sz="1600" b="1" dirty="0" smtClean="0"/>
              <a:t>Usuario</a:t>
            </a:r>
            <a:r>
              <a:rPr lang="es-ES" sz="1600" dirty="0" smtClean="0"/>
              <a:t>: comprador</a:t>
            </a:r>
          </a:p>
          <a:p>
            <a:endParaRPr lang="es-ES" sz="1400" dirty="0" smtClean="0"/>
          </a:p>
          <a:p>
            <a:r>
              <a:rPr lang="es-ES" sz="1400" b="1" dirty="0" smtClean="0"/>
              <a:t>Descripción</a:t>
            </a:r>
            <a:r>
              <a:rPr lang="es-ES" sz="1400" dirty="0" smtClean="0"/>
              <a:t>: su amigo le ha mostrado la web, quiere comprar un iPhone 6s pero no dispone de coche por lo que la lejanía será un problema para él.</a:t>
            </a:r>
            <a:endParaRPr lang="es-ES" sz="1400" dirty="0"/>
          </a:p>
        </p:txBody>
      </p:sp>
    </p:spTree>
    <p:extLst>
      <p:ext uri="{BB962C8B-B14F-4D97-AF65-F5344CB8AC3E}">
        <p14:creationId xmlns:p14="http://schemas.microsoft.com/office/powerpoint/2010/main" val="4189297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par>
                                <p:cTn id="11" presetID="16" presetClass="entr" presetSubtype="21"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childTnLst>
                          </p:cTn>
                        </p:par>
                        <p:par>
                          <p:cTn id="14" fill="hold">
                            <p:stCondLst>
                              <p:cond delay="500"/>
                            </p:stCondLst>
                            <p:childTnLst>
                              <p:par>
                                <p:cTn id="15" presetID="16" presetClass="entr" presetSubtype="21"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par>
                                <p:cTn id="18" presetID="16" presetClass="entr" presetSubtype="21"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arn(inVertical)">
                                      <p:cBhvr>
                                        <p:cTn id="20" dur="500"/>
                                        <p:tgtEl>
                                          <p:spTgt spid="5"/>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arn(inVertical)">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bldP spid="8" grpId="0" animBg="1"/>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Mejoras</a:t>
            </a:r>
            <a:endParaRPr lang="es-ES" dirty="0"/>
          </a:p>
        </p:txBody>
      </p:sp>
      <p:sp>
        <p:nvSpPr>
          <p:cNvPr id="3" name="Marcador de contenido 2"/>
          <p:cNvSpPr>
            <a:spLocks noGrp="1"/>
          </p:cNvSpPr>
          <p:nvPr>
            <p:ph idx="1"/>
          </p:nvPr>
        </p:nvSpPr>
        <p:spPr>
          <a:xfrm>
            <a:off x="1103312" y="1595336"/>
            <a:ext cx="9830577" cy="4653063"/>
          </a:xfrm>
        </p:spPr>
        <p:txBody>
          <a:bodyPr>
            <a:normAutofit/>
          </a:bodyPr>
          <a:lstStyle/>
          <a:p>
            <a:r>
              <a:rPr lang="es-ES" sz="1600" b="1" dirty="0" smtClean="0"/>
              <a:t>Alta de usuarios mediante Redes Sociales </a:t>
            </a:r>
            <a:r>
              <a:rPr lang="es-ES" sz="1600" dirty="0" smtClean="0"/>
              <a:t>(por ejemplo implementación mediante PassportJS)</a:t>
            </a:r>
          </a:p>
          <a:p>
            <a:r>
              <a:rPr lang="es-ES" sz="1600" dirty="0" smtClean="0"/>
              <a:t>Añadir a la publicación una </a:t>
            </a:r>
            <a:r>
              <a:rPr lang="es-ES" sz="1600" b="1" dirty="0" smtClean="0"/>
              <a:t>nube de hashtags </a:t>
            </a:r>
            <a:r>
              <a:rPr lang="es-ES" sz="1600" dirty="0" smtClean="0"/>
              <a:t>para </a:t>
            </a:r>
            <a:r>
              <a:rPr lang="es-ES" sz="1600" b="1" dirty="0" smtClean="0"/>
              <a:t>generar búsquedas más poderosas</a:t>
            </a:r>
          </a:p>
          <a:p>
            <a:r>
              <a:rPr lang="es-ES" sz="1600" b="1" dirty="0" smtClean="0"/>
              <a:t>Servicio de mensajería interno comprador-vendedor</a:t>
            </a:r>
          </a:p>
          <a:p>
            <a:r>
              <a:rPr lang="es-ES" sz="1600" dirty="0" smtClean="0"/>
              <a:t>Mejora de feedback mediante </a:t>
            </a:r>
            <a:r>
              <a:rPr lang="es-ES" sz="1600" b="1" dirty="0" smtClean="0"/>
              <a:t>Valoraciones por parte de comprador y vendedor</a:t>
            </a:r>
          </a:p>
          <a:p>
            <a:r>
              <a:rPr lang="es-ES" sz="1600" b="1" dirty="0" smtClean="0"/>
              <a:t>Notificaciones </a:t>
            </a:r>
            <a:r>
              <a:rPr lang="es-ES" sz="1600" dirty="0" smtClean="0"/>
              <a:t>sobre operaciones que involucran al usuario</a:t>
            </a:r>
          </a:p>
          <a:p>
            <a:r>
              <a:rPr lang="es-ES" sz="1600" b="1" dirty="0" smtClean="0"/>
              <a:t>Mejora de </a:t>
            </a:r>
            <a:r>
              <a:rPr lang="es-ES" sz="1600" b="1" dirty="0"/>
              <a:t>diseño de la </a:t>
            </a:r>
            <a:r>
              <a:rPr lang="es-ES" sz="1600" b="1" dirty="0" smtClean="0"/>
              <a:t>aplicación</a:t>
            </a:r>
          </a:p>
          <a:p>
            <a:endParaRPr lang="es-ES" sz="1600" dirty="0"/>
          </a:p>
          <a:p>
            <a:pPr marL="0" indent="0">
              <a:buNone/>
            </a:pPr>
            <a:r>
              <a:rPr lang="es-ES" sz="1600" dirty="0" smtClean="0"/>
              <a:t>Monetización:</a:t>
            </a:r>
          </a:p>
          <a:p>
            <a:pPr>
              <a:buFont typeface="Wingdings" panose="05000000000000000000" pitchFamily="2" charset="2"/>
              <a:buChar char="§"/>
            </a:pPr>
            <a:r>
              <a:rPr lang="es-ES" sz="1600" b="1" dirty="0" smtClean="0"/>
              <a:t>Añadir publicidad sugerida </a:t>
            </a:r>
            <a:r>
              <a:rPr lang="es-ES" sz="1600" dirty="0" smtClean="0"/>
              <a:t>en las aplicaciones cliente</a:t>
            </a:r>
          </a:p>
          <a:p>
            <a:pPr>
              <a:buFont typeface="Wingdings" panose="05000000000000000000" pitchFamily="2" charset="2"/>
              <a:buChar char="§"/>
            </a:pPr>
            <a:r>
              <a:rPr lang="es-ES" sz="1600" b="1" dirty="0" smtClean="0"/>
              <a:t>Servicio “Premium” </a:t>
            </a:r>
            <a:r>
              <a:rPr lang="es-ES" sz="1600" dirty="0" smtClean="0"/>
              <a:t>para mostrar anuncios relevantes</a:t>
            </a:r>
            <a:endParaRPr lang="es-ES" sz="1600" dirty="0"/>
          </a:p>
        </p:txBody>
      </p:sp>
    </p:spTree>
    <p:extLst>
      <p:ext uri="{BB962C8B-B14F-4D97-AF65-F5344CB8AC3E}">
        <p14:creationId xmlns:p14="http://schemas.microsoft.com/office/powerpoint/2010/main" val="4204334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nodeType="after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fade">
                                      <p:cBhvr>
                                        <p:cTn id="43" dur="1000"/>
                                        <p:tgtEl>
                                          <p:spTgt spid="3">
                                            <p:txEl>
                                              <p:pRg st="7" end="7"/>
                                            </p:txEl>
                                          </p:spTgt>
                                        </p:tgtEl>
                                      </p:cBhvr>
                                    </p:animEffect>
                                    <p:anim calcmode="lin" valueType="num">
                                      <p:cBhvr>
                                        <p:cTn id="4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nodeType="after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par>
                          <p:cTn id="52" fill="hold">
                            <p:stCondLst>
                              <p:cond delay="8000"/>
                            </p:stCondLst>
                            <p:childTnLst>
                              <p:par>
                                <p:cTn id="53" presetID="42" presetClass="entr" presetSubtype="0" fill="hold" nodeType="after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Effect transition="in" filter="fade">
                                      <p:cBhvr>
                                        <p:cTn id="55" dur="1000"/>
                                        <p:tgtEl>
                                          <p:spTgt spid="3">
                                            <p:txEl>
                                              <p:pRg st="9" end="9"/>
                                            </p:txEl>
                                          </p:spTgt>
                                        </p:tgtEl>
                                      </p:cBhvr>
                                    </p:animEffect>
                                    <p:anim calcmode="lin" valueType="num">
                                      <p:cBhvr>
                                        <p:cTn id="56"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Conclusión</a:t>
            </a:r>
            <a:endParaRPr lang="es-ES" dirty="0"/>
          </a:p>
        </p:txBody>
      </p:sp>
      <p:sp>
        <p:nvSpPr>
          <p:cNvPr id="3" name="Marcador de contenido 2"/>
          <p:cNvSpPr>
            <a:spLocks noGrp="1"/>
          </p:cNvSpPr>
          <p:nvPr>
            <p:ph idx="1"/>
          </p:nvPr>
        </p:nvSpPr>
        <p:spPr/>
        <p:txBody>
          <a:bodyPr/>
          <a:lstStyle/>
          <a:p>
            <a:pPr>
              <a:buFont typeface="Wingdings" panose="05000000000000000000" pitchFamily="2" charset="2"/>
              <a:buChar char="q"/>
            </a:pPr>
            <a:r>
              <a:rPr lang="es-ES" dirty="0" smtClean="0"/>
              <a:t>Thingy no se trata sólo de una aplicación, mediante un correcto desarrollo de sus aplicaciones clientes podrá llegar a cualquier plataforma</a:t>
            </a:r>
          </a:p>
          <a:p>
            <a:pPr>
              <a:buFont typeface="Wingdings" panose="05000000000000000000" pitchFamily="2" charset="2"/>
              <a:buChar char="q"/>
            </a:pPr>
            <a:endParaRPr lang="es-ES" dirty="0"/>
          </a:p>
          <a:p>
            <a:pPr>
              <a:buFont typeface="Wingdings" panose="05000000000000000000" pitchFamily="2" charset="2"/>
              <a:buChar char="q"/>
            </a:pPr>
            <a:r>
              <a:rPr lang="es-ES" dirty="0" smtClean="0"/>
              <a:t>Una buena planificación continua es el pilar fundamental de un buen proyecto</a:t>
            </a:r>
          </a:p>
          <a:p>
            <a:pPr>
              <a:buFont typeface="Wingdings" panose="05000000000000000000" pitchFamily="2" charset="2"/>
              <a:buChar char="q"/>
            </a:pPr>
            <a:endParaRPr lang="es-ES" dirty="0" smtClean="0"/>
          </a:p>
          <a:p>
            <a:pPr>
              <a:buFont typeface="Wingdings" panose="05000000000000000000" pitchFamily="2" charset="2"/>
              <a:buChar char="q"/>
            </a:pPr>
            <a:r>
              <a:rPr lang="es-ES" dirty="0" smtClean="0"/>
              <a:t>El éxito del proyecto y sus beneficios evolucionarán favorablemente siempre que vayan en la misma dirección que la satisfacción del usuario final</a:t>
            </a:r>
          </a:p>
          <a:p>
            <a:pPr>
              <a:buFont typeface="Wingdings" panose="05000000000000000000" pitchFamily="2" charset="2"/>
              <a:buChar char="q"/>
            </a:pPr>
            <a:endParaRPr lang="es-ES" dirty="0"/>
          </a:p>
          <a:p>
            <a:pPr>
              <a:buFont typeface="Wingdings" panose="05000000000000000000" pitchFamily="2" charset="2"/>
              <a:buChar char="q"/>
            </a:pPr>
            <a:endParaRPr lang="es-ES" dirty="0"/>
          </a:p>
        </p:txBody>
      </p:sp>
    </p:spTree>
    <p:extLst>
      <p:ext uri="{BB962C8B-B14F-4D97-AF65-F5344CB8AC3E}">
        <p14:creationId xmlns:p14="http://schemas.microsoft.com/office/powerpoint/2010/main" val="19310039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000"/>
                                        <p:tgtEl>
                                          <p:spTgt spid="3">
                                            <p:txEl>
                                              <p:pRg st="2" end="2"/>
                                            </p:txEl>
                                          </p:spTgt>
                                        </p:tgtEl>
                                      </p:cBhvr>
                                    </p:animEffect>
                                    <p:anim calcmode="lin" valueType="num">
                                      <p:cBhvr>
                                        <p:cTn id="1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000"/>
                                        <p:tgtEl>
                                          <p:spTgt spid="3">
                                            <p:txEl>
                                              <p:pRg st="4" end="4"/>
                                            </p:txEl>
                                          </p:spTgt>
                                        </p:tgtEl>
                                      </p:cBhvr>
                                    </p:animEffect>
                                    <p:anim calcmode="lin" valueType="num">
                                      <p:cBhvr>
                                        <p:cTn id="2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3">
            <a:extLst>
              <a:ext uri="{28A0092B-C50C-407E-A947-70E740481C1C}">
                <a14:useLocalDpi xmlns:a14="http://schemas.microsoft.com/office/drawing/2010/main" val="0"/>
              </a:ext>
            </a:extLst>
          </a:blip>
          <a:srcRect l="13475"/>
          <a:stretch/>
        </p:blipFill>
        <p:spPr>
          <a:xfrm>
            <a:off x="3058015" y="363924"/>
            <a:ext cx="6075971" cy="3873016"/>
          </a:xfrm>
          <a:prstGeom prst="rect">
            <a:avLst/>
          </a:prstGeom>
        </p:spPr>
      </p:pic>
      <p:sp>
        <p:nvSpPr>
          <p:cNvPr id="5" name="Rectángulo 4"/>
          <p:cNvSpPr/>
          <p:nvPr/>
        </p:nvSpPr>
        <p:spPr>
          <a:xfrm>
            <a:off x="3148519" y="4513634"/>
            <a:ext cx="5894962" cy="461665"/>
          </a:xfrm>
          <a:prstGeom prst="rect">
            <a:avLst/>
          </a:prstGeom>
        </p:spPr>
        <p:txBody>
          <a:bodyPr wrap="square">
            <a:spAutoFit/>
          </a:bodyPr>
          <a:lstStyle/>
          <a:p>
            <a:r>
              <a:rPr lang="es-ES" sz="2400" dirty="0" smtClean="0">
                <a:solidFill>
                  <a:schemeClr val="bg1">
                    <a:lumMod val="50000"/>
                    <a:lumOff val="50000"/>
                  </a:schemeClr>
                </a:solidFill>
              </a:rPr>
              <a:t>MUCHAS GRACIAS POR SU ATENCIÓN</a:t>
            </a:r>
            <a:endParaRPr lang="es-ES" sz="2400" dirty="0">
              <a:solidFill>
                <a:schemeClr val="bg1">
                  <a:lumMod val="50000"/>
                  <a:lumOff val="50000"/>
                </a:schemeClr>
              </a:solidFill>
            </a:endParaRPr>
          </a:p>
        </p:txBody>
      </p:sp>
    </p:spTree>
    <p:extLst>
      <p:ext uri="{BB962C8B-B14F-4D97-AF65-F5344CB8AC3E}">
        <p14:creationId xmlns:p14="http://schemas.microsoft.com/office/powerpoint/2010/main" val="941139174"/>
      </p:ext>
    </p:extLst>
  </p:cSld>
  <p:clrMapOvr>
    <a:masterClrMapping/>
  </p:clrMapOvr>
  <p:transition spd="slow">
    <p:wheel spokes="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6908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97661" y="1294143"/>
            <a:ext cx="8825658" cy="3329581"/>
          </a:xfrm>
        </p:spPr>
        <p:txBody>
          <a:bodyPr/>
          <a:lstStyle/>
          <a:p>
            <a:pPr algn="ctr"/>
            <a:r>
              <a:rPr lang="es-ES" sz="4800" dirty="0" smtClean="0"/>
              <a:t>Diseño e Implementación de un Tablón de Anuncios para Venta de Segunda Mano Adaptado al Usuario</a:t>
            </a:r>
            <a:endParaRPr lang="es-ES" sz="4800" dirty="0"/>
          </a:p>
        </p:txBody>
      </p:sp>
      <p:sp>
        <p:nvSpPr>
          <p:cNvPr id="3" name="Subtítulo 2"/>
          <p:cNvSpPr>
            <a:spLocks noGrp="1"/>
          </p:cNvSpPr>
          <p:nvPr>
            <p:ph type="subTitle" idx="1"/>
          </p:nvPr>
        </p:nvSpPr>
        <p:spPr>
          <a:xfrm>
            <a:off x="1154955" y="4777380"/>
            <a:ext cx="2959845" cy="2080620"/>
          </a:xfrm>
        </p:spPr>
        <p:txBody>
          <a:bodyPr>
            <a:normAutofit/>
          </a:bodyPr>
          <a:lstStyle/>
          <a:p>
            <a:pPr>
              <a:spcBef>
                <a:spcPts val="600"/>
              </a:spcBef>
            </a:pPr>
            <a:r>
              <a:rPr lang="es-ES" sz="1400" b="1" smtClean="0"/>
              <a:t>Autor:</a:t>
            </a:r>
            <a:endParaRPr lang="es-ES" sz="1400" b="1" dirty="0" smtClean="0"/>
          </a:p>
          <a:p>
            <a:pPr>
              <a:spcBef>
                <a:spcPts val="600"/>
              </a:spcBef>
            </a:pPr>
            <a:r>
              <a:rPr lang="es-ES" sz="1100" dirty="0" smtClean="0"/>
              <a:t>FRANCISCO JAVIER GALIANA CANO</a:t>
            </a:r>
          </a:p>
          <a:p>
            <a:pPr>
              <a:spcBef>
                <a:spcPts val="600"/>
              </a:spcBef>
            </a:pPr>
            <a:endParaRPr lang="es-ES" sz="1100" dirty="0"/>
          </a:p>
          <a:p>
            <a:pPr>
              <a:spcBef>
                <a:spcPts val="600"/>
              </a:spcBef>
            </a:pPr>
            <a:r>
              <a:rPr lang="es-ES" sz="1400" b="1" dirty="0" smtClean="0"/>
              <a:t>TUTORA:</a:t>
            </a:r>
          </a:p>
          <a:p>
            <a:pPr>
              <a:spcBef>
                <a:spcPts val="600"/>
              </a:spcBef>
            </a:pPr>
            <a:r>
              <a:rPr lang="es-ES" sz="1100" dirty="0" smtClean="0"/>
              <a:t>ESTELA SAQUETE BORO</a:t>
            </a:r>
          </a:p>
          <a:p>
            <a:pPr>
              <a:spcBef>
                <a:spcPts val="600"/>
              </a:spcBef>
            </a:pPr>
            <a:endParaRPr lang="es-ES" sz="1100" dirty="0"/>
          </a:p>
          <a:p>
            <a:pPr>
              <a:spcBef>
                <a:spcPts val="600"/>
              </a:spcBef>
            </a:pPr>
            <a:r>
              <a:rPr lang="es-ES" sz="1100" dirty="0" smtClean="0"/>
              <a:t>Septiembre 2017</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515" y="215499"/>
            <a:ext cx="1873928" cy="741763"/>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0613" y="146254"/>
            <a:ext cx="885412" cy="811008"/>
          </a:xfrm>
          <a:prstGeom prst="rect">
            <a:avLst/>
          </a:prstGeom>
        </p:spPr>
      </p:pic>
      <p:sp>
        <p:nvSpPr>
          <p:cNvPr id="8" name="Título 1"/>
          <p:cNvSpPr txBox="1">
            <a:spLocks/>
          </p:cNvSpPr>
          <p:nvPr/>
        </p:nvSpPr>
        <p:spPr>
          <a:xfrm>
            <a:off x="3271888" y="299910"/>
            <a:ext cx="6277280" cy="503696"/>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2000" dirty="0" smtClean="0"/>
              <a:t>Trabajo Final de Grado en Ingeniería informática</a:t>
            </a:r>
            <a:endParaRPr lang="es-ES" sz="2000" dirty="0"/>
          </a:p>
        </p:txBody>
      </p:sp>
    </p:spTree>
    <p:extLst>
      <p:ext uri="{BB962C8B-B14F-4D97-AF65-F5344CB8AC3E}">
        <p14:creationId xmlns:p14="http://schemas.microsoft.com/office/powerpoint/2010/main" val="19532026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Índice</a:t>
            </a:r>
            <a:endParaRPr lang="es-ES" dirty="0"/>
          </a:p>
        </p:txBody>
      </p:sp>
      <p:sp>
        <p:nvSpPr>
          <p:cNvPr id="3" name="Marcador de contenido 2"/>
          <p:cNvSpPr>
            <a:spLocks noGrp="1"/>
          </p:cNvSpPr>
          <p:nvPr>
            <p:ph idx="1"/>
          </p:nvPr>
        </p:nvSpPr>
        <p:spPr>
          <a:xfrm>
            <a:off x="1104293" y="1862976"/>
            <a:ext cx="8946541" cy="4395151"/>
          </a:xfrm>
        </p:spPr>
        <p:txBody>
          <a:bodyPr>
            <a:normAutofit lnSpcReduction="10000"/>
          </a:bodyPr>
          <a:lstStyle/>
          <a:p>
            <a:pPr>
              <a:buFont typeface="Wingdings" panose="05000000000000000000" pitchFamily="2" charset="2"/>
              <a:buChar char="q"/>
            </a:pPr>
            <a:r>
              <a:rPr lang="es-ES" dirty="0" smtClean="0"/>
              <a:t>Problema</a:t>
            </a:r>
          </a:p>
          <a:p>
            <a:pPr>
              <a:buFont typeface="Wingdings" panose="05000000000000000000" pitchFamily="2" charset="2"/>
              <a:buChar char="q"/>
            </a:pPr>
            <a:r>
              <a:rPr lang="es-ES" dirty="0" smtClean="0"/>
              <a:t>Solución</a:t>
            </a:r>
          </a:p>
          <a:p>
            <a:pPr>
              <a:buFont typeface="Wingdings" panose="05000000000000000000" pitchFamily="2" charset="2"/>
              <a:buChar char="q"/>
            </a:pPr>
            <a:r>
              <a:rPr lang="es-ES" dirty="0" smtClean="0"/>
              <a:t>Marco teórico</a:t>
            </a:r>
          </a:p>
          <a:p>
            <a:pPr>
              <a:buFont typeface="Wingdings" panose="05000000000000000000" pitchFamily="2" charset="2"/>
              <a:buChar char="q"/>
            </a:pPr>
            <a:r>
              <a:rPr lang="es-ES" dirty="0" smtClean="0"/>
              <a:t>Valor de mercado</a:t>
            </a:r>
          </a:p>
          <a:p>
            <a:pPr>
              <a:buFont typeface="Wingdings" panose="05000000000000000000" pitchFamily="2" charset="2"/>
              <a:buChar char="q"/>
            </a:pPr>
            <a:r>
              <a:rPr lang="es-ES" dirty="0" smtClean="0"/>
              <a:t>Introducción</a:t>
            </a:r>
          </a:p>
          <a:p>
            <a:pPr>
              <a:buFont typeface="Wingdings" panose="05000000000000000000" pitchFamily="2" charset="2"/>
              <a:buChar char="q"/>
            </a:pPr>
            <a:r>
              <a:rPr lang="es-ES" dirty="0" smtClean="0"/>
              <a:t>Arquitectura</a:t>
            </a:r>
          </a:p>
          <a:p>
            <a:pPr>
              <a:buFont typeface="Wingdings" panose="05000000000000000000" pitchFamily="2" charset="2"/>
              <a:buChar char="q"/>
            </a:pPr>
            <a:r>
              <a:rPr lang="es-ES" dirty="0" smtClean="0"/>
              <a:t>Herramientas</a:t>
            </a:r>
          </a:p>
          <a:p>
            <a:pPr>
              <a:buFont typeface="Wingdings" panose="05000000000000000000" pitchFamily="2" charset="2"/>
              <a:buChar char="q"/>
            </a:pPr>
            <a:r>
              <a:rPr lang="es-ES" dirty="0" smtClean="0"/>
              <a:t>Seguridad</a:t>
            </a:r>
          </a:p>
          <a:p>
            <a:pPr>
              <a:buFont typeface="Wingdings" panose="05000000000000000000" pitchFamily="2" charset="2"/>
              <a:buChar char="q"/>
            </a:pPr>
            <a:r>
              <a:rPr lang="es-ES" dirty="0" smtClean="0"/>
              <a:t>Personalización</a:t>
            </a:r>
          </a:p>
          <a:p>
            <a:pPr>
              <a:buFont typeface="Wingdings" panose="05000000000000000000" pitchFamily="2" charset="2"/>
              <a:buChar char="q"/>
            </a:pPr>
            <a:r>
              <a:rPr lang="es-ES" dirty="0" smtClean="0"/>
              <a:t>Mejoras</a:t>
            </a:r>
          </a:p>
          <a:p>
            <a:pPr>
              <a:buFont typeface="Wingdings" panose="05000000000000000000" pitchFamily="2" charset="2"/>
              <a:buChar char="q"/>
            </a:pPr>
            <a:r>
              <a:rPr lang="es-ES" dirty="0" smtClean="0"/>
              <a:t>Conclusión</a:t>
            </a:r>
            <a:endParaRPr lang="es-ES" dirty="0"/>
          </a:p>
        </p:txBody>
      </p:sp>
    </p:spTree>
    <p:extLst>
      <p:ext uri="{BB962C8B-B14F-4D97-AF65-F5344CB8AC3E}">
        <p14:creationId xmlns:p14="http://schemas.microsoft.com/office/powerpoint/2010/main" val="4710093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nodeType="after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nodeType="after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par>
                          <p:cTn id="52" fill="hold">
                            <p:stCondLst>
                              <p:cond delay="8000"/>
                            </p:stCondLst>
                            <p:childTnLst>
                              <p:par>
                                <p:cTn id="53" presetID="42" presetClass="entr" presetSubtype="0" fill="hold" nodeType="after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Effect transition="in" filter="fade">
                                      <p:cBhvr>
                                        <p:cTn id="55" dur="1000"/>
                                        <p:tgtEl>
                                          <p:spTgt spid="3">
                                            <p:txEl>
                                              <p:pRg st="8" end="8"/>
                                            </p:txEl>
                                          </p:spTgt>
                                        </p:tgtEl>
                                      </p:cBhvr>
                                    </p:animEffect>
                                    <p:anim calcmode="lin" valueType="num">
                                      <p:cBhvr>
                                        <p:cTn id="5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par>
                          <p:cTn id="58" fill="hold">
                            <p:stCondLst>
                              <p:cond delay="9000"/>
                            </p:stCondLst>
                            <p:childTnLst>
                              <p:par>
                                <p:cTn id="59" presetID="42" presetClass="entr" presetSubtype="0" fill="hold" nodeType="after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Effect transition="in" filter="fade">
                                      <p:cBhvr>
                                        <p:cTn id="61" dur="1000"/>
                                        <p:tgtEl>
                                          <p:spTgt spid="3">
                                            <p:txEl>
                                              <p:pRg st="9" end="9"/>
                                            </p:txEl>
                                          </p:spTgt>
                                        </p:tgtEl>
                                      </p:cBhvr>
                                    </p:animEffect>
                                    <p:anim calcmode="lin" valueType="num">
                                      <p:cBhvr>
                                        <p:cTn id="62"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par>
                          <p:cTn id="64" fill="hold">
                            <p:stCondLst>
                              <p:cond delay="10000"/>
                            </p:stCondLst>
                            <p:childTnLst>
                              <p:par>
                                <p:cTn id="65" presetID="42" presetClass="entr" presetSubtype="0" fill="hold" nodeType="after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Effect transition="in" filter="fade">
                                      <p:cBhvr>
                                        <p:cTn id="67" dur="1000"/>
                                        <p:tgtEl>
                                          <p:spTgt spid="3">
                                            <p:txEl>
                                              <p:pRg st="10" end="10"/>
                                            </p:txEl>
                                          </p:spTgt>
                                        </p:tgtEl>
                                      </p:cBhvr>
                                    </p:animEffect>
                                    <p:anim calcmode="lin" valueType="num">
                                      <p:cBhvr>
                                        <p:cTn id="6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Problemas	</a:t>
            </a:r>
            <a:endParaRPr lang="es-ES" dirty="0"/>
          </a:p>
        </p:txBody>
      </p:sp>
      <p:sp>
        <p:nvSpPr>
          <p:cNvPr id="3" name="Marcador de contenido 2"/>
          <p:cNvSpPr>
            <a:spLocks noGrp="1"/>
          </p:cNvSpPr>
          <p:nvPr>
            <p:ph idx="1"/>
          </p:nvPr>
        </p:nvSpPr>
        <p:spPr>
          <a:xfrm>
            <a:off x="1103312" y="1853248"/>
            <a:ext cx="9178823" cy="4395151"/>
          </a:xfrm>
          <a:noFill/>
        </p:spPr>
        <p:txBody>
          <a:bodyPr/>
          <a:lstStyle/>
          <a:p>
            <a:pPr>
              <a:buSzPct val="250000"/>
              <a:buBlip>
                <a:blip r:embed="rId3"/>
              </a:buBlip>
            </a:pPr>
            <a:r>
              <a:rPr lang="es-ES" sz="2400" b="1" dirty="0" smtClean="0"/>
              <a:t>Tarea tediosa </a:t>
            </a:r>
            <a:r>
              <a:rPr lang="es-ES" dirty="0" smtClean="0"/>
              <a:t>buscar, vender y comprar productos de segunda mano, p.ej: en tiendas físicas de compraventa</a:t>
            </a:r>
          </a:p>
          <a:p>
            <a:pPr marL="0" indent="0">
              <a:buSzPct val="250000"/>
              <a:buNone/>
            </a:pPr>
            <a:endParaRPr lang="es-ES" dirty="0" smtClean="0"/>
          </a:p>
          <a:p>
            <a:pPr>
              <a:buSzPct val="250000"/>
              <a:buBlip>
                <a:blip r:embed="rId3"/>
              </a:buBlip>
            </a:pPr>
            <a:r>
              <a:rPr lang="es-ES" sz="2400" b="1" dirty="0" smtClean="0"/>
              <a:t>Precio elevado </a:t>
            </a:r>
            <a:r>
              <a:rPr lang="es-ES" dirty="0" smtClean="0"/>
              <a:t>por aquellos productos que encontramos entre ellos los que imponen los intermediarios</a:t>
            </a:r>
          </a:p>
          <a:p>
            <a:pPr marL="0" indent="0">
              <a:buSzPct val="250000"/>
              <a:buNone/>
            </a:pPr>
            <a:endParaRPr lang="es-ES" dirty="0" smtClean="0"/>
          </a:p>
          <a:p>
            <a:pPr>
              <a:buSzPct val="250000"/>
              <a:buBlip>
                <a:blip r:embed="rId3"/>
              </a:buBlip>
            </a:pPr>
            <a:r>
              <a:rPr lang="es-ES" sz="2400" b="1" dirty="0" smtClean="0"/>
              <a:t>Desfasado en el tiempo </a:t>
            </a:r>
            <a:r>
              <a:rPr lang="es-ES" dirty="0" smtClean="0"/>
              <a:t>el modelo de los anuncios clasificados</a:t>
            </a:r>
          </a:p>
          <a:p>
            <a:pPr marL="0" indent="0">
              <a:buSzPct val="250000"/>
              <a:buNone/>
            </a:pPr>
            <a:endParaRPr lang="es-ES" dirty="0" smtClean="0"/>
          </a:p>
          <a:p>
            <a:pPr>
              <a:buSzPct val="250000"/>
              <a:buBlip>
                <a:blip r:embed="rId3"/>
              </a:buBlip>
            </a:pPr>
            <a:r>
              <a:rPr lang="es-ES" sz="2400" b="1" dirty="0" smtClean="0"/>
              <a:t>Escasa experiencia de usuario</a:t>
            </a:r>
            <a:endParaRPr lang="es-ES" sz="2400" b="1" dirty="0"/>
          </a:p>
        </p:txBody>
      </p:sp>
    </p:spTree>
    <p:extLst>
      <p:ext uri="{BB962C8B-B14F-4D97-AF65-F5344CB8AC3E}">
        <p14:creationId xmlns:p14="http://schemas.microsoft.com/office/powerpoint/2010/main" val="32770135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000"/>
                                        <p:tgtEl>
                                          <p:spTgt spid="3">
                                            <p:txEl>
                                              <p:pRg st="2" end="2"/>
                                            </p:txEl>
                                          </p:spTgt>
                                        </p:tgtEl>
                                      </p:cBhvr>
                                    </p:animEffect>
                                    <p:anim calcmode="lin" valueType="num">
                                      <p:cBhvr>
                                        <p:cTn id="1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000"/>
                                        <p:tgtEl>
                                          <p:spTgt spid="3">
                                            <p:txEl>
                                              <p:pRg st="4" end="4"/>
                                            </p:txEl>
                                          </p:spTgt>
                                        </p:tgtEl>
                                      </p:cBhvr>
                                    </p:animEffect>
                                    <p:anim calcmode="lin" valueType="num">
                                      <p:cBhvr>
                                        <p:cTn id="2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1000"/>
                                        <p:tgtEl>
                                          <p:spTgt spid="3">
                                            <p:txEl>
                                              <p:pRg st="6" end="6"/>
                                            </p:txEl>
                                          </p:spTgt>
                                        </p:tgtEl>
                                      </p:cBhvr>
                                    </p:animEffect>
                                    <p:anim calcmode="lin" valueType="num">
                                      <p:cBhvr>
                                        <p:cTn id="2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Solución</a:t>
            </a:r>
            <a:endParaRPr lang="es-ES" dirty="0"/>
          </a:p>
        </p:txBody>
      </p:sp>
      <p:sp>
        <p:nvSpPr>
          <p:cNvPr id="3" name="Marcador de contenido 2"/>
          <p:cNvSpPr>
            <a:spLocks noGrp="1"/>
          </p:cNvSpPr>
          <p:nvPr>
            <p:ph idx="1"/>
          </p:nvPr>
        </p:nvSpPr>
        <p:spPr>
          <a:xfrm>
            <a:off x="1278410" y="1899348"/>
            <a:ext cx="8946541" cy="1021022"/>
          </a:xfrm>
        </p:spPr>
        <p:txBody>
          <a:bodyPr>
            <a:normAutofit/>
          </a:bodyPr>
          <a:lstStyle/>
          <a:p>
            <a:pPr marL="0" indent="0">
              <a:buNone/>
            </a:pPr>
            <a:r>
              <a:rPr lang="es-ES" sz="2800" b="1" dirty="0" smtClean="0"/>
              <a:t>Una plataforma web </a:t>
            </a:r>
            <a:r>
              <a:rPr lang="es-ES" sz="2400" dirty="0" smtClean="0"/>
              <a:t>orientada al usuario donde estos puedan publicar sus anuncios para:</a:t>
            </a:r>
            <a:endParaRPr lang="es-ES" sz="2400" dirty="0"/>
          </a:p>
        </p:txBody>
      </p:sp>
      <p:sp>
        <p:nvSpPr>
          <p:cNvPr id="4" name="Marcador de contenido 2"/>
          <p:cNvSpPr txBox="1">
            <a:spLocks/>
          </p:cNvSpPr>
          <p:nvPr/>
        </p:nvSpPr>
        <p:spPr>
          <a:xfrm>
            <a:off x="971165" y="4817202"/>
            <a:ext cx="2564016" cy="87348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s-ES" sz="2800" b="1" dirty="0" smtClean="0"/>
              <a:t>Ganar dinero </a:t>
            </a:r>
            <a:r>
              <a:rPr lang="es-ES" sz="2400" dirty="0" smtClean="0"/>
              <a:t>cuando vendes</a:t>
            </a:r>
            <a:endParaRPr lang="es-ES" dirty="0"/>
          </a:p>
        </p:txBody>
      </p:sp>
      <p:sp>
        <p:nvSpPr>
          <p:cNvPr id="5" name="Marcador de contenido 2"/>
          <p:cNvSpPr txBox="1">
            <a:spLocks/>
          </p:cNvSpPr>
          <p:nvPr/>
        </p:nvSpPr>
        <p:spPr>
          <a:xfrm>
            <a:off x="4042546" y="4817202"/>
            <a:ext cx="2845527" cy="116246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s-ES" sz="2800" b="1" dirty="0" smtClean="0"/>
              <a:t>Ahorrar dinero </a:t>
            </a:r>
            <a:r>
              <a:rPr lang="es-ES" sz="2400" dirty="0" smtClean="0"/>
              <a:t>cuando compras</a:t>
            </a:r>
            <a:endParaRPr lang="es-ES" dirty="0"/>
          </a:p>
        </p:txBody>
      </p:sp>
      <p:sp>
        <p:nvSpPr>
          <p:cNvPr id="6" name="Marcador de contenido 2"/>
          <p:cNvSpPr txBox="1">
            <a:spLocks/>
          </p:cNvSpPr>
          <p:nvPr/>
        </p:nvSpPr>
        <p:spPr>
          <a:xfrm>
            <a:off x="7395438" y="4826928"/>
            <a:ext cx="3450902" cy="145713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s-ES" sz="2800" b="1" dirty="0" smtClean="0"/>
              <a:t>Forma rápida y sencilla </a:t>
            </a:r>
            <a:r>
              <a:rPr lang="es-ES" sz="2400" dirty="0" smtClean="0"/>
              <a:t>del proceso aptado al usuario</a:t>
            </a:r>
            <a:endParaRPr lang="es-ES" sz="2400" dirty="0"/>
          </a:p>
        </p:txBody>
      </p:sp>
      <p:pic>
        <p:nvPicPr>
          <p:cNvPr id="8" name="Imagen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6514" y="3273612"/>
            <a:ext cx="1553317" cy="1553317"/>
          </a:xfrm>
          <a:prstGeom prst="rect">
            <a:avLst/>
          </a:prstGeom>
        </p:spPr>
      </p:pic>
      <p:pic>
        <p:nvPicPr>
          <p:cNvPr id="10" name="Imagen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0160" y="3381958"/>
            <a:ext cx="1336623" cy="1336623"/>
          </a:xfrm>
          <a:prstGeom prst="rect">
            <a:avLst/>
          </a:prstGeom>
        </p:spPr>
      </p:pic>
      <p:pic>
        <p:nvPicPr>
          <p:cNvPr id="11" name="Imagen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12130" y="3462330"/>
            <a:ext cx="1364598" cy="1364598"/>
          </a:xfrm>
          <a:prstGeom prst="rect">
            <a:avLst/>
          </a:prstGeom>
        </p:spPr>
      </p:pic>
    </p:spTree>
    <p:extLst>
      <p:ext uri="{BB962C8B-B14F-4D97-AF65-F5344CB8AC3E}">
        <p14:creationId xmlns:p14="http://schemas.microsoft.com/office/powerpoint/2010/main" val="2927218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5" presetClass="entr" presetSubtype="0"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2000"/>
                                        <p:tgtEl>
                                          <p:spTgt spid="8"/>
                                        </p:tgtEl>
                                      </p:cBhvr>
                                    </p:animEffect>
                                    <p:anim calcmode="lin" valueType="num">
                                      <p:cBhvr>
                                        <p:cTn id="13" dur="2000" fill="hold"/>
                                        <p:tgtEl>
                                          <p:spTgt spid="8"/>
                                        </p:tgtEl>
                                        <p:attrNameLst>
                                          <p:attrName>ppt_w</p:attrName>
                                        </p:attrNameLst>
                                      </p:cBhvr>
                                      <p:tavLst>
                                        <p:tav tm="0" fmla="#ppt_w*sin(2.5*pi*$)">
                                          <p:val>
                                            <p:fltVal val="0"/>
                                          </p:val>
                                        </p:tav>
                                        <p:tav tm="100000">
                                          <p:val>
                                            <p:fltVal val="1"/>
                                          </p:val>
                                        </p:tav>
                                      </p:tavLst>
                                    </p:anim>
                                    <p:anim calcmode="lin" valueType="num">
                                      <p:cBhvr>
                                        <p:cTn id="14" dur="2000" fill="hold"/>
                                        <p:tgtEl>
                                          <p:spTgt spid="8"/>
                                        </p:tgtEl>
                                        <p:attrNameLst>
                                          <p:attrName>ppt_h</p:attrName>
                                        </p:attrNameLst>
                                      </p:cBhvr>
                                      <p:tavLst>
                                        <p:tav tm="0">
                                          <p:val>
                                            <p:strVal val="#ppt_h"/>
                                          </p:val>
                                        </p:tav>
                                        <p:tav tm="100000">
                                          <p:val>
                                            <p:strVal val="#ppt_h"/>
                                          </p:val>
                                        </p:tav>
                                      </p:tavLst>
                                    </p:anim>
                                  </p:childTnLst>
                                </p:cTn>
                              </p:par>
                              <p:par>
                                <p:cTn id="15" presetID="1" presetClass="entr" presetSubtype="0" fill="hold" nodeType="with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par>
                          <p:cTn id="17" fill="hold">
                            <p:stCondLst>
                              <p:cond delay="2500"/>
                            </p:stCondLst>
                            <p:childTnLst>
                              <p:par>
                                <p:cTn id="18" presetID="45" presetClass="entr" presetSubtype="0"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2000"/>
                                        <p:tgtEl>
                                          <p:spTgt spid="10"/>
                                        </p:tgtEl>
                                      </p:cBhvr>
                                    </p:animEffect>
                                    <p:anim calcmode="lin" valueType="num">
                                      <p:cBhvr>
                                        <p:cTn id="21" dur="2000" fill="hold"/>
                                        <p:tgtEl>
                                          <p:spTgt spid="10"/>
                                        </p:tgtEl>
                                        <p:attrNameLst>
                                          <p:attrName>ppt_w</p:attrName>
                                        </p:attrNameLst>
                                      </p:cBhvr>
                                      <p:tavLst>
                                        <p:tav tm="0" fmla="#ppt_w*sin(2.5*pi*$)">
                                          <p:val>
                                            <p:fltVal val="0"/>
                                          </p:val>
                                        </p:tav>
                                        <p:tav tm="100000">
                                          <p:val>
                                            <p:fltVal val="1"/>
                                          </p:val>
                                        </p:tav>
                                      </p:tavLst>
                                    </p:anim>
                                    <p:anim calcmode="lin" valueType="num">
                                      <p:cBhvr>
                                        <p:cTn id="22" dur="2000" fill="hold"/>
                                        <p:tgtEl>
                                          <p:spTgt spid="10"/>
                                        </p:tgtEl>
                                        <p:attrNameLst>
                                          <p:attrName>ppt_h</p:attrName>
                                        </p:attrNameLst>
                                      </p:cBhvr>
                                      <p:tavLst>
                                        <p:tav tm="0">
                                          <p:val>
                                            <p:strVal val="#ppt_h"/>
                                          </p:val>
                                        </p:tav>
                                        <p:tav tm="100000">
                                          <p:val>
                                            <p:strVal val="#ppt_h"/>
                                          </p:val>
                                        </p:tav>
                                      </p:tavLst>
                                    </p:anim>
                                  </p:childTnLst>
                                </p:cTn>
                              </p:par>
                              <p:par>
                                <p:cTn id="23" presetID="1" presetClass="entr" presetSubtype="0" fill="hold" nodeType="with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childTnLst>
                                </p:cTn>
                              </p:par>
                            </p:childTnLst>
                          </p:cTn>
                        </p:par>
                        <p:par>
                          <p:cTn id="25" fill="hold">
                            <p:stCondLst>
                              <p:cond delay="4500"/>
                            </p:stCondLst>
                            <p:childTnLst>
                              <p:par>
                                <p:cTn id="26" presetID="45" presetClass="entr" presetSubtype="0" fill="hold"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2000"/>
                                        <p:tgtEl>
                                          <p:spTgt spid="11"/>
                                        </p:tgtEl>
                                      </p:cBhvr>
                                    </p:animEffect>
                                    <p:anim calcmode="lin" valueType="num">
                                      <p:cBhvr>
                                        <p:cTn id="29" dur="2000" fill="hold"/>
                                        <p:tgtEl>
                                          <p:spTgt spid="11"/>
                                        </p:tgtEl>
                                        <p:attrNameLst>
                                          <p:attrName>ppt_w</p:attrName>
                                        </p:attrNameLst>
                                      </p:cBhvr>
                                      <p:tavLst>
                                        <p:tav tm="0" fmla="#ppt_w*sin(2.5*pi*$)">
                                          <p:val>
                                            <p:fltVal val="0"/>
                                          </p:val>
                                        </p:tav>
                                        <p:tav tm="100000">
                                          <p:val>
                                            <p:fltVal val="1"/>
                                          </p:val>
                                        </p:tav>
                                      </p:tavLst>
                                    </p:anim>
                                    <p:anim calcmode="lin" valueType="num">
                                      <p:cBhvr>
                                        <p:cTn id="30" dur="2000" fill="hold"/>
                                        <p:tgtEl>
                                          <p:spTgt spid="11"/>
                                        </p:tgtEl>
                                        <p:attrNameLst>
                                          <p:attrName>ppt_h</p:attrName>
                                        </p:attrNameLst>
                                      </p:cBhvr>
                                      <p:tavLst>
                                        <p:tav tm="0">
                                          <p:val>
                                            <p:strVal val="#ppt_h"/>
                                          </p:val>
                                        </p:tav>
                                        <p:tav tm="100000">
                                          <p:val>
                                            <p:strVal val="#ppt_h"/>
                                          </p:val>
                                        </p:tav>
                                      </p:tavLst>
                                    </p:anim>
                                  </p:childTnLst>
                                </p:cTn>
                              </p:par>
                              <p:par>
                                <p:cTn id="31" presetID="1" presetClass="entr" presetSubtype="0" fill="hold" nodeType="withEffect">
                                  <p:stCondLst>
                                    <p:cond delay="0"/>
                                  </p:stCondLst>
                                  <p:childTnLst>
                                    <p:set>
                                      <p:cBhvr>
                                        <p:cTn id="3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1600200"/>
          </a:xfrm>
        </p:spPr>
        <p:txBody>
          <a:bodyPr/>
          <a:lstStyle/>
          <a:p>
            <a:r>
              <a:rPr lang="es-ES" dirty="0" smtClean="0"/>
              <a:t>Marco teórico</a:t>
            </a:r>
            <a:endParaRPr lang="es-ES" dirty="0"/>
          </a:p>
        </p:txBody>
      </p:sp>
      <p:pic>
        <p:nvPicPr>
          <p:cNvPr id="5" name="Marcador de contenido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11678" y="1252818"/>
            <a:ext cx="6084705" cy="5121851"/>
          </a:xfrm>
        </p:spPr>
      </p:pic>
      <p:sp>
        <p:nvSpPr>
          <p:cNvPr id="6" name="Título 1"/>
          <p:cNvSpPr txBox="1">
            <a:spLocks/>
          </p:cNvSpPr>
          <p:nvPr/>
        </p:nvSpPr>
        <p:spPr>
          <a:xfrm>
            <a:off x="1296300" y="3413693"/>
            <a:ext cx="3915378" cy="160020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200" dirty="0" smtClean="0"/>
              <a:t>Economía Colaborativa</a:t>
            </a:r>
            <a:endParaRPr lang="es-ES" sz="3200" dirty="0"/>
          </a:p>
        </p:txBody>
      </p:sp>
    </p:spTree>
    <p:extLst>
      <p:ext uri="{BB962C8B-B14F-4D97-AF65-F5344CB8AC3E}">
        <p14:creationId xmlns:p14="http://schemas.microsoft.com/office/powerpoint/2010/main" val="14740594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80">
                                          <p:stCondLst>
                                            <p:cond delay="0"/>
                                          </p:stCondLst>
                                        </p:cTn>
                                        <p:tgtEl>
                                          <p:spTgt spid="6">
                                            <p:txEl>
                                              <p:pRg st="0" end="0"/>
                                            </p:txEl>
                                          </p:spTgt>
                                        </p:tgtEl>
                                      </p:cBhvr>
                                    </p:animEffect>
                                    <p:anim calcmode="lin" valueType="num">
                                      <p:cBhvr>
                                        <p:cTn id="8" dur="1822" tmFilter="0,0; 0.14,0.36; 0.43,0.73; 0.71,0.91; 1.0,1.0">
                                          <p:stCondLst>
                                            <p:cond delay="0"/>
                                          </p:stCondLst>
                                        </p:cTn>
                                        <p:tgtEl>
                                          <p:spTgt spid="6">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xEl>
                                              <p:pRg st="0" end="0"/>
                                            </p:txEl>
                                          </p:spTgt>
                                        </p:tgtEl>
                                      </p:cBhvr>
                                      <p:to x="100000" y="60000"/>
                                    </p:animScale>
                                    <p:animScale>
                                      <p:cBhvr>
                                        <p:cTn id="14" dur="166" decel="50000">
                                          <p:stCondLst>
                                            <p:cond delay="676"/>
                                          </p:stCondLst>
                                        </p:cTn>
                                        <p:tgtEl>
                                          <p:spTgt spid="6">
                                            <p:txEl>
                                              <p:pRg st="0" end="0"/>
                                            </p:txEl>
                                          </p:spTgt>
                                        </p:tgtEl>
                                      </p:cBhvr>
                                      <p:to x="100000" y="100000"/>
                                    </p:animScale>
                                    <p:animScale>
                                      <p:cBhvr>
                                        <p:cTn id="15" dur="26">
                                          <p:stCondLst>
                                            <p:cond delay="1312"/>
                                          </p:stCondLst>
                                        </p:cTn>
                                        <p:tgtEl>
                                          <p:spTgt spid="6">
                                            <p:txEl>
                                              <p:pRg st="0" end="0"/>
                                            </p:txEl>
                                          </p:spTgt>
                                        </p:tgtEl>
                                      </p:cBhvr>
                                      <p:to x="100000" y="80000"/>
                                    </p:animScale>
                                    <p:animScale>
                                      <p:cBhvr>
                                        <p:cTn id="16" dur="166" decel="50000">
                                          <p:stCondLst>
                                            <p:cond delay="1338"/>
                                          </p:stCondLst>
                                        </p:cTn>
                                        <p:tgtEl>
                                          <p:spTgt spid="6">
                                            <p:txEl>
                                              <p:pRg st="0" end="0"/>
                                            </p:txEl>
                                          </p:spTgt>
                                        </p:tgtEl>
                                      </p:cBhvr>
                                      <p:to x="100000" y="100000"/>
                                    </p:animScale>
                                    <p:animScale>
                                      <p:cBhvr>
                                        <p:cTn id="17" dur="26">
                                          <p:stCondLst>
                                            <p:cond delay="1642"/>
                                          </p:stCondLst>
                                        </p:cTn>
                                        <p:tgtEl>
                                          <p:spTgt spid="6">
                                            <p:txEl>
                                              <p:pRg st="0" end="0"/>
                                            </p:txEl>
                                          </p:spTgt>
                                        </p:tgtEl>
                                      </p:cBhvr>
                                      <p:to x="100000" y="90000"/>
                                    </p:animScale>
                                    <p:animScale>
                                      <p:cBhvr>
                                        <p:cTn id="18" dur="166" decel="50000">
                                          <p:stCondLst>
                                            <p:cond delay="1668"/>
                                          </p:stCondLst>
                                        </p:cTn>
                                        <p:tgtEl>
                                          <p:spTgt spid="6">
                                            <p:txEl>
                                              <p:pRg st="0" end="0"/>
                                            </p:txEl>
                                          </p:spTgt>
                                        </p:tgtEl>
                                      </p:cBhvr>
                                      <p:to x="100000" y="100000"/>
                                    </p:animScale>
                                    <p:animScale>
                                      <p:cBhvr>
                                        <p:cTn id="19" dur="26">
                                          <p:stCondLst>
                                            <p:cond delay="1808"/>
                                          </p:stCondLst>
                                        </p:cTn>
                                        <p:tgtEl>
                                          <p:spTgt spid="6">
                                            <p:txEl>
                                              <p:pRg st="0" end="0"/>
                                            </p:txEl>
                                          </p:spTgt>
                                        </p:tgtEl>
                                      </p:cBhvr>
                                      <p:to x="100000" y="95000"/>
                                    </p:animScale>
                                    <p:animScale>
                                      <p:cBhvr>
                                        <p:cTn id="20" dur="166" decel="50000">
                                          <p:stCondLst>
                                            <p:cond delay="1834"/>
                                          </p:stCondLst>
                                        </p:cTn>
                                        <p:tgtEl>
                                          <p:spTgt spid="6">
                                            <p:txEl>
                                              <p:pRg st="0" end="0"/>
                                            </p:txEl>
                                          </p:spTgt>
                                        </p:tgtEl>
                                      </p:cBhvr>
                                      <p:to x="100000" y="100000"/>
                                    </p:animScale>
                                  </p:childTnLst>
                                </p:cTn>
                              </p:par>
                            </p:childTnLst>
                          </p:cTn>
                        </p:par>
                        <p:par>
                          <p:cTn id="21" fill="hold">
                            <p:stCondLst>
                              <p:cond delay="2000"/>
                            </p:stCondLst>
                            <p:childTnLst>
                              <p:par>
                                <p:cTn id="22" presetID="21" presetClass="entr" presetSubtype="1"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heel(1)">
                                      <p:cBhvr>
                                        <p:cTn id="24"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Validación de mercado</a:t>
            </a:r>
            <a:endParaRPr lang="es-ES" dirty="0"/>
          </a:p>
        </p:txBody>
      </p:sp>
      <p:sp>
        <p:nvSpPr>
          <p:cNvPr id="7" name="Marcador de contenido 2"/>
          <p:cNvSpPr txBox="1">
            <a:spLocks/>
          </p:cNvSpPr>
          <p:nvPr/>
        </p:nvSpPr>
        <p:spPr>
          <a:xfrm>
            <a:off x="7773244" y="2846368"/>
            <a:ext cx="2525104" cy="140040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s-ES" sz="8000" dirty="0" smtClean="0"/>
              <a:t>60 %</a:t>
            </a:r>
            <a:endParaRPr lang="es-ES" sz="8000" dirty="0"/>
          </a:p>
        </p:txBody>
      </p:sp>
      <p:sp>
        <p:nvSpPr>
          <p:cNvPr id="8" name="Marcador de contenido 2"/>
          <p:cNvSpPr txBox="1">
            <a:spLocks/>
          </p:cNvSpPr>
          <p:nvPr/>
        </p:nvSpPr>
        <p:spPr>
          <a:xfrm>
            <a:off x="7909432" y="4141121"/>
            <a:ext cx="2525104" cy="140040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s-ES" sz="1600" dirty="0" smtClean="0"/>
              <a:t>Han utilizado apps o webs de comercio </a:t>
            </a:r>
            <a:r>
              <a:rPr lang="es-ES" sz="1600" dirty="0"/>
              <a:t>colaborativo</a:t>
            </a:r>
          </a:p>
        </p:txBody>
      </p:sp>
      <p:pic>
        <p:nvPicPr>
          <p:cNvPr id="29" name="Imagen 28"/>
          <p:cNvPicPr>
            <a:picLocks noChangeAspect="1"/>
          </p:cNvPicPr>
          <p:nvPr/>
        </p:nvPicPr>
        <p:blipFill rotWithShape="1">
          <a:blip r:embed="rId3">
            <a:extLst>
              <a:ext uri="{28A0092B-C50C-407E-A947-70E740481C1C}">
                <a14:useLocalDpi xmlns:a14="http://schemas.microsoft.com/office/drawing/2010/main" val="0"/>
              </a:ext>
            </a:extLst>
          </a:blip>
          <a:srcRect l="5315" t="27322" r="4625"/>
          <a:stretch/>
        </p:blipFill>
        <p:spPr>
          <a:xfrm>
            <a:off x="778213" y="1806910"/>
            <a:ext cx="6060332" cy="3479313"/>
          </a:xfrm>
          <a:prstGeom prst="rect">
            <a:avLst/>
          </a:prstGeom>
          <a:noFill/>
        </p:spPr>
      </p:pic>
      <p:sp>
        <p:nvSpPr>
          <p:cNvPr id="31" name="Flecha derecha 30"/>
          <p:cNvSpPr/>
          <p:nvPr/>
        </p:nvSpPr>
        <p:spPr>
          <a:xfrm>
            <a:off x="2538919" y="3735421"/>
            <a:ext cx="437745" cy="405700"/>
          </a:xfrm>
          <a:prstGeom prst="right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2" name="Flecha derecha 31"/>
          <p:cNvSpPr/>
          <p:nvPr/>
        </p:nvSpPr>
        <p:spPr>
          <a:xfrm>
            <a:off x="4664414" y="3735421"/>
            <a:ext cx="437745" cy="405700"/>
          </a:xfrm>
          <a:prstGeom prst="right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3" name="Flecha a la derecha con muesca 32"/>
          <p:cNvSpPr/>
          <p:nvPr/>
        </p:nvSpPr>
        <p:spPr>
          <a:xfrm>
            <a:off x="6683682" y="3727050"/>
            <a:ext cx="437745" cy="414071"/>
          </a:xfrm>
          <a:prstGeom prst="notchedRight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4" name="Marcador de contenido 2"/>
          <p:cNvSpPr txBox="1">
            <a:spLocks/>
          </p:cNvSpPr>
          <p:nvPr/>
        </p:nvSpPr>
        <p:spPr>
          <a:xfrm>
            <a:off x="1174650" y="5286223"/>
            <a:ext cx="1189171" cy="93385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s-ES" sz="1600" dirty="0"/>
              <a:t>Población española:</a:t>
            </a:r>
          </a:p>
          <a:p>
            <a:pPr marL="0" indent="0">
              <a:buNone/>
            </a:pPr>
            <a:r>
              <a:rPr lang="es-ES" sz="1600" b="1" dirty="0"/>
              <a:t>   28,3 M</a:t>
            </a:r>
          </a:p>
        </p:txBody>
      </p:sp>
      <p:sp>
        <p:nvSpPr>
          <p:cNvPr id="36" name="Marcador de contenido 2"/>
          <p:cNvSpPr txBox="1">
            <a:spLocks/>
          </p:cNvSpPr>
          <p:nvPr/>
        </p:nvSpPr>
        <p:spPr>
          <a:xfrm>
            <a:off x="3213793" y="5286222"/>
            <a:ext cx="1270658" cy="93385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s-ES" sz="1600" dirty="0"/>
              <a:t>Población </a:t>
            </a:r>
            <a:r>
              <a:rPr lang="es-ES" sz="1600" dirty="0" smtClean="0"/>
              <a:t>internauta:</a:t>
            </a:r>
            <a:endParaRPr lang="es-ES" sz="1600" dirty="0"/>
          </a:p>
          <a:p>
            <a:pPr marL="0" indent="0">
              <a:buNone/>
            </a:pPr>
            <a:r>
              <a:rPr lang="es-ES" sz="1600" b="1" dirty="0"/>
              <a:t>   </a:t>
            </a:r>
            <a:r>
              <a:rPr lang="es-ES" sz="1600" b="1" dirty="0" smtClean="0"/>
              <a:t>21,5 </a:t>
            </a:r>
            <a:r>
              <a:rPr lang="es-ES" sz="1600" b="1" dirty="0"/>
              <a:t>M</a:t>
            </a:r>
          </a:p>
        </p:txBody>
      </p:sp>
      <p:sp>
        <p:nvSpPr>
          <p:cNvPr id="37" name="Marcador de contenido 2"/>
          <p:cNvSpPr txBox="1">
            <a:spLocks/>
          </p:cNvSpPr>
          <p:nvPr/>
        </p:nvSpPr>
        <p:spPr>
          <a:xfrm>
            <a:off x="5263086" y="5286221"/>
            <a:ext cx="1420595" cy="93385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s-ES" sz="1400" dirty="0" smtClean="0"/>
              <a:t>Compradores online:</a:t>
            </a:r>
            <a:endParaRPr lang="es-ES" sz="1400" dirty="0"/>
          </a:p>
          <a:p>
            <a:pPr marL="0" indent="0">
              <a:buNone/>
            </a:pPr>
            <a:r>
              <a:rPr lang="es-ES" sz="1600" b="1" dirty="0" smtClean="0"/>
              <a:t>15,9 M</a:t>
            </a:r>
            <a:endParaRPr lang="es-ES" sz="1600" b="1" dirty="0"/>
          </a:p>
        </p:txBody>
      </p:sp>
      <p:sp>
        <p:nvSpPr>
          <p:cNvPr id="38" name="Marcador de contenido 2"/>
          <p:cNvSpPr txBox="1">
            <a:spLocks/>
          </p:cNvSpPr>
          <p:nvPr/>
        </p:nvSpPr>
        <p:spPr>
          <a:xfrm>
            <a:off x="8200418" y="6352161"/>
            <a:ext cx="3605718" cy="33672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s-ES" sz="1100" i="1" dirty="0" smtClean="0"/>
              <a:t>*Estudio elaborado por IAB ecommerce y </a:t>
            </a:r>
            <a:r>
              <a:rPr lang="es-ES" sz="1100" i="1" dirty="0" err="1" smtClean="0"/>
              <a:t>eLogia</a:t>
            </a:r>
            <a:endParaRPr lang="es-ES" sz="1100" i="1" dirty="0"/>
          </a:p>
        </p:txBody>
      </p:sp>
    </p:spTree>
    <p:extLst>
      <p:ext uri="{BB962C8B-B14F-4D97-AF65-F5344CB8AC3E}">
        <p14:creationId xmlns:p14="http://schemas.microsoft.com/office/powerpoint/2010/main" val="11121837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29"/>
                                        </p:tgtEl>
                                      </p:cBhvr>
                                    </p:animEffect>
                                    <p:animScale>
                                      <p:cBhvr>
                                        <p:cTn id="7" dur="250" autoRev="1" fill="hold"/>
                                        <p:tgtEl>
                                          <p:spTgt spid="29"/>
                                        </p:tgtEl>
                                      </p:cBhvr>
                                      <p:by x="105000" y="105000"/>
                                    </p:animScale>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
                                            <p:txEl>
                                              <p:pRg st="1" end="1"/>
                                            </p:txEl>
                                          </p:spTgt>
                                        </p:tgtEl>
                                        <p:attrNameLst>
                                          <p:attrName>style.visibility</p:attrName>
                                        </p:attrNameLst>
                                      </p:cBhvr>
                                      <p:to>
                                        <p:strVal val="visible"/>
                                      </p:to>
                                    </p:set>
                                  </p:childTnLst>
                                </p:cTn>
                              </p:par>
                            </p:childTnLst>
                          </p:cTn>
                        </p:par>
                        <p:par>
                          <p:cTn id="13" fill="hold">
                            <p:stCondLst>
                              <p:cond delay="500"/>
                            </p:stCondLst>
                            <p:childTnLst>
                              <p:par>
                                <p:cTn id="14" presetID="1" presetClass="entr" presetSubtype="0" fill="hold" nodeType="afterEffect">
                                  <p:stCondLst>
                                    <p:cond delay="0"/>
                                  </p:stCondLst>
                                  <p:childTnLst>
                                    <p:set>
                                      <p:cBhvr>
                                        <p:cTn id="15" dur="1" fill="hold">
                                          <p:stCondLst>
                                            <p:cond delay="0"/>
                                          </p:stCondLst>
                                        </p:cTn>
                                        <p:tgtEl>
                                          <p:spTgt spid="36">
                                            <p:txEl>
                                              <p:pRg st="0" end="0"/>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6">
                                            <p:txEl>
                                              <p:pRg st="1" end="1"/>
                                            </p:txEl>
                                          </p:spTgt>
                                        </p:tgtEl>
                                        <p:attrNameLst>
                                          <p:attrName>style.visibility</p:attrName>
                                        </p:attrNameLst>
                                      </p:cBhvr>
                                      <p:to>
                                        <p:strVal val="visible"/>
                                      </p:to>
                                    </p:set>
                                  </p:childTnLst>
                                </p:cTn>
                              </p:par>
                            </p:childTnLst>
                          </p:cTn>
                        </p:par>
                        <p:par>
                          <p:cTn id="18" fill="hold">
                            <p:stCondLst>
                              <p:cond delay="500"/>
                            </p:stCondLst>
                            <p:childTnLst>
                              <p:par>
                                <p:cTn id="19" presetID="1" presetClass="entr" presetSubtype="0" fill="hold" nodeType="afterEffect">
                                  <p:stCondLst>
                                    <p:cond delay="0"/>
                                  </p:stCondLst>
                                  <p:childTnLst>
                                    <p:set>
                                      <p:cBhvr>
                                        <p:cTn id="20" dur="1" fill="hold">
                                          <p:stCondLst>
                                            <p:cond delay="0"/>
                                          </p:stCondLst>
                                        </p:cTn>
                                        <p:tgtEl>
                                          <p:spTgt spid="37">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7">
                                            <p:txEl>
                                              <p:pRg st="1" end="1"/>
                                            </p:txEl>
                                          </p:spTgt>
                                        </p:tgtEl>
                                        <p:attrNameLst>
                                          <p:attrName>style.visibility</p:attrName>
                                        </p:attrNameLst>
                                      </p:cBhvr>
                                      <p:to>
                                        <p:strVal val="visible"/>
                                      </p:to>
                                    </p:set>
                                  </p:childTnLst>
                                </p:cTn>
                              </p:par>
                            </p:childTnLst>
                          </p:cTn>
                        </p:par>
                        <p:par>
                          <p:cTn id="23" fill="hold">
                            <p:stCondLst>
                              <p:cond delay="500"/>
                            </p:stCondLst>
                            <p:childTnLst>
                              <p:par>
                                <p:cTn id="24" presetID="53" presetClass="entr" presetSubtype="16" fill="hold" nodeType="afterEffect">
                                  <p:stCondLst>
                                    <p:cond delay="0"/>
                                  </p:stCondLst>
                                  <p:childTnLst>
                                    <p:set>
                                      <p:cBhvr>
                                        <p:cTn id="25" dur="1" fill="hold">
                                          <p:stCondLst>
                                            <p:cond delay="0"/>
                                          </p:stCondLst>
                                        </p:cTn>
                                        <p:tgtEl>
                                          <p:spTgt spid="7">
                                            <p:txEl>
                                              <p:pRg st="0" end="0"/>
                                            </p:txEl>
                                          </p:spTgt>
                                        </p:tgtEl>
                                        <p:attrNameLst>
                                          <p:attrName>style.visibility</p:attrName>
                                        </p:attrNameLst>
                                      </p:cBhvr>
                                      <p:to>
                                        <p:strVal val="visible"/>
                                      </p:to>
                                    </p:set>
                                    <p:anim calcmode="lin" valueType="num">
                                      <p:cBhvr>
                                        <p:cTn id="26"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27" dur="500" fill="hold"/>
                                        <p:tgtEl>
                                          <p:spTgt spid="7">
                                            <p:txEl>
                                              <p:pRg st="0" end="0"/>
                                            </p:txEl>
                                          </p:spTgt>
                                        </p:tgtEl>
                                        <p:attrNameLst>
                                          <p:attrName>ppt_h</p:attrName>
                                        </p:attrNameLst>
                                      </p:cBhvr>
                                      <p:tavLst>
                                        <p:tav tm="0">
                                          <p:val>
                                            <p:fltVal val="0"/>
                                          </p:val>
                                        </p:tav>
                                        <p:tav tm="100000">
                                          <p:val>
                                            <p:strVal val="#ppt_h"/>
                                          </p:val>
                                        </p:tav>
                                      </p:tavLst>
                                    </p:anim>
                                    <p:animEffect transition="in" filter="fade">
                                      <p:cBhvr>
                                        <p:cTn id="28" dur="500"/>
                                        <p:tgtEl>
                                          <p:spTgt spid="7">
                                            <p:txEl>
                                              <p:pRg st="0" end="0"/>
                                            </p:txEl>
                                          </p:spTgt>
                                        </p:tgtEl>
                                      </p:cBhvr>
                                    </p:animEffect>
                                  </p:childTnLst>
                                </p:cTn>
                              </p:par>
                              <p:par>
                                <p:cTn id="29" presetID="53" presetClass="entr" presetSubtype="16" fill="hold" nodeType="with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anim calcmode="lin" valueType="num">
                                      <p:cBhvr>
                                        <p:cTn id="31"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32" dur="5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33"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 (nuestro proyecto)</a:t>
            </a:r>
            <a:endParaRPr lang="es-ES" dirty="0"/>
          </a:p>
        </p:txBody>
      </p:sp>
      <p:sp>
        <p:nvSpPr>
          <p:cNvPr id="3" name="Marcador de contenido 2"/>
          <p:cNvSpPr>
            <a:spLocks noGrp="1"/>
          </p:cNvSpPr>
          <p:nvPr>
            <p:ph idx="1"/>
          </p:nvPr>
        </p:nvSpPr>
        <p:spPr>
          <a:xfrm>
            <a:off x="875201" y="1853248"/>
            <a:ext cx="8946541" cy="4195481"/>
          </a:xfrm>
        </p:spPr>
        <p:txBody>
          <a:bodyPr/>
          <a:lstStyle/>
          <a:p>
            <a:pPr>
              <a:buFont typeface="Wingdings" panose="05000000000000000000" pitchFamily="2" charset="2"/>
              <a:buChar char="q"/>
            </a:pPr>
            <a:r>
              <a:rPr lang="es-ES" dirty="0" smtClean="0"/>
              <a:t>Denominado </a:t>
            </a:r>
            <a:r>
              <a:rPr lang="es-ES" b="1" dirty="0" smtClean="0"/>
              <a:t>Thingy,</a:t>
            </a:r>
            <a:r>
              <a:rPr lang="es-ES" dirty="0" smtClean="0"/>
              <a:t> es más que una plataforma web</a:t>
            </a:r>
          </a:p>
          <a:p>
            <a:pPr>
              <a:buFont typeface="Wingdings" panose="05000000000000000000" pitchFamily="2" charset="2"/>
              <a:buChar char="q"/>
            </a:pPr>
            <a:endParaRPr lang="es-ES" b="1" dirty="0"/>
          </a:p>
          <a:p>
            <a:pPr>
              <a:buFont typeface="Wingdings" panose="05000000000000000000" pitchFamily="2" charset="2"/>
              <a:buChar char="q"/>
            </a:pPr>
            <a:r>
              <a:rPr lang="es-ES" dirty="0" smtClean="0"/>
              <a:t>Llevado a cabo mediante una </a:t>
            </a:r>
            <a:r>
              <a:rPr lang="es-ES" b="1" dirty="0" smtClean="0"/>
              <a:t>metodología de desarrollo ágil </a:t>
            </a:r>
            <a:r>
              <a:rPr lang="es-ES" dirty="0" smtClean="0"/>
              <a:t>basada en </a:t>
            </a:r>
            <a:r>
              <a:rPr lang="es-ES" b="1" dirty="0" smtClean="0"/>
              <a:t>prototipos</a:t>
            </a:r>
            <a:r>
              <a:rPr lang="es-ES" dirty="0" smtClean="0"/>
              <a:t>, con ayuda de:</a:t>
            </a:r>
          </a:p>
          <a:p>
            <a:pPr marL="0" indent="0">
              <a:buNone/>
            </a:pPr>
            <a:endParaRPr lang="es-ES" dirty="0"/>
          </a:p>
          <a:p>
            <a:pPr marL="0" indent="0">
              <a:buNone/>
            </a:pPr>
            <a:endParaRPr lang="es-ES" dirty="0"/>
          </a:p>
        </p:txBody>
      </p:sp>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087318">
            <a:off x="1168417" y="4189027"/>
            <a:ext cx="4703566" cy="1445616"/>
          </a:xfrm>
          <a:prstGeom prst="rect">
            <a:avLst/>
          </a:prstGeom>
        </p:spPr>
      </p:pic>
      <p:pic>
        <p:nvPicPr>
          <p:cNvPr id="8" name="Imagen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57351" y="4059943"/>
            <a:ext cx="1524003" cy="1524003"/>
          </a:xfrm>
          <a:prstGeom prst="rect">
            <a:avLst/>
          </a:prstGeom>
        </p:spPr>
      </p:pic>
    </p:spTree>
    <p:extLst>
      <p:ext uri="{BB962C8B-B14F-4D97-AF65-F5344CB8AC3E}">
        <p14:creationId xmlns:p14="http://schemas.microsoft.com/office/powerpoint/2010/main" val="9177486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000"/>
                                        <p:tgtEl>
                                          <p:spTgt spid="3">
                                            <p:txEl>
                                              <p:pRg st="2" end="2"/>
                                            </p:txEl>
                                          </p:spTgt>
                                        </p:tgtEl>
                                      </p:cBhvr>
                                    </p:animEffect>
                                    <p:anim calcmode="lin" valueType="num">
                                      <p:cBhvr>
                                        <p:cTn id="1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14" presetClass="entr" presetSubtype="10"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randombar(horizontal)">
                                      <p:cBhvr>
                                        <p:cTn id="19" dur="500"/>
                                        <p:tgtEl>
                                          <p:spTgt spid="7"/>
                                        </p:tgtEl>
                                      </p:cBhvr>
                                    </p:animEffect>
                                  </p:childTnLst>
                                </p:cTn>
                              </p:par>
                              <p:par>
                                <p:cTn id="20" presetID="14" presetClass="entr" presetSubtype="1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randombar(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Arquitectura</a:t>
            </a:r>
            <a:endParaRPr lang="es-ES" dirty="0"/>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6069" y="2221555"/>
            <a:ext cx="4606655" cy="26364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ítulo 1"/>
          <p:cNvSpPr txBox="1">
            <a:spLocks/>
          </p:cNvSpPr>
          <p:nvPr/>
        </p:nvSpPr>
        <p:spPr>
          <a:xfrm>
            <a:off x="650856" y="2221554"/>
            <a:ext cx="5740216" cy="289818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2400" dirty="0" smtClean="0"/>
              <a:t>Divida en:</a:t>
            </a:r>
          </a:p>
          <a:p>
            <a:pPr marL="571500" indent="-571500">
              <a:buFont typeface="Wingdings" panose="05000000000000000000" pitchFamily="2" charset="2"/>
              <a:buChar char="q"/>
            </a:pPr>
            <a:r>
              <a:rPr lang="es-ES" sz="2400" b="1" dirty="0" smtClean="0"/>
              <a:t>Back-</a:t>
            </a:r>
            <a:r>
              <a:rPr lang="es-ES" sz="2400" b="1" dirty="0" err="1" smtClean="0"/>
              <a:t>End</a:t>
            </a:r>
            <a:r>
              <a:rPr lang="es-ES" sz="2400" dirty="0" smtClean="0"/>
              <a:t> con nuestra </a:t>
            </a:r>
            <a:r>
              <a:rPr lang="es-ES" sz="2400" b="1" dirty="0" smtClean="0"/>
              <a:t>API REST</a:t>
            </a:r>
          </a:p>
          <a:p>
            <a:pPr marL="342900" indent="-342900">
              <a:buFont typeface="Wingdings" panose="05000000000000000000" pitchFamily="2" charset="2"/>
              <a:buChar char="q"/>
            </a:pPr>
            <a:endParaRPr lang="es-ES" sz="2400" b="1" dirty="0"/>
          </a:p>
          <a:p>
            <a:pPr marL="571500" indent="-571500">
              <a:buFont typeface="Wingdings" panose="05000000000000000000" pitchFamily="2" charset="2"/>
              <a:buChar char="q"/>
            </a:pPr>
            <a:r>
              <a:rPr lang="es-ES" sz="2400" b="1" dirty="0" smtClean="0"/>
              <a:t>Front-</a:t>
            </a:r>
            <a:r>
              <a:rPr lang="es-ES" sz="2400" b="1" dirty="0" err="1" smtClean="0"/>
              <a:t>End</a:t>
            </a:r>
            <a:r>
              <a:rPr lang="es-ES" sz="2400" b="1" dirty="0" smtClean="0"/>
              <a:t> </a:t>
            </a:r>
            <a:r>
              <a:rPr lang="es-ES" sz="2400" dirty="0" smtClean="0"/>
              <a:t>diverso para dar soporte a cada una de las plataformas.</a:t>
            </a:r>
            <a:endParaRPr lang="es-ES" sz="2400" b="1" dirty="0"/>
          </a:p>
        </p:txBody>
      </p:sp>
    </p:spTree>
    <p:extLst>
      <p:ext uri="{BB962C8B-B14F-4D97-AF65-F5344CB8AC3E}">
        <p14:creationId xmlns:p14="http://schemas.microsoft.com/office/powerpoint/2010/main" val="21196591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Effect transition="in" filter="fade">
                                      <p:cBhvr>
                                        <p:cTn id="13" dur="1000"/>
                                        <p:tgtEl>
                                          <p:spTgt spid="7">
                                            <p:txEl>
                                              <p:pRg st="1" end="1"/>
                                            </p:txEl>
                                          </p:spTgt>
                                        </p:tgtEl>
                                      </p:cBhvr>
                                    </p:animEffect>
                                    <p:anim calcmode="lin" valueType="num">
                                      <p:cBhvr>
                                        <p:cTn id="14"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1000"/>
                                        <p:tgtEl>
                                          <p:spTgt spid="7">
                                            <p:txEl>
                                              <p:pRg st="3" end="3"/>
                                            </p:txEl>
                                          </p:spTgt>
                                        </p:tgtEl>
                                      </p:cBhvr>
                                    </p:animEffect>
                                    <p:anim calcmode="lin" valueType="num">
                                      <p:cBhvr>
                                        <p:cTn id="2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1" presetClass="entr" presetSubtype="0"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1023</TotalTime>
  <Words>1754</Words>
  <Application>Microsoft Office PowerPoint</Application>
  <PresentationFormat>Panorámica</PresentationFormat>
  <Paragraphs>194</Paragraphs>
  <Slides>19</Slides>
  <Notes>15</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19</vt:i4>
      </vt:variant>
    </vt:vector>
  </HeadingPairs>
  <TitlesOfParts>
    <vt:vector size="25" baseType="lpstr">
      <vt:lpstr>Arial</vt:lpstr>
      <vt:lpstr>Calibri</vt:lpstr>
      <vt:lpstr>Century Gothic</vt:lpstr>
      <vt:lpstr>Wingdings</vt:lpstr>
      <vt:lpstr>Wingdings 3</vt:lpstr>
      <vt:lpstr>Ion</vt:lpstr>
      <vt:lpstr>Presentación de PowerPoint</vt:lpstr>
      <vt:lpstr>Diseño e Implementación de un Tablón de Anuncios para Venta de Segunda Mano Adaptado al Usuario</vt:lpstr>
      <vt:lpstr>Índice</vt:lpstr>
      <vt:lpstr>Problemas </vt:lpstr>
      <vt:lpstr>Solución</vt:lpstr>
      <vt:lpstr>Marco teórico</vt:lpstr>
      <vt:lpstr>Validación de mercado</vt:lpstr>
      <vt:lpstr>Introducción (nuestro proyecto)</vt:lpstr>
      <vt:lpstr>Arquitectura</vt:lpstr>
      <vt:lpstr>Herramientas de desarrollo</vt:lpstr>
      <vt:lpstr>Seguridad</vt:lpstr>
      <vt:lpstr>Personalización</vt:lpstr>
      <vt:lpstr>One more thing…</vt:lpstr>
      <vt:lpstr>Presentación de PowerPoint</vt:lpstr>
      <vt:lpstr>Demostración</vt:lpstr>
      <vt:lpstr>Mejoras</vt:lpstr>
      <vt:lpstr>Conclusión</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Francisco Javier Galiana Cano</dc:creator>
  <cp:lastModifiedBy>Francisco Javier Galiana Cano</cp:lastModifiedBy>
  <cp:revision>124</cp:revision>
  <dcterms:created xsi:type="dcterms:W3CDTF">2017-09-17T09:41:11Z</dcterms:created>
  <dcterms:modified xsi:type="dcterms:W3CDTF">2017-09-18T04:06:40Z</dcterms:modified>
</cp:coreProperties>
</file>