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1" r:id="rId5"/>
    <p:sldId id="267" r:id="rId6"/>
    <p:sldId id="257" r:id="rId7"/>
    <p:sldId id="258" r:id="rId8"/>
    <p:sldId id="260" r:id="rId9"/>
    <p:sldId id="262" r:id="rId10"/>
    <p:sldId id="270" r:id="rId11"/>
    <p:sldId id="264" r:id="rId12"/>
    <p:sldId id="263" r:id="rId13"/>
    <p:sldId id="26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Zuniga" initials="LZ" lastIdx="1" clrIdx="0">
    <p:extLst>
      <p:ext uri="{19B8F6BF-5375-455C-9EA6-DF929625EA0E}">
        <p15:presenceInfo xmlns:p15="http://schemas.microsoft.com/office/powerpoint/2012/main" userId="f2e8c121f32340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>
      <p:cViewPr>
        <p:scale>
          <a:sx n="110" d="100"/>
          <a:sy n="110" d="100"/>
        </p:scale>
        <p:origin x="1584" y="-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9633-1F68-43EC-AB8F-2167B886279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3FA8-9AB7-4644-B181-65BF0AFC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9633-1F68-43EC-AB8F-2167B886279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3FA8-9AB7-4644-B181-65BF0AFC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0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9633-1F68-43EC-AB8F-2167B886279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3FA8-9AB7-4644-B181-65BF0AFC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9633-1F68-43EC-AB8F-2167B886279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3FA8-9AB7-4644-B181-65BF0AFC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9633-1F68-43EC-AB8F-2167B886279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3FA8-9AB7-4644-B181-65BF0AFC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9633-1F68-43EC-AB8F-2167B886279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3FA8-9AB7-4644-B181-65BF0AFC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9633-1F68-43EC-AB8F-2167B886279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3FA8-9AB7-4644-B181-65BF0AFC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9633-1F68-43EC-AB8F-2167B886279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3FA8-9AB7-4644-B181-65BF0AFC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9633-1F68-43EC-AB8F-2167B886279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3FA8-9AB7-4644-B181-65BF0AFC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9633-1F68-43EC-AB8F-2167B886279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3FA8-9AB7-4644-B181-65BF0AFC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9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9633-1F68-43EC-AB8F-2167B886279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3FA8-9AB7-4644-B181-65BF0AFC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F9633-1F68-43EC-AB8F-2167B886279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53FA8-9AB7-4644-B181-65BF0AFC3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9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9oCKKda4D34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HMU8-n3dWo?list=PLdzqcdsXmqB8k_tf6HgYYVbycksMN7YW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barnes.com/en/all-destinations/hongrie-en-all-destinations/unique-loft-apartment-riverloft-condominium-for-sale-13th-district-budapest/" TargetMode="External"/><Relationship Id="rId7" Type="http://schemas.openxmlformats.org/officeDocument/2006/relationships/hyperlink" Target="https://cluberas.blogspot.com/2011/09/reportajes-deco-el-atico-de-hipotecada.html?m=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vivirhogar.republica.com/consejos-utiles/organizando-un-ambiente-de-estudio-funcional-en-casa.html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yele.ch/content/la-casa-y-los-mueble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55626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56388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 casa</a:t>
            </a:r>
          </a:p>
          <a:p>
            <a:r>
              <a:rPr lang="en-US" sz="2800" dirty="0" err="1"/>
              <a:t>Unidad</a:t>
            </a:r>
            <a:r>
              <a:rPr lang="en-US" sz="2800" dirty="0"/>
              <a:t> 4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4600" y="1219200"/>
            <a:ext cx="2667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La Casona Riva Agüero (Lima-Perú)</a:t>
            </a:r>
          </a:p>
          <a:p>
            <a:r>
              <a:rPr lang="es-ES" dirty="0"/>
              <a:t>La casona </a:t>
            </a:r>
            <a:r>
              <a:rPr lang="es-ES" u="sng" dirty="0"/>
              <a:t>está</a:t>
            </a:r>
            <a:r>
              <a:rPr lang="es-ES" dirty="0"/>
              <a:t> en Lima</a:t>
            </a:r>
          </a:p>
          <a:p>
            <a:r>
              <a:rPr lang="es-ES" dirty="0"/>
              <a:t>Construida en el Siglo XIX. Es la </a:t>
            </a:r>
            <a:r>
              <a:rPr lang="es-ES" i="1" dirty="0"/>
              <a:t>Casa de los marqueses de Montealegre</a:t>
            </a:r>
            <a:r>
              <a:rPr lang="es-ES" dirty="0"/>
              <a:t>. </a:t>
            </a:r>
          </a:p>
          <a:p>
            <a:r>
              <a:rPr lang="es-ES" dirty="0"/>
              <a:t>Ahora, esta casona </a:t>
            </a:r>
            <a:r>
              <a:rPr lang="es-ES" u="sng" dirty="0"/>
              <a:t>es</a:t>
            </a:r>
            <a:r>
              <a:rPr lang="es-ES" dirty="0"/>
              <a:t> la Universidad Católica de Lima. </a:t>
            </a:r>
          </a:p>
          <a:p>
            <a:r>
              <a:rPr lang="es-ES" dirty="0"/>
              <a:t>La fachada </a:t>
            </a:r>
            <a:r>
              <a:rPr lang="es-ES" u="sng" dirty="0"/>
              <a:t>tiene</a:t>
            </a:r>
            <a:r>
              <a:rPr lang="es-ES" dirty="0"/>
              <a:t> un bello balcón de estilo republicano.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115579"/>
            <a:ext cx="56388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Los </a:t>
            </a:r>
            <a:r>
              <a:rPr lang="en-US" sz="1050" dirty="0" err="1"/>
              <a:t>números</a:t>
            </a:r>
            <a:r>
              <a:rPr lang="en-US" sz="1050" dirty="0"/>
              <a:t> </a:t>
            </a:r>
            <a:r>
              <a:rPr lang="en-US" sz="1050" dirty="0" err="1"/>
              <a:t>ordinales</a:t>
            </a:r>
            <a:r>
              <a:rPr lang="en-US" sz="1050" dirty="0"/>
              <a:t>: primero, </a:t>
            </a:r>
            <a:r>
              <a:rPr lang="en-US" sz="1050" dirty="0" err="1"/>
              <a:t>segundo</a:t>
            </a:r>
            <a:r>
              <a:rPr lang="en-US" sz="1050" dirty="0"/>
              <a:t>, </a:t>
            </a:r>
            <a:r>
              <a:rPr lang="en-US" sz="1050" dirty="0" err="1"/>
              <a:t>tercero</a:t>
            </a:r>
            <a:r>
              <a:rPr lang="en-US" sz="1050" dirty="0"/>
              <a:t>, etc.</a:t>
            </a:r>
          </a:p>
          <a:p>
            <a:r>
              <a:rPr lang="en-US" sz="1050" dirty="0"/>
              <a:t>Los </a:t>
            </a:r>
            <a:r>
              <a:rPr lang="en-US" sz="1050" dirty="0" err="1"/>
              <a:t>artículos</a:t>
            </a:r>
            <a:r>
              <a:rPr lang="en-US" sz="1050" dirty="0"/>
              <a:t> </a:t>
            </a:r>
            <a:r>
              <a:rPr lang="en-US" sz="1050" dirty="0" err="1"/>
              <a:t>determinados</a:t>
            </a:r>
            <a:r>
              <a:rPr lang="en-US" sz="1050" dirty="0"/>
              <a:t> (el, la, los, las) e </a:t>
            </a:r>
            <a:r>
              <a:rPr lang="en-US" sz="1050" dirty="0" err="1"/>
              <a:t>indeterminados</a:t>
            </a:r>
            <a:r>
              <a:rPr lang="en-US" sz="1050" dirty="0"/>
              <a:t>  (un, una, </a:t>
            </a:r>
            <a:r>
              <a:rPr lang="en-US" sz="1050" dirty="0" err="1"/>
              <a:t>unos</a:t>
            </a:r>
            <a:r>
              <a:rPr lang="en-US" sz="1050" dirty="0"/>
              <a:t>, </a:t>
            </a:r>
            <a:r>
              <a:rPr lang="en-US" sz="1050" dirty="0" err="1"/>
              <a:t>unas</a:t>
            </a:r>
            <a:r>
              <a:rPr lang="en-US" sz="1050" dirty="0"/>
              <a:t>).</a:t>
            </a:r>
          </a:p>
          <a:p>
            <a:r>
              <a:rPr lang="en-US" sz="1050" dirty="0"/>
              <a:t>Los </a:t>
            </a:r>
            <a:r>
              <a:rPr lang="en-US" sz="1050" dirty="0" err="1"/>
              <a:t>verbos</a:t>
            </a:r>
            <a:r>
              <a:rPr lang="en-US" sz="1050" dirty="0"/>
              <a:t> </a:t>
            </a:r>
            <a:r>
              <a:rPr lang="en-US" sz="1050" i="1" dirty="0"/>
              <a:t>Hay (existence) y </a:t>
            </a:r>
            <a:r>
              <a:rPr lang="en-US" sz="1050" i="1" dirty="0" err="1"/>
              <a:t>Estar</a:t>
            </a:r>
            <a:r>
              <a:rPr lang="en-US" sz="1050" i="1" dirty="0"/>
              <a:t> (location)</a:t>
            </a:r>
          </a:p>
          <a:p>
            <a:r>
              <a:rPr lang="en-US" sz="1050" dirty="0" err="1"/>
              <a:t>Vocabulario</a:t>
            </a:r>
            <a:r>
              <a:rPr lang="en-US" sz="1050" dirty="0"/>
              <a:t> de la casa</a:t>
            </a:r>
          </a:p>
          <a:p>
            <a:r>
              <a:rPr lang="en-US" sz="1050" dirty="0" err="1"/>
              <a:t>Vocabulario</a:t>
            </a:r>
            <a:r>
              <a:rPr lang="en-US" sz="1050" dirty="0"/>
              <a:t> de  </a:t>
            </a:r>
            <a:r>
              <a:rPr lang="en-US" sz="1050" dirty="0" err="1"/>
              <a:t>adverbios</a:t>
            </a:r>
            <a:r>
              <a:rPr lang="en-US" sz="1050" dirty="0"/>
              <a:t> de </a:t>
            </a:r>
            <a:r>
              <a:rPr lang="en-US" sz="1050" dirty="0" err="1"/>
              <a:t>lugar</a:t>
            </a:r>
            <a:r>
              <a:rPr lang="en-US" sz="1050" dirty="0"/>
              <a:t>.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71921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Hay y estar en español · ¡¡¡Aprende a usarlos y practica con el vídeo!!!">
            <a:hlinkClick r:id="" action="ppaction://media"/>
            <a:extLst>
              <a:ext uri="{FF2B5EF4-FFF2-40B4-BE49-F238E27FC236}">
                <a16:creationId xmlns:a16="http://schemas.microsoft.com/office/drawing/2014/main" id="{A23E2191-6E96-2DFE-B5D9-8906CFC642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57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8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Uso</a:t>
            </a:r>
            <a:r>
              <a:rPr lang="en-CA" dirty="0"/>
              <a:t> de primero y </a:t>
            </a:r>
            <a:r>
              <a:rPr lang="en-CA" dirty="0" err="1"/>
              <a:t>tercero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905000"/>
            <a:ext cx="655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Los </a:t>
            </a:r>
            <a:r>
              <a:rPr lang="en-CA" u="sng" dirty="0" err="1"/>
              <a:t>ordinales</a:t>
            </a:r>
            <a:r>
              <a:rPr lang="en-CA" u="sng" dirty="0"/>
              <a:t> primero y </a:t>
            </a:r>
            <a:r>
              <a:rPr lang="en-CA" u="sng" dirty="0" err="1"/>
              <a:t>tercero</a:t>
            </a:r>
            <a:r>
              <a:rPr lang="en-CA" u="sng" dirty="0"/>
              <a:t> </a:t>
            </a:r>
            <a:r>
              <a:rPr lang="en-CA" u="sng" dirty="0" err="1"/>
              <a:t>pierden</a:t>
            </a:r>
            <a:r>
              <a:rPr lang="en-CA" u="sng" dirty="0"/>
              <a:t> la –o </a:t>
            </a:r>
            <a:r>
              <a:rPr lang="en-CA" u="sng" dirty="0" err="1"/>
              <a:t>delante</a:t>
            </a:r>
            <a:r>
              <a:rPr lang="en-CA" u="sng" dirty="0"/>
              <a:t> de un </a:t>
            </a:r>
            <a:r>
              <a:rPr lang="en-CA" u="sng" dirty="0" err="1"/>
              <a:t>nombre</a:t>
            </a:r>
            <a:r>
              <a:rPr lang="en-CA" u="sng" dirty="0"/>
              <a:t> </a:t>
            </a:r>
            <a:r>
              <a:rPr lang="en-CA" u="sng" dirty="0" err="1"/>
              <a:t>masculino</a:t>
            </a:r>
            <a:r>
              <a:rPr lang="en-CA" u="sng" dirty="0"/>
              <a:t> singular</a:t>
            </a:r>
          </a:p>
          <a:p>
            <a:endParaRPr lang="en-CA" dirty="0"/>
          </a:p>
          <a:p>
            <a:r>
              <a:rPr lang="en-CA" dirty="0"/>
              <a:t>Ella vive </a:t>
            </a:r>
            <a:r>
              <a:rPr lang="en-CA" dirty="0" err="1"/>
              <a:t>en</a:t>
            </a:r>
            <a:r>
              <a:rPr lang="en-CA" dirty="0"/>
              <a:t> el </a:t>
            </a:r>
            <a:r>
              <a:rPr lang="en-CA" dirty="0" err="1">
                <a:solidFill>
                  <a:srgbClr val="FF0000"/>
                </a:solidFill>
              </a:rPr>
              <a:t>tercer</a:t>
            </a:r>
            <a:r>
              <a:rPr lang="en-CA" dirty="0"/>
              <a:t> </a:t>
            </a:r>
            <a:r>
              <a:rPr lang="en-CA" dirty="0" err="1"/>
              <a:t>piso</a:t>
            </a:r>
            <a:endParaRPr lang="en-CA" dirty="0"/>
          </a:p>
          <a:p>
            <a:endParaRPr lang="en-CA" dirty="0"/>
          </a:p>
          <a:p>
            <a:r>
              <a:rPr lang="en-CA" dirty="0"/>
              <a:t>Ella vive </a:t>
            </a:r>
            <a:r>
              <a:rPr lang="en-CA" dirty="0" err="1"/>
              <a:t>en</a:t>
            </a:r>
            <a:r>
              <a:rPr lang="en-CA" dirty="0"/>
              <a:t> el </a:t>
            </a:r>
            <a:r>
              <a:rPr lang="en-CA" dirty="0" err="1"/>
              <a:t>tercer</a:t>
            </a:r>
            <a:r>
              <a:rPr lang="en-CA" dirty="0" err="1">
                <a:solidFill>
                  <a:srgbClr val="FF0000"/>
                </a:solidFill>
              </a:rPr>
              <a:t>o</a:t>
            </a:r>
            <a:r>
              <a:rPr lang="en-CA" dirty="0"/>
              <a:t>, a la </a:t>
            </a:r>
            <a:r>
              <a:rPr lang="en-CA" dirty="0" err="1"/>
              <a:t>derecha</a:t>
            </a:r>
            <a:endParaRPr lang="en-CA" dirty="0"/>
          </a:p>
          <a:p>
            <a:endParaRPr lang="en-CA" dirty="0"/>
          </a:p>
          <a:p>
            <a:r>
              <a:rPr lang="en-CA" dirty="0"/>
              <a:t>El </a:t>
            </a:r>
            <a:r>
              <a:rPr lang="en-CA" dirty="0" err="1"/>
              <a:t>ascensor</a:t>
            </a:r>
            <a:r>
              <a:rPr lang="en-CA" dirty="0"/>
              <a:t> </a:t>
            </a:r>
            <a:r>
              <a:rPr lang="en-CA" dirty="0" err="1"/>
              <a:t>está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el </a:t>
            </a:r>
            <a:r>
              <a:rPr lang="en-CA" dirty="0">
                <a:solidFill>
                  <a:srgbClr val="FF0000"/>
                </a:solidFill>
              </a:rPr>
              <a:t>primer</a:t>
            </a:r>
            <a:r>
              <a:rPr lang="en-CA" dirty="0"/>
              <a:t> </a:t>
            </a:r>
            <a:r>
              <a:rPr lang="en-CA" dirty="0" err="1"/>
              <a:t>piso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El ascensor </a:t>
            </a:r>
            <a:r>
              <a:rPr lang="en-CA" dirty="0" err="1"/>
              <a:t>está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el</a:t>
            </a:r>
            <a:r>
              <a:rPr lang="en-CA" dirty="0"/>
              <a:t> primer</a:t>
            </a:r>
            <a:r>
              <a:rPr lang="en-CA" dirty="0">
                <a:solidFill>
                  <a:srgbClr val="C00000"/>
                </a:solidFill>
              </a:rPr>
              <a:t>o</a:t>
            </a:r>
            <a:r>
              <a:rPr lang="en-CA" dirty="0"/>
              <a:t>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999394"/>
            <a:ext cx="1905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7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Adverbios</a:t>
            </a:r>
            <a:r>
              <a:rPr lang="en-CA" dirty="0"/>
              <a:t> y </a:t>
            </a:r>
            <a:r>
              <a:rPr lang="en-CA" dirty="0" err="1"/>
              <a:t>preposiciones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397663"/>
            <a:ext cx="670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Delante</a:t>
            </a:r>
            <a:r>
              <a:rPr lang="en-CA" dirty="0"/>
              <a:t> de, </a:t>
            </a:r>
            <a:r>
              <a:rPr lang="en-CA" dirty="0" err="1"/>
              <a:t>enfrente</a:t>
            </a:r>
            <a:r>
              <a:rPr lang="en-CA" dirty="0"/>
              <a:t> de =  In front of/ </a:t>
            </a:r>
            <a:r>
              <a:rPr lang="en-CA" dirty="0" err="1"/>
              <a:t>detrás</a:t>
            </a:r>
            <a:r>
              <a:rPr lang="en-CA" dirty="0"/>
              <a:t> de= behind </a:t>
            </a:r>
          </a:p>
          <a:p>
            <a:endParaRPr lang="en-CA" dirty="0"/>
          </a:p>
          <a:p>
            <a:r>
              <a:rPr lang="en-CA" dirty="0" err="1"/>
              <a:t>Debajo</a:t>
            </a:r>
            <a:r>
              <a:rPr lang="en-CA" dirty="0"/>
              <a:t> de= under / Encima, </a:t>
            </a:r>
            <a:r>
              <a:rPr lang="en-CA" dirty="0" err="1"/>
              <a:t>sobre</a:t>
            </a:r>
            <a:r>
              <a:rPr lang="en-CA" dirty="0"/>
              <a:t>, </a:t>
            </a:r>
            <a:r>
              <a:rPr lang="en-CA" dirty="0" err="1"/>
              <a:t>en</a:t>
            </a:r>
            <a:r>
              <a:rPr lang="en-CA" dirty="0"/>
              <a:t> = on</a:t>
            </a:r>
          </a:p>
          <a:p>
            <a:endParaRPr lang="en-CA" dirty="0"/>
          </a:p>
          <a:p>
            <a:r>
              <a:rPr lang="en-CA" dirty="0"/>
              <a:t>A la </a:t>
            </a:r>
            <a:r>
              <a:rPr lang="en-CA" dirty="0" err="1"/>
              <a:t>izquierda</a:t>
            </a:r>
            <a:r>
              <a:rPr lang="en-CA" dirty="0"/>
              <a:t> de = to the left / a la </a:t>
            </a:r>
            <a:r>
              <a:rPr lang="en-CA" dirty="0" err="1"/>
              <a:t>derecha</a:t>
            </a:r>
            <a:r>
              <a:rPr lang="en-CA" dirty="0"/>
              <a:t> de : to the right</a:t>
            </a:r>
          </a:p>
          <a:p>
            <a:endParaRPr lang="en-CA" dirty="0"/>
          </a:p>
          <a:p>
            <a:r>
              <a:rPr lang="en-CA" dirty="0" err="1"/>
              <a:t>Dentro</a:t>
            </a:r>
            <a:r>
              <a:rPr lang="en-CA" dirty="0"/>
              <a:t> de = in /</a:t>
            </a:r>
            <a:r>
              <a:rPr lang="en-CA" dirty="0" err="1"/>
              <a:t>fuera</a:t>
            </a:r>
            <a:r>
              <a:rPr lang="en-CA" dirty="0"/>
              <a:t> de = outside</a:t>
            </a:r>
          </a:p>
          <a:p>
            <a:endParaRPr lang="en-CA" dirty="0"/>
          </a:p>
          <a:p>
            <a:r>
              <a:rPr lang="en-CA" dirty="0" err="1"/>
              <a:t>Cerca</a:t>
            </a:r>
            <a:r>
              <a:rPr lang="en-CA" dirty="0"/>
              <a:t> de= close to/</a:t>
            </a:r>
            <a:r>
              <a:rPr lang="en-CA" dirty="0" err="1"/>
              <a:t>lejos</a:t>
            </a:r>
            <a:r>
              <a:rPr lang="en-CA" dirty="0"/>
              <a:t> de = far away</a:t>
            </a:r>
          </a:p>
          <a:p>
            <a:endParaRPr lang="en-CA" dirty="0"/>
          </a:p>
          <a:p>
            <a:r>
              <a:rPr lang="en-CA" dirty="0"/>
              <a:t>Al </a:t>
            </a:r>
            <a:r>
              <a:rPr lang="en-CA" dirty="0" err="1"/>
              <a:t>lado</a:t>
            </a:r>
            <a:r>
              <a:rPr lang="en-CA" dirty="0"/>
              <a:t> de = beside </a:t>
            </a:r>
          </a:p>
          <a:p>
            <a:endParaRPr lang="en-CA" dirty="0"/>
          </a:p>
          <a:p>
            <a:r>
              <a:rPr lang="en-CA" dirty="0" err="1"/>
              <a:t>Alrededor</a:t>
            </a:r>
            <a:r>
              <a:rPr lang="en-CA" dirty="0"/>
              <a:t> de= around</a:t>
            </a:r>
          </a:p>
          <a:p>
            <a:endParaRPr lang="en-CA" dirty="0"/>
          </a:p>
          <a:p>
            <a:r>
              <a:rPr lang="en-CA" dirty="0"/>
              <a:t>Entre…. y….</a:t>
            </a:r>
          </a:p>
          <a:p>
            <a:endParaRPr lang="en-CA" dirty="0"/>
          </a:p>
          <a:p>
            <a:r>
              <a:rPr lang="en-CA" dirty="0" err="1"/>
              <a:t>Arriba</a:t>
            </a:r>
            <a:r>
              <a:rPr lang="en-CA" dirty="0"/>
              <a:t> de … = 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6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Preposiciones</a:t>
            </a:r>
            <a:r>
              <a:rPr lang="en-CA"/>
              <a:t> (</a:t>
            </a:r>
            <a:r>
              <a:rPr lang="en-CA" dirty="0" err="1"/>
              <a:t>uso</a:t>
            </a:r>
            <a:r>
              <a:rPr lang="en-CA" dirty="0"/>
              <a:t>) : a, de-a/</a:t>
            </a:r>
            <a:r>
              <a:rPr lang="en-CA" dirty="0" err="1"/>
              <a:t>desde</a:t>
            </a:r>
            <a:r>
              <a:rPr lang="en-CA" dirty="0"/>
              <a:t>-hasta/</a:t>
            </a:r>
            <a:r>
              <a:rPr lang="en-CA" dirty="0" err="1"/>
              <a:t>por</a:t>
            </a:r>
            <a:r>
              <a:rPr lang="en-CA" dirty="0"/>
              <a:t>/ </a:t>
            </a:r>
            <a:r>
              <a:rPr lang="en-CA" dirty="0" err="1"/>
              <a:t>en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606926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 err="1"/>
              <a:t>Voy</a:t>
            </a:r>
            <a:r>
              <a:rPr lang="en-CA" sz="1800" dirty="0"/>
              <a:t> </a:t>
            </a:r>
            <a:r>
              <a:rPr lang="en-CA" sz="1800" b="1" dirty="0"/>
              <a:t>a</a:t>
            </a:r>
            <a:r>
              <a:rPr lang="en-CA" sz="1800" dirty="0"/>
              <a:t> la casa de Juanita </a:t>
            </a:r>
            <a:r>
              <a:rPr lang="en-CA" sz="1800" dirty="0" err="1"/>
              <a:t>los</a:t>
            </a:r>
            <a:r>
              <a:rPr lang="en-CA" sz="1800" dirty="0"/>
              <a:t> fines de </a:t>
            </a:r>
            <a:r>
              <a:rPr lang="en-CA" sz="1800" dirty="0" err="1"/>
              <a:t>semana</a:t>
            </a:r>
            <a:r>
              <a:rPr lang="en-CA" sz="1800" dirty="0"/>
              <a:t>.</a:t>
            </a:r>
          </a:p>
          <a:p>
            <a:r>
              <a:rPr lang="en-CA" sz="1800" dirty="0"/>
              <a:t>Ella </a:t>
            </a:r>
            <a:r>
              <a:rPr lang="en-CA" sz="1800" dirty="0" err="1"/>
              <a:t>va</a:t>
            </a:r>
            <a:r>
              <a:rPr lang="en-CA" sz="1800" dirty="0"/>
              <a:t> </a:t>
            </a:r>
            <a:r>
              <a:rPr lang="en-CA" sz="1800" b="1" dirty="0"/>
              <a:t>a</a:t>
            </a:r>
            <a:r>
              <a:rPr lang="en-CA" sz="1800" dirty="0"/>
              <a:t> </a:t>
            </a:r>
            <a:r>
              <a:rPr lang="en-CA" sz="1800" dirty="0" err="1"/>
              <a:t>trabajar</a:t>
            </a:r>
            <a:r>
              <a:rPr lang="en-CA" sz="1800" dirty="0"/>
              <a:t> </a:t>
            </a:r>
            <a:r>
              <a:rPr lang="en-CA" sz="1800" b="1" dirty="0" err="1"/>
              <a:t>en</a:t>
            </a:r>
            <a:r>
              <a:rPr lang="en-CA" sz="1800" dirty="0"/>
              <a:t> metro.</a:t>
            </a:r>
          </a:p>
          <a:p>
            <a:r>
              <a:rPr lang="en-CA" sz="1800" dirty="0" err="1"/>
              <a:t>Regreso</a:t>
            </a:r>
            <a:r>
              <a:rPr lang="en-CA" sz="1800" dirty="0"/>
              <a:t> </a:t>
            </a:r>
            <a:r>
              <a:rPr lang="en-CA" sz="1800" b="1" dirty="0"/>
              <a:t>a </a:t>
            </a:r>
            <a:r>
              <a:rPr lang="en-CA" sz="1800" dirty="0"/>
              <a:t>mi casa </a:t>
            </a:r>
            <a:r>
              <a:rPr lang="en-CA" sz="1800" dirty="0" err="1"/>
              <a:t>todos</a:t>
            </a:r>
            <a:r>
              <a:rPr lang="en-CA" sz="1800" dirty="0"/>
              <a:t> </a:t>
            </a:r>
            <a:r>
              <a:rPr lang="en-CA" sz="1800" dirty="0" err="1"/>
              <a:t>los</a:t>
            </a:r>
            <a:r>
              <a:rPr lang="en-CA" sz="1800" dirty="0"/>
              <a:t> </a:t>
            </a:r>
            <a:r>
              <a:rPr lang="en-CA" sz="1800" dirty="0" err="1"/>
              <a:t>viernes</a:t>
            </a:r>
            <a:r>
              <a:rPr lang="en-CA" sz="1800" dirty="0"/>
              <a:t>.</a:t>
            </a:r>
          </a:p>
          <a:p>
            <a:r>
              <a:rPr lang="en-CA" sz="1800" dirty="0" err="1"/>
              <a:t>Vuelvo</a:t>
            </a:r>
            <a:r>
              <a:rPr lang="en-CA" sz="1800" dirty="0"/>
              <a:t> </a:t>
            </a:r>
            <a:r>
              <a:rPr lang="en-CA" sz="1800" b="1" dirty="0"/>
              <a:t>a</a:t>
            </a:r>
            <a:r>
              <a:rPr lang="en-CA" sz="1800" dirty="0"/>
              <a:t> mi </a:t>
            </a:r>
            <a:r>
              <a:rPr lang="en-CA" sz="1800" dirty="0" err="1"/>
              <a:t>piso</a:t>
            </a:r>
            <a:r>
              <a:rPr lang="en-CA" sz="1800" dirty="0"/>
              <a:t> </a:t>
            </a:r>
            <a:r>
              <a:rPr lang="en-CA" sz="1800" dirty="0" err="1"/>
              <a:t>todos</a:t>
            </a:r>
            <a:r>
              <a:rPr lang="en-CA" sz="1800" dirty="0"/>
              <a:t> </a:t>
            </a:r>
            <a:r>
              <a:rPr lang="en-CA" sz="1800" dirty="0" err="1"/>
              <a:t>los</a:t>
            </a:r>
            <a:r>
              <a:rPr lang="en-CA" sz="1800" dirty="0"/>
              <a:t> </a:t>
            </a:r>
            <a:r>
              <a:rPr lang="en-CA" sz="1800" dirty="0" err="1"/>
              <a:t>domingos</a:t>
            </a:r>
            <a:r>
              <a:rPr lang="en-CA" sz="1800" dirty="0"/>
              <a:t> </a:t>
            </a:r>
            <a:r>
              <a:rPr lang="en-CA" sz="1800" dirty="0" err="1"/>
              <a:t>por</a:t>
            </a:r>
            <a:r>
              <a:rPr lang="en-CA" sz="1800" dirty="0"/>
              <a:t> la </a:t>
            </a:r>
            <a:r>
              <a:rPr lang="en-CA" sz="1800" dirty="0" err="1"/>
              <a:t>tarde</a:t>
            </a:r>
            <a:r>
              <a:rPr lang="en-CA" sz="1800" dirty="0"/>
              <a:t>.</a:t>
            </a:r>
          </a:p>
          <a:p>
            <a:r>
              <a:rPr lang="en-CA" sz="1800" dirty="0"/>
              <a:t>Ella </a:t>
            </a:r>
            <a:r>
              <a:rPr lang="en-CA" sz="1800" dirty="0" err="1"/>
              <a:t>vuelve</a:t>
            </a:r>
            <a:r>
              <a:rPr lang="en-CA" sz="1800" dirty="0"/>
              <a:t> </a:t>
            </a:r>
            <a:r>
              <a:rPr lang="en-CA" sz="1800" b="1" dirty="0"/>
              <a:t>al </a:t>
            </a:r>
            <a:r>
              <a:rPr lang="en-CA" sz="1800" dirty="0" err="1"/>
              <a:t>trabajo</a:t>
            </a:r>
            <a:r>
              <a:rPr lang="en-CA" sz="1800" dirty="0"/>
              <a:t> </a:t>
            </a:r>
            <a:r>
              <a:rPr lang="en-CA" sz="1800" dirty="0" err="1"/>
              <a:t>por</a:t>
            </a:r>
            <a:r>
              <a:rPr lang="en-CA" sz="1800" dirty="0"/>
              <a:t> la </a:t>
            </a:r>
            <a:r>
              <a:rPr lang="en-CA" sz="1800" dirty="0" err="1"/>
              <a:t>tarde</a:t>
            </a:r>
            <a:r>
              <a:rPr lang="en-CA" sz="1800" dirty="0"/>
              <a:t>.</a:t>
            </a:r>
          </a:p>
          <a:p>
            <a:r>
              <a:rPr lang="en-CA" sz="1800" dirty="0" err="1"/>
              <a:t>Yo</a:t>
            </a:r>
            <a:r>
              <a:rPr lang="en-CA" sz="1800" dirty="0"/>
              <a:t> </a:t>
            </a:r>
            <a:r>
              <a:rPr lang="en-CA" sz="1800" dirty="0" err="1"/>
              <a:t>viajo</a:t>
            </a:r>
            <a:r>
              <a:rPr lang="en-CA" sz="1800" dirty="0"/>
              <a:t> </a:t>
            </a:r>
            <a:r>
              <a:rPr lang="en-CA" sz="1800" b="1" dirty="0"/>
              <a:t>a</a:t>
            </a:r>
            <a:r>
              <a:rPr lang="en-CA" sz="1800" dirty="0"/>
              <a:t> Madrid.</a:t>
            </a:r>
          </a:p>
          <a:p>
            <a:r>
              <a:rPr lang="en-CA" sz="1800" dirty="0" err="1"/>
              <a:t>Yo</a:t>
            </a:r>
            <a:r>
              <a:rPr lang="en-CA" sz="1800" dirty="0"/>
              <a:t> </a:t>
            </a:r>
            <a:r>
              <a:rPr lang="en-CA" sz="1800" dirty="0" err="1"/>
              <a:t>voy</a:t>
            </a:r>
            <a:r>
              <a:rPr lang="en-CA" sz="1800" dirty="0"/>
              <a:t> </a:t>
            </a:r>
            <a:r>
              <a:rPr lang="en-CA" sz="1800" b="1" dirty="0"/>
              <a:t>al </a:t>
            </a:r>
            <a:r>
              <a:rPr lang="en-CA" sz="1800" dirty="0" err="1"/>
              <a:t>gimnasio</a:t>
            </a:r>
            <a:r>
              <a:rPr lang="en-CA" sz="1800" dirty="0"/>
              <a:t> </a:t>
            </a:r>
            <a:r>
              <a:rPr lang="en-CA" sz="1800" dirty="0" err="1"/>
              <a:t>por</a:t>
            </a:r>
            <a:r>
              <a:rPr lang="en-CA" sz="1800" dirty="0"/>
              <a:t> la </a:t>
            </a:r>
            <a:r>
              <a:rPr lang="en-CA" sz="1800" dirty="0" err="1"/>
              <a:t>tarde</a:t>
            </a:r>
            <a:r>
              <a:rPr lang="en-CA" sz="1800" dirty="0"/>
              <a:t>.</a:t>
            </a:r>
          </a:p>
          <a:p>
            <a:endParaRPr lang="en-CA" sz="1800" dirty="0"/>
          </a:p>
          <a:p>
            <a:endParaRPr lang="en-CA" sz="1800" dirty="0"/>
          </a:p>
          <a:p>
            <a:pPr marL="0" indent="0">
              <a:buNone/>
            </a:pPr>
            <a:r>
              <a:rPr lang="en-CA" sz="2000" b="1" dirty="0"/>
              <a:t>De (</a:t>
            </a:r>
            <a:r>
              <a:rPr lang="en-CA" sz="2000" b="1" dirty="0" err="1"/>
              <a:t>proveniente</a:t>
            </a:r>
            <a:r>
              <a:rPr lang="en-CA" sz="2000" b="1" dirty="0"/>
              <a:t>-coming from)</a:t>
            </a:r>
          </a:p>
          <a:p>
            <a:pPr marL="0" indent="0">
              <a:buNone/>
            </a:pPr>
            <a:endParaRPr lang="en-CA" sz="1800" dirty="0"/>
          </a:p>
          <a:p>
            <a:r>
              <a:rPr lang="en-CA" sz="1800" dirty="0" err="1"/>
              <a:t>Ellos</a:t>
            </a:r>
            <a:r>
              <a:rPr lang="en-CA" sz="1800" dirty="0"/>
              <a:t> </a:t>
            </a:r>
            <a:r>
              <a:rPr lang="en-CA" sz="1800" dirty="0" err="1"/>
              <a:t>vienen</a:t>
            </a:r>
            <a:r>
              <a:rPr lang="en-CA" sz="1800" dirty="0"/>
              <a:t> </a:t>
            </a:r>
            <a:r>
              <a:rPr lang="en-CA" sz="1800" b="1" dirty="0"/>
              <a:t>de</a:t>
            </a:r>
            <a:r>
              <a:rPr lang="en-CA" sz="1800" dirty="0"/>
              <a:t> la </a:t>
            </a:r>
            <a:r>
              <a:rPr lang="en-CA" sz="1800" dirty="0" err="1"/>
              <a:t>biblioteca</a:t>
            </a:r>
            <a:r>
              <a:rPr lang="en-CA" sz="1800" dirty="0"/>
              <a:t>.</a:t>
            </a:r>
          </a:p>
          <a:p>
            <a:r>
              <a:rPr lang="en-CA" sz="1800" dirty="0" err="1"/>
              <a:t>Yo</a:t>
            </a:r>
            <a:r>
              <a:rPr lang="en-CA" sz="1800" dirty="0"/>
              <a:t> </a:t>
            </a:r>
            <a:r>
              <a:rPr lang="en-CA" sz="1800" dirty="0" err="1"/>
              <a:t>salgo</a:t>
            </a:r>
            <a:r>
              <a:rPr lang="en-CA" sz="1800" dirty="0"/>
              <a:t> </a:t>
            </a:r>
            <a:r>
              <a:rPr lang="en-CA" sz="1800" b="1" dirty="0"/>
              <a:t>de </a:t>
            </a:r>
            <a:r>
              <a:rPr lang="en-CA" sz="1800" dirty="0"/>
              <a:t>casa.</a:t>
            </a:r>
          </a:p>
          <a:p>
            <a:r>
              <a:rPr lang="en-CA" sz="1800" dirty="0" err="1"/>
              <a:t>Ellos</a:t>
            </a:r>
            <a:r>
              <a:rPr lang="en-CA" sz="1800" dirty="0"/>
              <a:t> </a:t>
            </a:r>
            <a:r>
              <a:rPr lang="en-CA" sz="1800" dirty="0" err="1"/>
              <a:t>vuelven</a:t>
            </a:r>
            <a:r>
              <a:rPr lang="en-CA" sz="1800" dirty="0"/>
              <a:t> </a:t>
            </a:r>
            <a:r>
              <a:rPr lang="en-CA" sz="1800" b="1" dirty="0"/>
              <a:t>de</a:t>
            </a:r>
            <a:r>
              <a:rPr lang="en-CA" sz="1800" dirty="0"/>
              <a:t> </a:t>
            </a:r>
            <a:r>
              <a:rPr lang="en-CA" sz="1800" dirty="0" err="1"/>
              <a:t>su</a:t>
            </a:r>
            <a:r>
              <a:rPr lang="en-CA" sz="1800" dirty="0"/>
              <a:t> </a:t>
            </a:r>
            <a:r>
              <a:rPr lang="en-CA" sz="1800" dirty="0" err="1"/>
              <a:t>viaje</a:t>
            </a:r>
            <a:r>
              <a:rPr lang="en-CA" sz="1800" dirty="0"/>
              <a:t>.</a:t>
            </a:r>
          </a:p>
          <a:p>
            <a:pPr marL="0" indent="0">
              <a:buNone/>
            </a:pPr>
            <a:endParaRPr lang="en-CA" sz="1800" dirty="0"/>
          </a:p>
          <a:p>
            <a:endParaRPr lang="en-CA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De-a/</a:t>
            </a:r>
            <a:r>
              <a:rPr lang="en-CA" dirty="0" err="1"/>
              <a:t>desde</a:t>
            </a:r>
            <a:r>
              <a:rPr lang="en-CA" dirty="0"/>
              <a:t>-hasta/ </a:t>
            </a:r>
            <a:r>
              <a:rPr lang="en-CA" dirty="0" err="1"/>
              <a:t>por</a:t>
            </a:r>
            <a:r>
              <a:rPr lang="en-CA" dirty="0"/>
              <a:t>- </a:t>
            </a:r>
            <a:r>
              <a:rPr lang="en-CA" dirty="0" err="1"/>
              <a:t>Horarios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/>
              <a:t>Yo</a:t>
            </a:r>
            <a:r>
              <a:rPr lang="en-CA" sz="2000" dirty="0"/>
              <a:t> </a:t>
            </a:r>
            <a:r>
              <a:rPr lang="en-CA" sz="2000" dirty="0" err="1"/>
              <a:t>trabajo</a:t>
            </a:r>
            <a:r>
              <a:rPr lang="en-CA" sz="2000" dirty="0"/>
              <a:t> </a:t>
            </a:r>
            <a:r>
              <a:rPr lang="en-CA" sz="2000" b="1" dirty="0"/>
              <a:t>de</a:t>
            </a:r>
            <a:r>
              <a:rPr lang="en-CA" sz="2000" dirty="0"/>
              <a:t> 9 </a:t>
            </a:r>
            <a:r>
              <a:rPr lang="en-CA" sz="2000" b="1" dirty="0"/>
              <a:t>a</a:t>
            </a:r>
            <a:r>
              <a:rPr lang="en-CA" sz="2000" dirty="0"/>
              <a:t> 6 </a:t>
            </a:r>
          </a:p>
          <a:p>
            <a:pPr marL="0" indent="0">
              <a:buNone/>
            </a:pPr>
            <a:r>
              <a:rPr lang="en-CA" sz="2000" dirty="0" err="1"/>
              <a:t>Yo</a:t>
            </a:r>
            <a:r>
              <a:rPr lang="en-CA" sz="2000" dirty="0"/>
              <a:t> </a:t>
            </a:r>
            <a:r>
              <a:rPr lang="en-CA" sz="2000" dirty="0" err="1"/>
              <a:t>trabajo</a:t>
            </a:r>
            <a:r>
              <a:rPr lang="en-CA" sz="2000" dirty="0"/>
              <a:t> </a:t>
            </a:r>
            <a:r>
              <a:rPr lang="en-CA" sz="2000" b="1" dirty="0" err="1"/>
              <a:t>desde</a:t>
            </a:r>
            <a:r>
              <a:rPr lang="en-CA" sz="2000" b="1" dirty="0"/>
              <a:t> las </a:t>
            </a:r>
            <a:r>
              <a:rPr lang="en-CA" sz="2000" dirty="0"/>
              <a:t>9 </a:t>
            </a:r>
            <a:r>
              <a:rPr lang="en-CA" sz="2000" b="1" dirty="0"/>
              <a:t>hasta las </a:t>
            </a:r>
            <a:r>
              <a:rPr lang="en-CA" sz="2000" dirty="0"/>
              <a:t>6 (de la </a:t>
            </a:r>
            <a:r>
              <a:rPr lang="en-CA" sz="2000" dirty="0" err="1"/>
              <a:t>tarde</a:t>
            </a:r>
            <a:r>
              <a:rPr lang="en-CA" sz="2000" dirty="0"/>
              <a:t>).</a:t>
            </a:r>
          </a:p>
          <a:p>
            <a:pPr marL="0" indent="0">
              <a:buNone/>
            </a:pPr>
            <a:r>
              <a:rPr lang="en-CA" sz="2000" dirty="0" err="1"/>
              <a:t>Yo</a:t>
            </a:r>
            <a:r>
              <a:rPr lang="en-CA" sz="2000" dirty="0"/>
              <a:t> </a:t>
            </a:r>
            <a:r>
              <a:rPr lang="en-CA" sz="2000" dirty="0" err="1"/>
              <a:t>trabajo</a:t>
            </a:r>
            <a:r>
              <a:rPr lang="en-CA" sz="2000" dirty="0"/>
              <a:t> </a:t>
            </a:r>
            <a:r>
              <a:rPr lang="en-CA" sz="2000" b="1" dirty="0" err="1"/>
              <a:t>desde</a:t>
            </a:r>
            <a:r>
              <a:rPr lang="en-CA" sz="2000" b="1" dirty="0"/>
              <a:t> las </a:t>
            </a:r>
            <a:r>
              <a:rPr lang="en-CA" sz="2000" dirty="0"/>
              <a:t>5 de la </a:t>
            </a:r>
            <a:r>
              <a:rPr lang="en-CA" sz="2000" dirty="0" err="1"/>
              <a:t>mañana</a:t>
            </a:r>
            <a:r>
              <a:rPr lang="en-CA" sz="2000" dirty="0"/>
              <a:t>.</a:t>
            </a:r>
          </a:p>
          <a:p>
            <a:pPr marL="0" indent="0">
              <a:buNone/>
            </a:pPr>
            <a:r>
              <a:rPr lang="en-CA" sz="2000" dirty="0" err="1"/>
              <a:t>Yo</a:t>
            </a:r>
            <a:r>
              <a:rPr lang="en-CA" sz="2000" dirty="0"/>
              <a:t> </a:t>
            </a:r>
            <a:r>
              <a:rPr lang="en-CA" sz="2000" dirty="0" err="1"/>
              <a:t>trabajo</a:t>
            </a:r>
            <a:r>
              <a:rPr lang="en-CA" sz="2000" dirty="0"/>
              <a:t> </a:t>
            </a:r>
            <a:r>
              <a:rPr lang="en-CA" sz="2000" b="1" dirty="0" err="1"/>
              <a:t>desde</a:t>
            </a:r>
            <a:r>
              <a:rPr lang="en-CA" sz="2000" b="1" dirty="0"/>
              <a:t> la </a:t>
            </a:r>
            <a:r>
              <a:rPr lang="en-CA" sz="2000" dirty="0"/>
              <a:t>1 </a:t>
            </a:r>
            <a:r>
              <a:rPr lang="en-CA" sz="2000" b="1" dirty="0"/>
              <a:t>hasta las </a:t>
            </a:r>
            <a:r>
              <a:rPr lang="en-CA" sz="2000" dirty="0"/>
              <a:t>5 (de la </a:t>
            </a:r>
            <a:r>
              <a:rPr lang="en-CA" sz="2000" dirty="0" err="1"/>
              <a:t>tarde</a:t>
            </a:r>
            <a:r>
              <a:rPr lang="en-CA" sz="2000" dirty="0"/>
              <a:t>).</a:t>
            </a:r>
          </a:p>
          <a:p>
            <a:pPr marL="0" indent="0">
              <a:buNone/>
            </a:pPr>
            <a:r>
              <a:rPr lang="en-CA" sz="2000" dirty="0" err="1"/>
              <a:t>Yo</a:t>
            </a:r>
            <a:r>
              <a:rPr lang="en-CA" sz="2000" dirty="0"/>
              <a:t> me </a:t>
            </a:r>
            <a:r>
              <a:rPr lang="en-CA" sz="2000" dirty="0" err="1"/>
              <a:t>levanto</a:t>
            </a:r>
            <a:r>
              <a:rPr lang="en-CA" sz="2000" dirty="0"/>
              <a:t> </a:t>
            </a:r>
            <a:r>
              <a:rPr lang="en-CA" sz="2000" b="1" dirty="0"/>
              <a:t>a</a:t>
            </a:r>
            <a:r>
              <a:rPr lang="en-CA" sz="2000" dirty="0"/>
              <a:t> </a:t>
            </a:r>
            <a:r>
              <a:rPr lang="en-CA" sz="2000" b="1" dirty="0"/>
              <a:t>las</a:t>
            </a:r>
            <a:r>
              <a:rPr lang="en-CA" sz="2000" dirty="0"/>
              <a:t> 6 (de la </a:t>
            </a:r>
            <a:r>
              <a:rPr lang="en-CA" sz="2000" dirty="0" err="1"/>
              <a:t>mañana</a:t>
            </a:r>
            <a:r>
              <a:rPr lang="en-CA" sz="2000" dirty="0"/>
              <a:t>).</a:t>
            </a:r>
          </a:p>
          <a:p>
            <a:pPr marL="0" indent="0">
              <a:buNone/>
            </a:pPr>
            <a:r>
              <a:rPr lang="en-CA" sz="2000" dirty="0" err="1"/>
              <a:t>Yo</a:t>
            </a:r>
            <a:r>
              <a:rPr lang="en-CA" sz="2000" dirty="0"/>
              <a:t> </a:t>
            </a:r>
            <a:r>
              <a:rPr lang="en-CA" sz="2000" dirty="0" err="1"/>
              <a:t>trabajo</a:t>
            </a:r>
            <a:r>
              <a:rPr lang="en-CA" sz="2000" dirty="0"/>
              <a:t> </a:t>
            </a:r>
            <a:r>
              <a:rPr lang="en-CA" sz="2000" b="1" dirty="0" err="1"/>
              <a:t>por</a:t>
            </a:r>
            <a:r>
              <a:rPr lang="en-CA" sz="2000" dirty="0"/>
              <a:t> la </a:t>
            </a:r>
            <a:r>
              <a:rPr lang="en-CA" sz="2000" dirty="0" err="1"/>
              <a:t>mañana</a:t>
            </a:r>
            <a:r>
              <a:rPr lang="en-CA" sz="2000" dirty="0"/>
              <a:t>.</a:t>
            </a:r>
          </a:p>
          <a:p>
            <a:pPr marL="0" indent="0">
              <a:buNone/>
            </a:pPr>
            <a:r>
              <a:rPr lang="en-CA" sz="2000" dirty="0" err="1"/>
              <a:t>Yo</a:t>
            </a:r>
            <a:r>
              <a:rPr lang="en-CA" sz="2000" dirty="0"/>
              <a:t> </a:t>
            </a:r>
            <a:r>
              <a:rPr lang="en-CA" sz="2000" dirty="0" err="1"/>
              <a:t>trabajo</a:t>
            </a:r>
            <a:r>
              <a:rPr lang="en-CA" sz="2000" dirty="0"/>
              <a:t> </a:t>
            </a:r>
            <a:r>
              <a:rPr lang="en-CA" sz="2000" b="1" dirty="0" err="1"/>
              <a:t>desde</a:t>
            </a:r>
            <a:r>
              <a:rPr lang="en-CA" sz="2000" dirty="0"/>
              <a:t> la </a:t>
            </a:r>
            <a:r>
              <a:rPr lang="en-CA" sz="2000" dirty="0" err="1"/>
              <a:t>mañana</a:t>
            </a:r>
            <a:r>
              <a:rPr lang="en-CA" sz="2000" dirty="0"/>
              <a:t> </a:t>
            </a:r>
            <a:r>
              <a:rPr lang="en-CA" sz="2000" b="1" dirty="0"/>
              <a:t>hasta</a:t>
            </a:r>
            <a:r>
              <a:rPr lang="en-CA" sz="2000" dirty="0"/>
              <a:t> la </a:t>
            </a:r>
            <a:r>
              <a:rPr lang="en-CA" sz="2000" dirty="0" err="1"/>
              <a:t>noche</a:t>
            </a:r>
            <a:r>
              <a:rPr lang="en-CA" sz="2000" dirty="0"/>
              <a:t>.</a:t>
            </a:r>
            <a:endParaRPr 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con </a:t>
            </a:r>
            <a:r>
              <a:rPr lang="en-CA" dirty="0" err="1"/>
              <a:t>verbos</a:t>
            </a:r>
            <a:r>
              <a:rPr lang="en-CA" dirty="0"/>
              <a:t> de </a:t>
            </a:r>
            <a:r>
              <a:rPr lang="en-CA" dirty="0" err="1"/>
              <a:t>movimiento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5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CCD4A-3978-8B16-C3D4-644769A8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Bienvenidos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La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Mallada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nline Media 4" descr="NEEM 1/NEEM Básico - Unidad 4 Una casa especial  - subtitulado">
            <a:hlinkClick r:id="" action="ppaction://media"/>
            <a:extLst>
              <a:ext uri="{FF2B5EF4-FFF2-40B4-BE49-F238E27FC236}">
                <a16:creationId xmlns:a16="http://schemas.microsoft.com/office/drawing/2014/main" id="{AB109153-0973-DE94-278F-FEAC0ED181B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6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3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5800" y="990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Casa </a:t>
            </a:r>
            <a:r>
              <a:rPr lang="en-CA" sz="2000" b="1" dirty="0" err="1"/>
              <a:t>adosada</a:t>
            </a:r>
            <a:endParaRPr lang="en-CA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33600"/>
            <a:ext cx="3062287" cy="2037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0" y="4648200"/>
            <a:ext cx="2300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err="1"/>
              <a:t>Piso</a:t>
            </a:r>
            <a:r>
              <a:rPr lang="en-CA" sz="2000" b="1" dirty="0"/>
              <a:t> o </a:t>
            </a:r>
            <a:r>
              <a:rPr lang="en-CA" sz="2000" b="1" dirty="0" err="1"/>
              <a:t>departamento</a:t>
            </a:r>
            <a:r>
              <a:rPr lang="en-CA" sz="2000" b="1" dirty="0"/>
              <a:t> </a:t>
            </a:r>
            <a:r>
              <a:rPr lang="en-CA" sz="2000" b="1" dirty="0" err="1"/>
              <a:t>adosado</a:t>
            </a:r>
            <a:endParaRPr lang="en-CA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4222213"/>
            <a:ext cx="2781300" cy="1647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6600" y="6078162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err="1"/>
              <a:t>Chalé</a:t>
            </a:r>
            <a:r>
              <a:rPr lang="en-CA" sz="2000" b="1" dirty="0"/>
              <a:t> individual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77862"/>
            <a:ext cx="3505200" cy="19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floor, sofa, living&#10;&#10;Description automatically generated">
            <a:extLst>
              <a:ext uri="{FF2B5EF4-FFF2-40B4-BE49-F238E27FC236}">
                <a16:creationId xmlns:a16="http://schemas.microsoft.com/office/drawing/2014/main" id="{02912D20-0FF2-CBC0-BC2B-45CDFFF72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8600" y="228600"/>
            <a:ext cx="5080000" cy="3378200"/>
          </a:xfrm>
        </p:spPr>
      </p:pic>
      <p:pic>
        <p:nvPicPr>
          <p:cNvPr id="8" name="Picture 7" descr="A picture containing indoor, floor, wall, window&#10;&#10;Description automatically generated">
            <a:extLst>
              <a:ext uri="{FF2B5EF4-FFF2-40B4-BE49-F238E27FC236}">
                <a16:creationId xmlns:a16="http://schemas.microsoft.com/office/drawing/2014/main" id="{A7738854-BEDA-1939-622D-7F56CE82C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48200" y="228600"/>
            <a:ext cx="4279900" cy="4191000"/>
          </a:xfrm>
          <a:prstGeom prst="rect">
            <a:avLst/>
          </a:prstGeom>
        </p:spPr>
      </p:pic>
      <p:pic>
        <p:nvPicPr>
          <p:cNvPr id="11" name="Picture 10" descr="A picture containing indoor, floor, wall, bed&#10;&#10;Description automatically generated">
            <a:extLst>
              <a:ext uri="{FF2B5EF4-FFF2-40B4-BE49-F238E27FC236}">
                <a16:creationId xmlns:a16="http://schemas.microsoft.com/office/drawing/2014/main" id="{0C09FDAD-075D-3E76-EA60-E4A71633E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7875" y="4179332"/>
            <a:ext cx="3155950" cy="23613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60E143-13F5-53DC-19CA-7F38B2EF3EDD}"/>
              </a:ext>
            </a:extLst>
          </p:cNvPr>
          <p:cNvSpPr txBox="1"/>
          <p:nvPr/>
        </p:nvSpPr>
        <p:spPr>
          <a:xfrm>
            <a:off x="6324600" y="44196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</a:t>
            </a:r>
            <a:r>
              <a:rPr lang="en-US" dirty="0" err="1"/>
              <a:t>estudio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DD6A4-9A04-BFF5-4D06-857EB6C67F27}"/>
              </a:ext>
            </a:extLst>
          </p:cNvPr>
          <p:cNvSpPr txBox="1"/>
          <p:nvPr/>
        </p:nvSpPr>
        <p:spPr>
          <a:xfrm>
            <a:off x="4191000" y="5638800"/>
            <a:ext cx="93662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ático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09634C-9DD9-93F9-4426-E47983E5D4E8}"/>
              </a:ext>
            </a:extLst>
          </p:cNvPr>
          <p:cNvSpPr txBox="1"/>
          <p:nvPr/>
        </p:nvSpPr>
        <p:spPr>
          <a:xfrm>
            <a:off x="1555750" y="3643868"/>
            <a:ext cx="88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loft</a:t>
            </a:r>
          </a:p>
        </p:txBody>
      </p:sp>
    </p:spTree>
    <p:extLst>
      <p:ext uri="{BB962C8B-B14F-4D97-AF65-F5344CB8AC3E}">
        <p14:creationId xmlns:p14="http://schemas.microsoft.com/office/powerpoint/2010/main" val="374184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2" r="1388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Qué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hay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una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casa?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 casa hay dos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dormitorios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….</a:t>
            </a:r>
            <a:b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0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F1404525-8F15-0B89-9D00-94E6FD359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0760" y="945608"/>
            <a:ext cx="7148581" cy="49535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E6B2AB-035C-C76E-9397-AD262324A617}"/>
              </a:ext>
            </a:extLst>
          </p:cNvPr>
          <p:cNvSpPr txBox="1"/>
          <p:nvPr/>
        </p:nvSpPr>
        <p:spPr>
          <a:xfrm>
            <a:off x="1066800" y="5791200"/>
            <a:ext cx="6724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ryele.ch/content/la-casa-y-los-mueble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4014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 </a:t>
            </a:r>
            <a:r>
              <a:rPr lang="en-US" dirty="0" err="1"/>
              <a:t>artículos</a:t>
            </a:r>
            <a:r>
              <a:rPr lang="en-US" dirty="0"/>
              <a:t> </a:t>
            </a:r>
            <a:r>
              <a:rPr lang="en-US" dirty="0" err="1"/>
              <a:t>determinados</a:t>
            </a:r>
            <a:br>
              <a:rPr lang="en-US" dirty="0"/>
            </a:br>
            <a:r>
              <a:rPr lang="en-US" sz="1800" dirty="0"/>
              <a:t>el, la los, las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err="1"/>
              <a:t>We</a:t>
            </a:r>
            <a:r>
              <a:rPr lang="es-ES" sz="1600" dirty="0"/>
              <a:t> use </a:t>
            </a:r>
            <a:r>
              <a:rPr lang="es-ES" sz="1600" dirty="0" err="1"/>
              <a:t>them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talk</a:t>
            </a:r>
            <a:r>
              <a:rPr lang="es-ES" sz="1600" dirty="0"/>
              <a:t> </a:t>
            </a:r>
            <a:r>
              <a:rPr lang="es-ES" sz="1600" dirty="0" err="1"/>
              <a:t>about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something</a:t>
            </a:r>
            <a:r>
              <a:rPr lang="es-ES" sz="1600" dirty="0"/>
              <a:t> </a:t>
            </a:r>
            <a:r>
              <a:rPr lang="es-ES" sz="1600" dirty="0" err="1"/>
              <a:t>known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something</a:t>
            </a:r>
            <a:r>
              <a:rPr lang="es-ES" sz="1600" dirty="0"/>
              <a:t> </a:t>
            </a:r>
            <a:r>
              <a:rPr lang="es-ES" sz="1600" dirty="0" err="1"/>
              <a:t>already</a:t>
            </a:r>
            <a:r>
              <a:rPr lang="es-ES" sz="1600" dirty="0"/>
              <a:t> </a:t>
            </a:r>
            <a:r>
              <a:rPr lang="es-ES" sz="1600" dirty="0" err="1"/>
              <a:t>mentioned</a:t>
            </a:r>
            <a:r>
              <a:rPr lang="es-ES" sz="1600" dirty="0"/>
              <a:t>. 	</a:t>
            </a:r>
            <a:r>
              <a:rPr lang="es-ES" sz="1800" dirty="0"/>
              <a:t>	</a:t>
            </a:r>
          </a:p>
          <a:p>
            <a:pPr marL="0" indent="0">
              <a:buNone/>
            </a:pPr>
            <a:r>
              <a:rPr lang="es-ES" sz="1800" b="1" dirty="0"/>
              <a:t>		</a:t>
            </a:r>
            <a:r>
              <a:rPr lang="es-ES" sz="1600" b="1" dirty="0"/>
              <a:t>MASCULINO			FEMENINO</a:t>
            </a:r>
          </a:p>
          <a:p>
            <a:pPr marL="0" indent="0">
              <a:buNone/>
            </a:pPr>
            <a:r>
              <a:rPr lang="es-ES" sz="1600" b="1" dirty="0"/>
              <a:t>SINGULAR</a:t>
            </a:r>
            <a:r>
              <a:rPr lang="es-ES" sz="1800" b="1" dirty="0"/>
              <a:t>		El </a:t>
            </a:r>
            <a:r>
              <a:rPr lang="es-ES" sz="1800" dirty="0"/>
              <a:t>espejo				</a:t>
            </a:r>
            <a:r>
              <a:rPr lang="es-ES" sz="1800" b="1" dirty="0"/>
              <a:t>La </a:t>
            </a:r>
            <a:r>
              <a:rPr lang="es-ES" sz="1800" dirty="0"/>
              <a:t>cocina</a:t>
            </a:r>
            <a:endParaRPr lang="es-ES" sz="1800" b="1" dirty="0"/>
          </a:p>
          <a:p>
            <a:pPr marL="0" indent="0">
              <a:buNone/>
            </a:pPr>
            <a:r>
              <a:rPr lang="es-ES" sz="1600" b="1" dirty="0"/>
              <a:t>PLURAL</a:t>
            </a:r>
            <a:r>
              <a:rPr lang="es-ES" sz="1800" b="1" dirty="0"/>
              <a:t>		Los </a:t>
            </a:r>
            <a:r>
              <a:rPr lang="es-ES" sz="1800" dirty="0"/>
              <a:t>espejo</a:t>
            </a:r>
            <a:r>
              <a:rPr lang="es-ES" sz="1800" dirty="0">
                <a:solidFill>
                  <a:srgbClr val="FF0000"/>
                </a:solidFill>
              </a:rPr>
              <a:t>s</a:t>
            </a:r>
            <a:r>
              <a:rPr lang="es-ES" sz="1800" dirty="0"/>
              <a:t>			</a:t>
            </a:r>
            <a:r>
              <a:rPr lang="es-ES" sz="1800" b="1" dirty="0"/>
              <a:t>Las </a:t>
            </a:r>
            <a:r>
              <a:rPr lang="es-ES" sz="1800" dirty="0"/>
              <a:t>cocina</a:t>
            </a:r>
            <a:r>
              <a:rPr lang="es-ES" sz="1800" dirty="0">
                <a:solidFill>
                  <a:srgbClr val="FF0000"/>
                </a:solidFill>
              </a:rPr>
              <a:t>s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dirty="0" err="1"/>
              <a:t>have</a:t>
            </a:r>
            <a:r>
              <a:rPr lang="es-ES" sz="1600" dirty="0"/>
              <a:t> a </a:t>
            </a:r>
            <a:r>
              <a:rPr lang="es-ES" sz="1600" dirty="0" err="1"/>
              <a:t>word</a:t>
            </a:r>
            <a:r>
              <a:rPr lang="es-ES" sz="1600" dirty="0"/>
              <a:t>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starts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accented</a:t>
            </a:r>
            <a:r>
              <a:rPr lang="es-ES" sz="1600" dirty="0"/>
              <a:t> á (tónica),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article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masculine</a:t>
            </a:r>
            <a:r>
              <a:rPr lang="es-ES" sz="1600" dirty="0"/>
              <a:t> </a:t>
            </a:r>
            <a:r>
              <a:rPr lang="es-ES" sz="1600" b="1" i="1" dirty="0"/>
              <a:t>el</a:t>
            </a:r>
            <a:r>
              <a:rPr lang="es-ES" sz="1600" dirty="0"/>
              <a:t>  </a:t>
            </a:r>
          </a:p>
          <a:p>
            <a:pPr marL="0" indent="0">
              <a:buNone/>
            </a:pPr>
            <a:r>
              <a:rPr lang="es-ES" sz="1800" dirty="0"/>
              <a:t>	</a:t>
            </a:r>
            <a:r>
              <a:rPr lang="es-ES" sz="1800" i="1" dirty="0"/>
              <a:t>el </a:t>
            </a:r>
            <a:r>
              <a:rPr lang="es-ES" sz="1800" b="1" i="1" u="sng" dirty="0"/>
              <a:t>a</a:t>
            </a:r>
            <a:r>
              <a:rPr lang="es-ES" sz="1800" i="1" dirty="0"/>
              <a:t>gua				la alf</a:t>
            </a:r>
            <a:r>
              <a:rPr lang="es-ES" sz="1800" b="1" i="1" u="sng" dirty="0"/>
              <a:t>o</a:t>
            </a:r>
            <a:r>
              <a:rPr lang="es-ES" sz="1800" i="1" dirty="0"/>
              <a:t>mbra	</a:t>
            </a:r>
          </a:p>
          <a:p>
            <a:pPr marL="0" indent="0">
              <a:buNone/>
            </a:pPr>
            <a:r>
              <a:rPr lang="es-ES" sz="1800" i="1" dirty="0"/>
              <a:t>	el </a:t>
            </a:r>
            <a:r>
              <a:rPr lang="es-ES" sz="1800" b="1" i="1" u="sng" dirty="0"/>
              <a:t>a</a:t>
            </a:r>
            <a:r>
              <a:rPr lang="es-ES" sz="1800" i="1" dirty="0"/>
              <a:t>ula			≠	la aven</a:t>
            </a:r>
            <a:r>
              <a:rPr lang="es-ES" sz="1800" b="1" i="1" u="sng" dirty="0"/>
              <a:t>i</a:t>
            </a:r>
            <a:r>
              <a:rPr lang="es-ES" sz="1800" i="1" dirty="0"/>
              <a:t>da</a:t>
            </a:r>
          </a:p>
          <a:p>
            <a:pPr marL="0" indent="0">
              <a:buNone/>
            </a:pPr>
            <a:r>
              <a:rPr lang="es-ES" sz="1800" i="1" dirty="0"/>
              <a:t>	el </a:t>
            </a:r>
            <a:r>
              <a:rPr lang="es-ES" sz="1800" b="1" i="1" u="sng" dirty="0"/>
              <a:t>á</a:t>
            </a:r>
            <a:r>
              <a:rPr lang="es-ES" sz="1800" i="1" dirty="0"/>
              <a:t>guila				la am</a:t>
            </a:r>
            <a:r>
              <a:rPr lang="es-ES" sz="1800" b="1" i="1" u="sng" dirty="0"/>
              <a:t>i</a:t>
            </a:r>
            <a:r>
              <a:rPr lang="es-ES" sz="1800" dirty="0"/>
              <a:t>ga</a:t>
            </a:r>
            <a:endParaRPr lang="es-ES" sz="1800" i="1" dirty="0"/>
          </a:p>
        </p:txBody>
      </p:sp>
    </p:spTree>
    <p:extLst>
      <p:ext uri="{BB962C8B-B14F-4D97-AF65-F5344CB8AC3E}">
        <p14:creationId xmlns:p14="http://schemas.microsoft.com/office/powerpoint/2010/main" val="105565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 </a:t>
            </a:r>
            <a:r>
              <a:rPr lang="en-US" dirty="0" err="1"/>
              <a:t>artículos</a:t>
            </a:r>
            <a:r>
              <a:rPr lang="en-US" dirty="0"/>
              <a:t> </a:t>
            </a:r>
            <a:r>
              <a:rPr lang="en-US" dirty="0" err="1"/>
              <a:t>indeterminados</a:t>
            </a:r>
            <a:br>
              <a:rPr lang="en-US" dirty="0"/>
            </a:br>
            <a:r>
              <a:rPr lang="en-US" sz="1800" dirty="0"/>
              <a:t>un (a/de), uno (one/un), </a:t>
            </a:r>
            <a:r>
              <a:rPr lang="en-US" sz="1800" dirty="0" err="1"/>
              <a:t>una</a:t>
            </a:r>
            <a:r>
              <a:rPr lang="en-US" sz="1800" dirty="0"/>
              <a:t> (a/</a:t>
            </a:r>
            <a:r>
              <a:rPr lang="en-US" sz="1800" dirty="0" err="1"/>
              <a:t>une</a:t>
            </a:r>
            <a:r>
              <a:rPr lang="en-US" sz="1800" dirty="0"/>
              <a:t>), </a:t>
            </a:r>
            <a:r>
              <a:rPr lang="en-US" sz="1800" dirty="0" err="1"/>
              <a:t>unos</a:t>
            </a:r>
            <a:r>
              <a:rPr lang="en-US" sz="1800" dirty="0"/>
              <a:t> (some/des), </a:t>
            </a:r>
            <a:r>
              <a:rPr lang="en-US" sz="1800" dirty="0" err="1"/>
              <a:t>unas</a:t>
            </a:r>
            <a:r>
              <a:rPr lang="en-US" sz="1800" dirty="0"/>
              <a:t> (some/des)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4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600" dirty="0" err="1"/>
              <a:t>We</a:t>
            </a:r>
            <a:r>
              <a:rPr lang="es-ES" sz="1600" dirty="0"/>
              <a:t> use </a:t>
            </a:r>
            <a:r>
              <a:rPr lang="es-ES" sz="1600" dirty="0" err="1"/>
              <a:t>them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talk</a:t>
            </a:r>
            <a:r>
              <a:rPr lang="es-ES" sz="1600" dirty="0"/>
              <a:t> </a:t>
            </a:r>
            <a:r>
              <a:rPr lang="es-ES" sz="1600" dirty="0" err="1"/>
              <a:t>about</a:t>
            </a:r>
            <a:r>
              <a:rPr lang="es-ES" sz="1600" dirty="0"/>
              <a:t> </a:t>
            </a:r>
            <a:r>
              <a:rPr lang="es-ES" sz="1600" dirty="0" err="1"/>
              <a:t>something</a:t>
            </a:r>
            <a:r>
              <a:rPr lang="es-ES" sz="1600" dirty="0"/>
              <a:t>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dirty="0" err="1"/>
              <a:t>know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already</a:t>
            </a:r>
            <a:r>
              <a:rPr lang="es-ES" sz="1600" b="1" dirty="0"/>
              <a:t> </a:t>
            </a:r>
            <a:r>
              <a:rPr lang="es-ES" sz="1600" b="1" dirty="0" err="1"/>
              <a:t>mentioned</a:t>
            </a:r>
            <a:r>
              <a:rPr lang="es-ES" sz="1600" dirty="0"/>
              <a:t>. </a:t>
            </a:r>
          </a:p>
          <a:p>
            <a:endParaRPr lang="es-ES" sz="1600" dirty="0"/>
          </a:p>
          <a:p>
            <a:pPr marL="0" indent="0" algn="ctr">
              <a:buNone/>
            </a:pPr>
            <a:r>
              <a:rPr lang="es-ES" sz="1600" i="1" dirty="0"/>
              <a:t>- Hay </a:t>
            </a:r>
            <a:r>
              <a:rPr lang="es-ES" sz="1600" b="1" i="1" dirty="0"/>
              <a:t>un</a:t>
            </a:r>
            <a:r>
              <a:rPr lang="es-ES" sz="1600" i="1" dirty="0"/>
              <a:t> banco en la calle principal</a:t>
            </a:r>
          </a:p>
          <a:p>
            <a:pPr marL="0" indent="0" algn="ctr">
              <a:buNone/>
            </a:pPr>
            <a:r>
              <a:rPr lang="es-ES" sz="1600" i="1" dirty="0"/>
              <a:t>- En la Plaza Mayor hay </a:t>
            </a:r>
            <a:r>
              <a:rPr lang="es-ES" sz="1600" b="1" i="1" dirty="0"/>
              <a:t>una</a:t>
            </a:r>
            <a:r>
              <a:rPr lang="es-ES" sz="1600" i="1" dirty="0"/>
              <a:t> librería</a:t>
            </a:r>
          </a:p>
          <a:p>
            <a:endParaRPr lang="es-ES" sz="1600" dirty="0"/>
          </a:p>
          <a:p>
            <a:r>
              <a:rPr lang="es-ES" sz="1600" dirty="0" err="1"/>
              <a:t>We</a:t>
            </a:r>
            <a:r>
              <a:rPr lang="es-ES" sz="1600" dirty="0"/>
              <a:t> use </a:t>
            </a:r>
            <a:r>
              <a:rPr lang="es-ES" sz="1600" dirty="0">
                <a:solidFill>
                  <a:srgbClr val="FF0000"/>
                </a:solidFill>
              </a:rPr>
              <a:t>un</a:t>
            </a:r>
            <a:r>
              <a:rPr lang="es-ES" sz="1600" dirty="0"/>
              <a:t> (</a:t>
            </a:r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dirty="0" err="1"/>
              <a:t>need</a:t>
            </a:r>
            <a:r>
              <a:rPr lang="es-ES" sz="1600" dirty="0"/>
              <a:t> a </a:t>
            </a:r>
            <a:r>
              <a:rPr lang="es-ES" sz="1600" dirty="0" err="1"/>
              <a:t>word</a:t>
            </a:r>
            <a:r>
              <a:rPr lang="es-ES" sz="1600" dirty="0"/>
              <a:t> after) /uno (</a:t>
            </a:r>
            <a:r>
              <a:rPr lang="es-ES" sz="1600" dirty="0" err="1"/>
              <a:t>we</a:t>
            </a:r>
            <a:r>
              <a:rPr lang="es-ES" sz="1600" dirty="0"/>
              <a:t> do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need</a:t>
            </a:r>
            <a:r>
              <a:rPr lang="es-ES" sz="1600" dirty="0"/>
              <a:t> a </a:t>
            </a:r>
            <a:r>
              <a:rPr lang="es-ES" sz="1600" dirty="0" err="1"/>
              <a:t>word</a:t>
            </a:r>
            <a:r>
              <a:rPr lang="es-ES" sz="1600" dirty="0"/>
              <a:t> after)</a:t>
            </a:r>
          </a:p>
          <a:p>
            <a:endParaRPr lang="es-ES" sz="1600" dirty="0"/>
          </a:p>
          <a:p>
            <a:pPr marL="0" indent="0" algn="ctr">
              <a:buNone/>
            </a:pPr>
            <a:r>
              <a:rPr lang="es-ES" sz="1600" dirty="0"/>
              <a:t>- hay un estudiante en la clase</a:t>
            </a:r>
          </a:p>
          <a:p>
            <a:pPr marL="0" indent="0" algn="ctr">
              <a:buNone/>
            </a:pPr>
            <a:r>
              <a:rPr lang="es-ES" sz="1600" dirty="0"/>
              <a:t>- hay uno en la clase. (</a:t>
            </a:r>
            <a:r>
              <a:rPr lang="es-ES" sz="1600" dirty="0" err="1"/>
              <a:t>number</a:t>
            </a:r>
            <a:r>
              <a:rPr lang="es-ES" sz="1600" dirty="0"/>
              <a:t> </a:t>
            </a:r>
            <a:r>
              <a:rPr lang="es-ES" sz="1600" dirty="0" err="1"/>
              <a:t>one</a:t>
            </a:r>
            <a:r>
              <a:rPr lang="es-ES" sz="1600" dirty="0"/>
              <a:t>)</a:t>
            </a:r>
          </a:p>
          <a:p>
            <a:endParaRPr lang="es-ES" sz="1600" dirty="0"/>
          </a:p>
          <a:p>
            <a:r>
              <a:rPr lang="es-ES" sz="1600" dirty="0" err="1"/>
              <a:t>We</a:t>
            </a:r>
            <a:r>
              <a:rPr lang="es-ES" sz="1600" dirty="0"/>
              <a:t> use  </a:t>
            </a:r>
            <a:r>
              <a:rPr lang="es-ES" sz="1600" b="1" dirty="0"/>
              <a:t>unos / unas </a:t>
            </a:r>
            <a:r>
              <a:rPr lang="es-ES" sz="1600" dirty="0" err="1"/>
              <a:t>when</a:t>
            </a:r>
            <a:r>
              <a:rPr lang="es-ES" sz="1600" dirty="0"/>
              <a:t> </a:t>
            </a:r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dirty="0" err="1"/>
              <a:t>talk</a:t>
            </a:r>
            <a:r>
              <a:rPr lang="es-ES" sz="1600" dirty="0"/>
              <a:t> </a:t>
            </a:r>
            <a:r>
              <a:rPr lang="es-ES" sz="1600" dirty="0" err="1"/>
              <a:t>about</a:t>
            </a:r>
            <a:r>
              <a:rPr lang="es-ES" sz="1600" dirty="0"/>
              <a:t> </a:t>
            </a:r>
            <a:r>
              <a:rPr lang="es-ES" sz="1600" dirty="0" err="1"/>
              <a:t>indetermined</a:t>
            </a:r>
            <a:r>
              <a:rPr lang="es-ES" sz="1600" dirty="0"/>
              <a:t> </a:t>
            </a:r>
            <a:r>
              <a:rPr lang="es-ES" sz="1600" dirty="0" err="1"/>
              <a:t>quantities</a:t>
            </a:r>
            <a:r>
              <a:rPr lang="es-ES" sz="1600" dirty="0"/>
              <a:t>:</a:t>
            </a:r>
          </a:p>
          <a:p>
            <a:pPr marL="0" indent="0" algn="ctr">
              <a:buNone/>
            </a:pPr>
            <a:r>
              <a:rPr lang="es-ES" sz="1600" i="1" dirty="0"/>
              <a:t>- Hay </a:t>
            </a:r>
            <a:r>
              <a:rPr lang="es-ES" sz="1600" b="1" i="1" dirty="0"/>
              <a:t>unos</a:t>
            </a:r>
            <a:r>
              <a:rPr lang="es-ES" sz="1600" i="1" dirty="0"/>
              <a:t> parques en esta ciudad </a:t>
            </a:r>
            <a:r>
              <a:rPr lang="es-ES" sz="1600" dirty="0"/>
              <a:t>→ </a:t>
            </a:r>
            <a:r>
              <a:rPr lang="es-ES" sz="1600" dirty="0" err="1"/>
              <a:t>we</a:t>
            </a:r>
            <a:r>
              <a:rPr lang="es-ES" sz="1600" dirty="0"/>
              <a:t> do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specify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there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a </a:t>
            </a:r>
            <a:r>
              <a:rPr lang="es-ES" sz="1600" dirty="0" err="1"/>
              <a:t>lot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few</a:t>
            </a:r>
            <a:r>
              <a:rPr lang="es-ES" sz="1600" dirty="0"/>
              <a:t>.</a:t>
            </a:r>
          </a:p>
          <a:p>
            <a:pPr algn="ctr"/>
            <a:endParaRPr lang="es-ES" sz="1600" dirty="0"/>
          </a:p>
          <a:p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b="1" dirty="0"/>
              <a:t>do </a:t>
            </a:r>
            <a:r>
              <a:rPr lang="es-ES" sz="1600" b="1" dirty="0" err="1"/>
              <a:t>not</a:t>
            </a:r>
            <a:r>
              <a:rPr lang="es-ES" sz="1600" b="1" dirty="0"/>
              <a:t> use </a:t>
            </a:r>
            <a:r>
              <a:rPr lang="es-ES" sz="1600" dirty="0" err="1"/>
              <a:t>them</a:t>
            </a:r>
            <a:r>
              <a:rPr lang="es-ES" sz="1600" dirty="0"/>
              <a:t> </a:t>
            </a:r>
            <a:r>
              <a:rPr lang="es-ES" sz="1600" dirty="0" err="1"/>
              <a:t>when</a:t>
            </a:r>
            <a:r>
              <a:rPr lang="es-ES" sz="1600" dirty="0"/>
              <a:t> </a:t>
            </a:r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dirty="0" err="1"/>
              <a:t>talk</a:t>
            </a:r>
            <a:r>
              <a:rPr lang="es-ES" sz="1600" dirty="0"/>
              <a:t> </a:t>
            </a:r>
            <a:r>
              <a:rPr lang="es-ES" sz="1600" dirty="0" err="1"/>
              <a:t>about</a:t>
            </a:r>
            <a:r>
              <a:rPr lang="es-ES" sz="1600" dirty="0"/>
              <a:t> </a:t>
            </a:r>
            <a:r>
              <a:rPr lang="es-ES" sz="1600" dirty="0" err="1"/>
              <a:t>nationalities</a:t>
            </a:r>
            <a:r>
              <a:rPr lang="es-ES" sz="1600" dirty="0"/>
              <a:t>, religión </a:t>
            </a:r>
            <a:r>
              <a:rPr lang="es-ES" sz="1600" dirty="0" err="1"/>
              <a:t>or</a:t>
            </a:r>
            <a:r>
              <a:rPr lang="es-ES" sz="1600" dirty="0"/>
              <a:t> profesión </a:t>
            </a:r>
            <a:r>
              <a:rPr lang="es-ES" sz="1600" dirty="0" err="1"/>
              <a:t>of</a:t>
            </a:r>
            <a:r>
              <a:rPr lang="es-ES" sz="1600" dirty="0"/>
              <a:t> a </a:t>
            </a:r>
            <a:r>
              <a:rPr lang="es-ES" sz="1600" dirty="0" err="1"/>
              <a:t>person</a:t>
            </a:r>
            <a:r>
              <a:rPr lang="es-ES" sz="1600" dirty="0"/>
              <a:t>:</a:t>
            </a:r>
          </a:p>
          <a:p>
            <a:pPr marL="0" indent="0" algn="ctr">
              <a:buNone/>
            </a:pPr>
            <a:r>
              <a:rPr lang="es-ES" sz="1600" dirty="0"/>
              <a:t>- </a:t>
            </a:r>
            <a:r>
              <a:rPr lang="es-ES" sz="1600" i="1" dirty="0"/>
              <a:t>Pedro es argentino; Pedro es católico; Pedro es abogado / María es estudiante.</a:t>
            </a:r>
            <a:r>
              <a:rPr lang="es-ES" sz="1600" dirty="0"/>
              <a:t>   </a:t>
            </a:r>
            <a:r>
              <a:rPr lang="es-ES" sz="1600" i="1" dirty="0"/>
              <a:t>  </a:t>
            </a:r>
          </a:p>
          <a:p>
            <a:endParaRPr lang="es-ES" sz="1600" dirty="0"/>
          </a:p>
          <a:p>
            <a:r>
              <a:rPr lang="es-ES" sz="1600" dirty="0" err="1"/>
              <a:t>But</a:t>
            </a:r>
            <a:r>
              <a:rPr lang="es-ES" sz="1600" dirty="0"/>
              <a:t> </a:t>
            </a:r>
            <a:r>
              <a:rPr lang="es-ES" sz="1600" dirty="0" err="1"/>
              <a:t>we</a:t>
            </a:r>
            <a:r>
              <a:rPr lang="es-ES" sz="1600" dirty="0"/>
              <a:t> use </a:t>
            </a:r>
            <a:r>
              <a:rPr lang="es-ES" sz="1600" dirty="0" err="1"/>
              <a:t>them</a:t>
            </a:r>
            <a:r>
              <a:rPr lang="es-ES" sz="1600" dirty="0"/>
              <a:t> </a:t>
            </a:r>
            <a:r>
              <a:rPr lang="es-ES" sz="1600" dirty="0" err="1"/>
              <a:t>when</a:t>
            </a:r>
            <a:r>
              <a:rPr lang="es-ES" sz="1600" dirty="0"/>
              <a:t> </a:t>
            </a:r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dirty="0" err="1"/>
              <a:t>add</a:t>
            </a:r>
            <a:r>
              <a:rPr lang="es-ES" sz="1600" dirty="0"/>
              <a:t>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adjectif</a:t>
            </a:r>
            <a:r>
              <a:rPr lang="es-ES" sz="1600" dirty="0"/>
              <a:t> after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noun</a:t>
            </a:r>
            <a:r>
              <a:rPr lang="es-ES" sz="1600" dirty="0"/>
              <a:t>. </a:t>
            </a:r>
          </a:p>
          <a:p>
            <a:pPr marL="0" indent="0" algn="ctr">
              <a:buNone/>
            </a:pPr>
            <a:r>
              <a:rPr lang="es-ES" sz="1600" i="1" dirty="0"/>
              <a:t>- Pedro es </a:t>
            </a:r>
            <a:r>
              <a:rPr lang="es-ES" sz="1600" b="1" i="1" dirty="0"/>
              <a:t>un</a:t>
            </a:r>
            <a:r>
              <a:rPr lang="es-ES" sz="1600" i="1" dirty="0"/>
              <a:t> abogado famoso / María es </a:t>
            </a:r>
            <a:r>
              <a:rPr lang="es-ES" sz="1600" b="1" i="1" dirty="0"/>
              <a:t>una</a:t>
            </a:r>
            <a:r>
              <a:rPr lang="es-ES" sz="1600" i="1" dirty="0"/>
              <a:t> estudiante brillante.  </a:t>
            </a:r>
            <a:endParaRPr lang="fr-CA" sz="1600" i="1" dirty="0"/>
          </a:p>
        </p:txBody>
      </p:sp>
    </p:spTree>
    <p:extLst>
      <p:ext uri="{BB962C8B-B14F-4D97-AF65-F5344CB8AC3E}">
        <p14:creationId xmlns:p14="http://schemas.microsoft.com/office/powerpoint/2010/main" val="378710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 Hay (</a:t>
            </a:r>
            <a:r>
              <a:rPr lang="en-CA" dirty="0" err="1"/>
              <a:t>haber</a:t>
            </a:r>
            <a:r>
              <a:rPr lang="en-CA" dirty="0"/>
              <a:t>) = Existence </a:t>
            </a:r>
            <a:br>
              <a:rPr lang="en-CA" dirty="0"/>
            </a:br>
            <a:r>
              <a:rPr lang="en-CA" dirty="0" err="1"/>
              <a:t>Estar</a:t>
            </a:r>
            <a:r>
              <a:rPr lang="en-CA" dirty="0"/>
              <a:t>= Location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Hay = there is, there are, </a:t>
            </a:r>
            <a:r>
              <a:rPr lang="en-CA" dirty="0" err="1"/>
              <a:t>il</a:t>
            </a:r>
            <a:r>
              <a:rPr lang="en-CA" dirty="0"/>
              <a:t> y 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err="1"/>
              <a:t>Estar</a:t>
            </a:r>
            <a:r>
              <a:rPr lang="en-CA" dirty="0"/>
              <a:t> = to be , </a:t>
            </a:r>
            <a:r>
              <a:rPr lang="en-CA" dirty="0" err="1"/>
              <a:t>être</a:t>
            </a:r>
            <a:r>
              <a:rPr lang="en-CA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FD621-6EAE-4E20-A614-D27670966995}"/>
              </a:ext>
            </a:extLst>
          </p:cNvPr>
          <p:cNvSpPr txBox="1"/>
          <p:nvPr/>
        </p:nvSpPr>
        <p:spPr>
          <a:xfrm>
            <a:off x="685800" y="2438400"/>
            <a:ext cx="335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Identify when to use it: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When you see  un, una, </a:t>
            </a:r>
            <a:r>
              <a:rPr lang="en-US" sz="1400" dirty="0" err="1"/>
              <a:t>unos</a:t>
            </a:r>
            <a:r>
              <a:rPr lang="en-US" sz="1400" dirty="0"/>
              <a:t>, </a:t>
            </a:r>
            <a:r>
              <a:rPr lang="en-US" sz="1400" dirty="0" err="1"/>
              <a:t>unas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Mucho</a:t>
            </a:r>
            <a:r>
              <a:rPr lang="en-US" sz="1400" dirty="0"/>
              <a:t>, </a:t>
            </a:r>
            <a:r>
              <a:rPr lang="en-US" sz="1400" dirty="0" err="1"/>
              <a:t>poco</a:t>
            </a:r>
            <a:r>
              <a:rPr lang="en-US" sz="1400" dirty="0"/>
              <a:t>, etc.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Numbers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Countable nouns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Uncountable nouns</a:t>
            </a:r>
          </a:p>
          <a:p>
            <a:endParaRPr lang="en-US" sz="1400" dirty="0"/>
          </a:p>
          <a:p>
            <a:r>
              <a:rPr lang="en-US" sz="1400" dirty="0" err="1"/>
              <a:t>En</a:t>
            </a:r>
            <a:r>
              <a:rPr lang="en-US" sz="1400" dirty="0"/>
              <a:t> Montreal hay un </a:t>
            </a:r>
            <a:r>
              <a:rPr lang="en-US" sz="1400" dirty="0" err="1"/>
              <a:t>parque</a:t>
            </a:r>
            <a:endParaRPr lang="en-US" sz="1400" dirty="0"/>
          </a:p>
          <a:p>
            <a:r>
              <a:rPr lang="en-US" sz="1400" dirty="0" err="1"/>
              <a:t>En</a:t>
            </a:r>
            <a:r>
              <a:rPr lang="en-US" sz="1400" dirty="0"/>
              <a:t> Montreal hay dos/</a:t>
            </a:r>
            <a:r>
              <a:rPr lang="en-US" sz="1400" dirty="0" err="1"/>
              <a:t>tres</a:t>
            </a:r>
            <a:r>
              <a:rPr lang="en-US" sz="1400" dirty="0"/>
              <a:t> parques</a:t>
            </a:r>
          </a:p>
          <a:p>
            <a:r>
              <a:rPr lang="en-US" sz="1400" dirty="0" err="1"/>
              <a:t>En</a:t>
            </a:r>
            <a:r>
              <a:rPr lang="en-US" sz="1400" dirty="0"/>
              <a:t> Montreal hay </a:t>
            </a:r>
            <a:r>
              <a:rPr lang="en-US" sz="1400" dirty="0" err="1"/>
              <a:t>muchos</a:t>
            </a:r>
            <a:r>
              <a:rPr lang="en-US" sz="1400" dirty="0"/>
              <a:t>/</a:t>
            </a:r>
            <a:r>
              <a:rPr lang="en-US" sz="1400" dirty="0" err="1"/>
              <a:t>pocos</a:t>
            </a:r>
            <a:r>
              <a:rPr lang="en-US" sz="1400" dirty="0"/>
              <a:t> parques</a:t>
            </a:r>
          </a:p>
          <a:p>
            <a:r>
              <a:rPr lang="en-US" sz="1400" dirty="0" err="1"/>
              <a:t>En</a:t>
            </a:r>
            <a:r>
              <a:rPr lang="en-US" sz="1400" dirty="0"/>
              <a:t> Montreal hay </a:t>
            </a:r>
            <a:r>
              <a:rPr lang="en-US" sz="1400" dirty="0" err="1"/>
              <a:t>unos</a:t>
            </a:r>
            <a:r>
              <a:rPr lang="en-US" sz="1400" dirty="0"/>
              <a:t> parques </a:t>
            </a:r>
          </a:p>
          <a:p>
            <a:r>
              <a:rPr lang="en-US" sz="1400" dirty="0" err="1"/>
              <a:t>En</a:t>
            </a:r>
            <a:r>
              <a:rPr lang="en-US" sz="1400" dirty="0"/>
              <a:t> Montreal hay parques (countable)</a:t>
            </a:r>
          </a:p>
          <a:p>
            <a:r>
              <a:rPr lang="en-US" sz="1400" dirty="0" err="1"/>
              <a:t>En</a:t>
            </a:r>
            <a:r>
              <a:rPr lang="en-US" sz="1400" dirty="0"/>
              <a:t> Montreal hay </a:t>
            </a:r>
            <a:r>
              <a:rPr lang="en-US" sz="1400" dirty="0" err="1"/>
              <a:t>petróleo</a:t>
            </a:r>
            <a:r>
              <a:rPr lang="en-US" sz="1400" dirty="0"/>
              <a:t> (uncountable)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7985C-1C5A-4DEA-AB9D-0B7AD23A3370}"/>
              </a:ext>
            </a:extLst>
          </p:cNvPr>
          <p:cNvSpPr txBox="1"/>
          <p:nvPr/>
        </p:nvSpPr>
        <p:spPr>
          <a:xfrm>
            <a:off x="4876800" y="2286000"/>
            <a:ext cx="350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when to use it: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Agreement with the subject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with el, la , los, las</a:t>
            </a:r>
          </a:p>
          <a:p>
            <a:pPr marL="285750" indent="-285750">
              <a:buFontTx/>
              <a:buChar char="-"/>
            </a:pPr>
            <a:r>
              <a:rPr lang="en-US" dirty="0"/>
              <a:t>Este, </a:t>
            </a:r>
            <a:r>
              <a:rPr lang="en-US" dirty="0" err="1"/>
              <a:t>esta</a:t>
            </a:r>
            <a:r>
              <a:rPr lang="en-US" dirty="0"/>
              <a:t>, </a:t>
            </a:r>
            <a:r>
              <a:rPr lang="en-US" dirty="0" err="1"/>
              <a:t>estos</a:t>
            </a:r>
            <a:r>
              <a:rPr lang="en-US" dirty="0"/>
              <a:t>, etc.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Posesives</a:t>
            </a:r>
            <a:r>
              <a:rPr lang="en-US" dirty="0"/>
              <a:t> (mi,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su</a:t>
            </a:r>
            <a:r>
              <a:rPr lang="en-US" dirty="0"/>
              <a:t>, etc.)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El colegio Champlain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Sherbrooke.</a:t>
            </a:r>
          </a:p>
          <a:p>
            <a:r>
              <a:rPr lang="en-US" dirty="0"/>
              <a:t>Este colegio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Sherbrooke</a:t>
            </a:r>
          </a:p>
          <a:p>
            <a:r>
              <a:rPr lang="en-US" dirty="0"/>
              <a:t>Mi casa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calle</a:t>
            </a:r>
            <a:r>
              <a:rPr lang="en-US" dirty="0"/>
              <a:t> principal.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7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ESTAR (to be)/ (Haber) Hay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1"/>
            <a:ext cx="8229600" cy="3276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2CABD-EC41-4910-9A42-1DB1DAAFCA55}"/>
              </a:ext>
            </a:extLst>
          </p:cNvPr>
          <p:cNvSpPr txBox="1"/>
          <p:nvPr/>
        </p:nvSpPr>
        <p:spPr>
          <a:xfrm>
            <a:off x="762000" y="4953000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Haber is conjugated only “HAY” in singular and plural only in the third person.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Hay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/>
              <a:t>parques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Lennoxville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Hay</a:t>
            </a:r>
            <a:r>
              <a:rPr lang="en-US" dirty="0"/>
              <a:t> una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universidad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52BBE-D638-65BC-D001-B68D59D26825}"/>
              </a:ext>
            </a:extLst>
          </p:cNvPr>
          <p:cNvSpPr txBox="1"/>
          <p:nvPr/>
        </p:nvSpPr>
        <p:spPr>
          <a:xfrm>
            <a:off x="1066800" y="3429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Estar</a:t>
            </a:r>
            <a:r>
              <a:rPr lang="en-US" dirty="0"/>
              <a:t> : is the verb to express the location of objects, animals and people.</a:t>
            </a:r>
          </a:p>
        </p:txBody>
      </p:sp>
    </p:spTree>
    <p:extLst>
      <p:ext uri="{BB962C8B-B14F-4D97-AF65-F5344CB8AC3E}">
        <p14:creationId xmlns:p14="http://schemas.microsoft.com/office/powerpoint/2010/main" val="234985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963</Words>
  <Application>Microsoft Macintosh PowerPoint</Application>
  <PresentationFormat>On-screen Show (4:3)</PresentationFormat>
  <Paragraphs>137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¿Qué hay en una casa? En la casa hay dos dormitorios…. </vt:lpstr>
      <vt:lpstr>PowerPoint Presentation</vt:lpstr>
      <vt:lpstr>Los artículos determinados el, la los, las</vt:lpstr>
      <vt:lpstr>Los artículos indeterminados un (a/de), uno (one/un), una (a/une), unos (some/des), unas (some/des)  </vt:lpstr>
      <vt:lpstr> Hay (haber) = Existence  Estar= Location</vt:lpstr>
      <vt:lpstr>ESTAR (to be)/ (Haber) Hay</vt:lpstr>
      <vt:lpstr>PowerPoint Presentation</vt:lpstr>
      <vt:lpstr>Uso de primero y tercero</vt:lpstr>
      <vt:lpstr>Adverbios y preposiciones </vt:lpstr>
      <vt:lpstr>Preposiciones (uso) : a, de-a/desde-hasta/por/ en.</vt:lpstr>
      <vt:lpstr>Bienvenidos a La Mallada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Liliana Zuniga</cp:lastModifiedBy>
  <cp:revision>46</cp:revision>
  <dcterms:created xsi:type="dcterms:W3CDTF">2017-10-10T16:08:36Z</dcterms:created>
  <dcterms:modified xsi:type="dcterms:W3CDTF">2023-10-24T20:33:38Z</dcterms:modified>
</cp:coreProperties>
</file>