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335" r:id="rId3"/>
    <p:sldId id="336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3" r:id="rId20"/>
    <p:sldId id="274" r:id="rId21"/>
    <p:sldId id="277" r:id="rId22"/>
    <p:sldId id="275" r:id="rId23"/>
    <p:sldId id="278" r:id="rId24"/>
    <p:sldId id="276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9" r:id="rId34"/>
    <p:sldId id="300" r:id="rId35"/>
    <p:sldId id="290" r:id="rId36"/>
    <p:sldId id="287" r:id="rId37"/>
    <p:sldId id="293" r:id="rId38"/>
    <p:sldId id="288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2" r:id="rId48"/>
    <p:sldId id="301" r:id="rId49"/>
    <p:sldId id="303" r:id="rId50"/>
    <p:sldId id="304" r:id="rId51"/>
    <p:sldId id="307" r:id="rId52"/>
    <p:sldId id="305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9" r:id="rId62"/>
    <p:sldId id="315" r:id="rId63"/>
    <p:sldId id="316" r:id="rId64"/>
    <p:sldId id="318" r:id="rId65"/>
    <p:sldId id="317" r:id="rId66"/>
    <p:sldId id="320" r:id="rId67"/>
    <p:sldId id="321" r:id="rId68"/>
    <p:sldId id="322" r:id="rId69"/>
    <p:sldId id="323" r:id="rId70"/>
    <p:sldId id="324" r:id="rId71"/>
    <p:sldId id="326" r:id="rId72"/>
    <p:sldId id="325" r:id="rId73"/>
    <p:sldId id="337" r:id="rId74"/>
    <p:sldId id="338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9144000" cy="6858000" type="screen4x3"/>
  <p:notesSz cx="6724650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13" autoAdjust="0"/>
  </p:normalViewPr>
  <p:slideViewPr>
    <p:cSldViewPr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37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4650" cy="4937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4E6F7A6-AAB0-4E25-B58F-7AC0833DB378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14650" cy="493713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8413" y="9378950"/>
            <a:ext cx="2914650" cy="493713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17412BC-7CA6-4F9F-A737-CC668AE5D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82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4015" cy="4937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937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C2891AD1-146B-483E-A09C-94C5B1E5B6C5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90269"/>
            <a:ext cx="5379720" cy="4443413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14015" cy="493713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378825"/>
            <a:ext cx="2914015" cy="493713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66D7519-20FD-498A-902E-734EADA96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.training.local/" TargetMode="External"/><Relationship Id="rId4" Type="http://schemas.openxmlformats.org/officeDocument/2006/relationships/hyperlink" Target="http://simple.training.local/nothing.aspx" TargetMode="External"/><Relationship Id="rId5" Type="http://schemas.openxmlformats.org/officeDocument/2006/relationships/hyperlink" Target="http://simple.training.local/error.aspx" TargetMode="External"/><Relationship Id="rId6" Type="http://schemas.openxmlformats.org/officeDocument/2006/relationships/hyperlink" Target="http://simple.training.local/from.asp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1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Http Handler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0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full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3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	Sets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IsPostback</a:t>
            </a:r>
            <a:endParaRPr lang="en-GB" baseline="0" dirty="0" smtClean="0"/>
          </a:p>
          <a:p>
            <a:r>
              <a:rPr lang="en-GB" baseline="0" dirty="0" smtClean="0"/>
              <a:t>Initialisation</a:t>
            </a:r>
          </a:p>
          <a:p>
            <a:r>
              <a:rPr lang="en-GB" baseline="0" dirty="0" smtClean="0"/>
              <a:t>	Create controls and the control tree</a:t>
            </a:r>
          </a:p>
          <a:p>
            <a:r>
              <a:rPr lang="en-GB" baseline="0" dirty="0" smtClean="0"/>
              <a:t>Load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Viewstate</a:t>
            </a:r>
            <a:r>
              <a:rPr lang="en-GB" baseline="0" dirty="0" smtClean="0"/>
              <a:t> is read and applied</a:t>
            </a:r>
          </a:p>
          <a:p>
            <a:r>
              <a:rPr lang="en-GB" baseline="0" dirty="0" err="1" smtClean="0"/>
              <a:t>Postback</a:t>
            </a:r>
            <a:r>
              <a:rPr lang="en-GB" baseline="0" dirty="0" smtClean="0"/>
              <a:t> and events	</a:t>
            </a:r>
          </a:p>
          <a:p>
            <a:r>
              <a:rPr lang="en-GB" baseline="0" dirty="0" smtClean="0"/>
              <a:t>	If a button was clicked event fires now</a:t>
            </a:r>
          </a:p>
          <a:p>
            <a:r>
              <a:rPr lang="en-GB" baseline="0" dirty="0" smtClean="0"/>
              <a:t>Rendering</a:t>
            </a:r>
          </a:p>
          <a:p>
            <a:r>
              <a:rPr lang="en-GB" baseline="0" dirty="0" smtClean="0"/>
              <a:t>	View state is saved and Render is called on each control</a:t>
            </a:r>
          </a:p>
          <a:p>
            <a:r>
              <a:rPr lang="en-GB" baseline="0" dirty="0" smtClean="0"/>
              <a:t>Unload</a:t>
            </a:r>
          </a:p>
          <a:p>
            <a:r>
              <a:rPr lang="en-GB" baseline="0" dirty="0" smtClean="0"/>
              <a:t>	Finished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51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Simple.aspx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6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There is no</a:t>
            </a:r>
            <a:r>
              <a:rPr lang="en-GB" b="1" baseline="0" dirty="0" smtClean="0"/>
              <a:t> Page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7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Action</a:t>
            </a:r>
            <a:r>
              <a:rPr lang="en-GB" baseline="0" dirty="0" smtClean="0"/>
              <a:t> Result might be anything, JSON, CSV, </a:t>
            </a:r>
            <a:r>
              <a:rPr lang="en-GB" baseline="0" dirty="0" err="1" smtClean="0"/>
              <a:t>FileDownload</a:t>
            </a:r>
            <a:r>
              <a:rPr lang="en-GB" baseline="0" dirty="0" smtClean="0"/>
              <a:t>, Redirect</a:t>
            </a:r>
            <a:endParaRPr lang="en-GB" dirty="0" smtClean="0"/>
          </a:p>
          <a:p>
            <a:r>
              <a:rPr lang="en-GB" dirty="0" smtClean="0"/>
              <a:t>Show Demo – Demo/Simple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7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Template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8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control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0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Irrespective</a:t>
            </a:r>
            <a:r>
              <a:rPr lang="en-GB" baseline="0" dirty="0" smtClean="0"/>
              <a:t> of language, server type, browser, client type, </a:t>
            </a:r>
            <a:r>
              <a:rPr lang="en-GB" baseline="0" smtClean="0"/>
              <a:t>request type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35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Renaming 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18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a drop down control as an</a:t>
            </a:r>
            <a:r>
              <a:rPr lang="en-GB" baseline="0" dirty="0" smtClean="0"/>
              <a:t> example</a:t>
            </a:r>
          </a:p>
          <a:p>
            <a:r>
              <a:rPr lang="en-GB" baseline="0" dirty="0" smtClean="0"/>
              <a:t>	Populated from a database</a:t>
            </a:r>
          </a:p>
          <a:p>
            <a:r>
              <a:rPr lang="en-GB" baseline="0" dirty="0" smtClean="0"/>
              <a:t>	Items remain in the list following each post</a:t>
            </a:r>
          </a:p>
          <a:p>
            <a:r>
              <a:rPr lang="en-GB" baseline="0" dirty="0" smtClean="0"/>
              <a:t>	if selected item changes event fires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turn on and turn </a:t>
            </a:r>
            <a:r>
              <a:rPr lang="en-GB" baseline="0" dirty="0" smtClean="0"/>
              <a:t>off</a:t>
            </a:r>
          </a:p>
          <a:p>
            <a:r>
              <a:rPr lang="en-GB" baseline="0" dirty="0" smtClean="0"/>
              <a:t>Show HTTP for </a:t>
            </a:r>
            <a:r>
              <a:rPr lang="en-GB" baseline="0" dirty="0" err="1" smtClean="0"/>
              <a:t>AutoPostback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29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Template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2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</a:t>
            </a:r>
            <a:r>
              <a:rPr lang="en-GB" dirty="0" err="1" smtClean="0"/>
              <a:t>Global.asax</a:t>
            </a:r>
            <a:endParaRPr lang="en-GB" dirty="0" smtClean="0"/>
          </a:p>
          <a:p>
            <a:r>
              <a:rPr lang="en-GB" dirty="0" smtClean="0"/>
              <a:t>Show</a:t>
            </a:r>
            <a:r>
              <a:rPr lang="en-GB" baseline="0" dirty="0" smtClean="0"/>
              <a:t> Complex view</a:t>
            </a:r>
          </a:p>
          <a:p>
            <a:r>
              <a:rPr lang="en-GB" baseline="0" dirty="0" smtClean="0"/>
              <a:t>Point out </a:t>
            </a:r>
            <a:r>
              <a:rPr lang="en-GB" baseline="0" dirty="0" err="1" smtClean="0"/>
              <a:t>ComplexData</a:t>
            </a:r>
            <a:r>
              <a:rPr lang="en-GB" baseline="0" dirty="0" smtClean="0"/>
              <a:t> Model before moving to next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7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Model Binding </a:t>
            </a:r>
            <a:r>
              <a:rPr lang="en-GB" baseline="0" dirty="0" smtClean="0"/>
              <a:t>Example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html generated by html helpers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52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Library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74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Ctrl+F5</a:t>
            </a:r>
            <a:endParaRPr lang="en-GB" dirty="0" smtClean="0"/>
          </a:p>
          <a:p>
            <a:r>
              <a:rPr lang="en-GB" dirty="0" smtClean="0"/>
              <a:t>Demo of Advanced Find </a:t>
            </a:r>
            <a:r>
              <a:rPr lang="en-GB" dirty="0" smtClean="0"/>
              <a:t>–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52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– Debugging</a:t>
            </a:r>
          </a:p>
          <a:p>
            <a:endParaRPr lang="en-GB" dirty="0" smtClean="0"/>
          </a:p>
          <a:p>
            <a:r>
              <a:rPr lang="en-GB" dirty="0" smtClean="0"/>
              <a:t>	Autos + Expand</a:t>
            </a:r>
          </a:p>
          <a:p>
            <a:r>
              <a:rPr lang="en-GB" dirty="0" smtClean="0"/>
              <a:t>	Step In/Step out</a:t>
            </a:r>
          </a:p>
          <a:p>
            <a:r>
              <a:rPr lang="en-GB" dirty="0" smtClean="0"/>
              <a:t>	Immediate</a:t>
            </a:r>
            <a:r>
              <a:rPr lang="en-GB" baseline="0" dirty="0" smtClean="0"/>
              <a:t> window</a:t>
            </a:r>
          </a:p>
          <a:p>
            <a:r>
              <a:rPr lang="en-GB" baseline="0" dirty="0" smtClean="0"/>
              <a:t>	Quick Watch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62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debug configurations</a:t>
            </a:r>
            <a:r>
              <a:rPr lang="en-GB" baseline="0" dirty="0" smtClean="0"/>
              <a:t> (mention build/don’t build checkboxes)</a:t>
            </a:r>
          </a:p>
          <a:p>
            <a:r>
              <a:rPr lang="en-GB" baseline="0" dirty="0" smtClean="0"/>
              <a:t>Show </a:t>
            </a:r>
            <a:r>
              <a:rPr lang="en-GB" baseline="0" dirty="0" err="1" smtClean="0"/>
              <a:t>web.config</a:t>
            </a:r>
            <a:r>
              <a:rPr lang="en-GB" baseline="0" dirty="0" smtClean="0"/>
              <a:t> setting – Explain </a:t>
            </a:r>
            <a:r>
              <a:rPr lang="en-GB" baseline="0" dirty="0" err="1" smtClean="0"/>
              <a:t>aspx</a:t>
            </a:r>
            <a:r>
              <a:rPr lang="en-GB" baseline="0" dirty="0" smtClean="0"/>
              <a:t> is compiled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90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configSections</a:t>
            </a:r>
            <a:r>
              <a:rPr lang="en-GB" baseline="0" dirty="0" smtClean="0"/>
              <a:t> – Show </a:t>
            </a:r>
            <a:r>
              <a:rPr lang="en-GB" baseline="0" dirty="0" err="1" smtClean="0"/>
              <a:t>Elamh</a:t>
            </a:r>
            <a:endParaRPr lang="en-GB" baseline="0" dirty="0" smtClean="0"/>
          </a:p>
          <a:p>
            <a:r>
              <a:rPr lang="en-GB" baseline="0" dirty="0" err="1" smtClean="0"/>
              <a:t>connectionStrings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appSettings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	– show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example</a:t>
            </a:r>
          </a:p>
          <a:p>
            <a:r>
              <a:rPr lang="en-GB" baseline="0" dirty="0" smtClean="0"/>
              <a:t>	- http://www.connectionstrings.com</a:t>
            </a:r>
          </a:p>
          <a:p>
            <a:r>
              <a:rPr lang="en-GB" baseline="0" dirty="0" err="1" smtClean="0"/>
              <a:t>customErrors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	– put in error, show on and off</a:t>
            </a:r>
          </a:p>
          <a:p>
            <a:r>
              <a:rPr lang="en-GB" baseline="0" dirty="0" smtClean="0"/>
              <a:t>	- mention custom error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4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endParaRPr lang="en-GB" dirty="0" smtClean="0"/>
          </a:p>
          <a:p>
            <a:r>
              <a:rPr lang="en-GB" dirty="0" smtClean="0"/>
              <a:t>200</a:t>
            </a:r>
            <a:r>
              <a:rPr lang="en-GB" baseline="0" dirty="0" smtClean="0"/>
              <a:t> </a:t>
            </a:r>
            <a:r>
              <a:rPr lang="en-GB" dirty="0" smtClean="0">
                <a:hlinkClick r:id="rId3"/>
              </a:rPr>
              <a:t>http://simple.training.local/</a:t>
            </a:r>
            <a:r>
              <a:rPr lang="en-GB" dirty="0" smtClean="0"/>
              <a:t> - Also Post and Get - </a:t>
            </a:r>
          </a:p>
          <a:p>
            <a:r>
              <a:rPr lang="en-GB" dirty="0" smtClean="0"/>
              <a:t>404 </a:t>
            </a:r>
            <a:r>
              <a:rPr lang="en-GB" dirty="0" smtClean="0">
                <a:hlinkClick r:id="rId4"/>
              </a:rPr>
              <a:t>http://simple.training.local/nothing.aspx</a:t>
            </a:r>
            <a:endParaRPr lang="en-GB" dirty="0" smtClean="0"/>
          </a:p>
          <a:p>
            <a:r>
              <a:rPr lang="en-GB" dirty="0" smtClean="0"/>
              <a:t>500</a:t>
            </a:r>
            <a:r>
              <a:rPr lang="en-GB" baseline="0" dirty="0" smtClean="0"/>
              <a:t> </a:t>
            </a:r>
            <a:r>
              <a:rPr lang="en-GB" dirty="0" smtClean="0">
                <a:hlinkClick r:id="rId5"/>
              </a:rPr>
              <a:t>http://simple.training.local/error.aspx</a:t>
            </a:r>
            <a:endParaRPr lang="en-GB" dirty="0" smtClean="0"/>
          </a:p>
          <a:p>
            <a:r>
              <a:rPr lang="en-GB" dirty="0" smtClean="0"/>
              <a:t>302 </a:t>
            </a:r>
            <a:r>
              <a:rPr lang="en-GB" dirty="0" smtClean="0">
                <a:hlinkClick r:id="rId6"/>
              </a:rPr>
              <a:t>http://simple.training.local/from.aspx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Show Request and Response tabs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9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Play in CSS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4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That’s not the end of it, but it’s</a:t>
            </a:r>
            <a:r>
              <a:rPr lang="en-GB" baseline="0" dirty="0" smtClean="0"/>
              <a:t> a good place to start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470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Typically</a:t>
            </a:r>
            <a:r>
              <a:rPr lang="en-GB" baseline="0" dirty="0" smtClean="0"/>
              <a:t> when you read code you don’t want/need to understand every line. You are looking for the one place you need to make a change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Example</a:t>
            </a:r>
          </a:p>
          <a:p>
            <a:r>
              <a:rPr lang="en-GB" baseline="0" dirty="0" smtClean="0"/>
              <a:t>	Demo bad – change model passed to 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7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2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Changes are dangerous, they alter the class behaviour. If a class has more than one responsibility, it changes more frequently and </a:t>
            </a:r>
          </a:p>
          <a:p>
            <a:r>
              <a:rPr lang="en-GB" baseline="0" dirty="0" smtClean="0"/>
              <a:t>Designed correctly, a change should only impact the contents of the class (providing the class contract is un-changed)</a:t>
            </a:r>
          </a:p>
          <a:p>
            <a:r>
              <a:rPr lang="en-GB" baseline="0" dirty="0" smtClean="0"/>
              <a:t>Therefore the less there is in the class the smaller the impact of the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0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0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0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 of Employee Tests</a:t>
            </a:r>
          </a:p>
          <a:p>
            <a:pPr defTabSz="914321">
              <a:defRPr/>
            </a:pPr>
            <a:r>
              <a:rPr lang="en-GB" dirty="0" smtClean="0"/>
              <a:t>Show </a:t>
            </a:r>
            <a:r>
              <a:rPr lang="en-GB" dirty="0" err="1"/>
              <a:t>CalculateUnpaidOvertime</a:t>
            </a:r>
            <a:r>
              <a:rPr lang="en-GB" dirty="0"/>
              <a:t> isn’t </a:t>
            </a:r>
            <a:r>
              <a:rPr lang="en-GB"/>
              <a:t>directly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72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02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creating</a:t>
            </a:r>
            <a:r>
              <a:rPr lang="en-GB" baseline="0" dirty="0" smtClean="0"/>
              <a:t> an Application Pool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2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Website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3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18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Example Hello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D7519-20FD-498A-902E-734EADA96CE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4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95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3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C981-56C2-458B-9162-0EFBB37960D4}" type="datetimeFigureOut">
              <a:rPr lang="en-GB" smtClean="0"/>
              <a:t>13/01/2014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CABA-0DF8-4EDC-8FFC-4B7612F4F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mple.training.loca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an@bluejumper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oscarotero.com/jquery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Web Developer Essentials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29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Request Status</a:t>
            </a:r>
          </a:p>
          <a:p>
            <a:pPr lvl="1"/>
            <a:r>
              <a:rPr lang="en-GB" dirty="0" smtClean="0"/>
              <a:t>200 OK</a:t>
            </a:r>
          </a:p>
          <a:p>
            <a:pPr lvl="1"/>
            <a:r>
              <a:rPr lang="en-GB" dirty="0" smtClean="0"/>
              <a:t>404 Not Found</a:t>
            </a:r>
          </a:p>
          <a:p>
            <a:pPr lvl="1"/>
            <a:r>
              <a:rPr lang="en-GB" dirty="0" smtClean="0"/>
              <a:t>302 Moved Temporarily</a:t>
            </a:r>
          </a:p>
          <a:p>
            <a:pPr lvl="1"/>
            <a:r>
              <a:rPr lang="en-GB" dirty="0" smtClean="0"/>
              <a:t>5xx Error</a:t>
            </a:r>
          </a:p>
          <a:p>
            <a:r>
              <a:rPr lang="en-GB" dirty="0" smtClean="0"/>
              <a:t>Content Type (text/html) &amp; Size</a:t>
            </a:r>
          </a:p>
          <a:p>
            <a:r>
              <a:rPr lang="en-GB" dirty="0" smtClean="0"/>
              <a:t>Caching policy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Fiddler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Acts as a local proxy</a:t>
            </a:r>
          </a:p>
          <a:p>
            <a:r>
              <a:rPr lang="en-GB" dirty="0" smtClean="0"/>
              <a:t>Hijacks all HTTP Requests &amp; Responses</a:t>
            </a:r>
          </a:p>
          <a:p>
            <a:r>
              <a:rPr lang="en-GB" dirty="0" smtClean="0"/>
              <a:t>Makes it easy to see what is happening “on the wire”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2643159" y="54051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14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 is Plain Text</a:t>
            </a:r>
          </a:p>
          <a:p>
            <a:r>
              <a:rPr lang="en-GB" dirty="0" smtClean="0"/>
              <a:t>HTTPS is Encrypted using SSL or TLS</a:t>
            </a:r>
          </a:p>
          <a:p>
            <a:r>
              <a:rPr lang="en-GB" dirty="0" smtClean="0"/>
              <a:t>Public and Private 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Information 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8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IIS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Windows Web Server</a:t>
            </a:r>
          </a:p>
          <a:p>
            <a:r>
              <a:rPr lang="en-GB" dirty="0" smtClean="0"/>
              <a:t>Handler HTTP requests made to the computer</a:t>
            </a:r>
          </a:p>
          <a:p>
            <a:r>
              <a:rPr lang="en-GB" dirty="0" smtClean="0"/>
              <a:t>Passes off execution to </a:t>
            </a:r>
            <a:r>
              <a:rPr lang="en-GB" dirty="0" err="1" smtClean="0"/>
              <a:t>.Net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Development Computer = Client &amp;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5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actual application, running on the computer, the website lives in</a:t>
            </a:r>
          </a:p>
          <a:p>
            <a:r>
              <a:rPr lang="en-GB" dirty="0" smtClean="0"/>
              <a:t>Visible in Task Manager as w3wp.exe</a:t>
            </a:r>
          </a:p>
          <a:p>
            <a:r>
              <a:rPr lang="en-GB" dirty="0" smtClean="0"/>
              <a:t>Basic Settings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Framework Version</a:t>
            </a:r>
          </a:p>
          <a:p>
            <a:pPr lvl="1"/>
            <a:r>
              <a:rPr lang="en-GB" dirty="0" smtClean="0"/>
              <a:t>Pipeline Mode</a:t>
            </a:r>
          </a:p>
          <a:p>
            <a:pPr lvl="2"/>
            <a:r>
              <a:rPr lang="en-GB" dirty="0" smtClean="0"/>
              <a:t>Integrated – All requests are processed through asp.net</a:t>
            </a:r>
          </a:p>
          <a:p>
            <a:pPr lvl="2"/>
            <a:r>
              <a:rPr lang="en-GB" dirty="0" smtClean="0"/>
              <a:t>Classic – Requests to asp.net resources are separate</a:t>
            </a:r>
          </a:p>
          <a:p>
            <a:r>
              <a:rPr lang="en-GB" dirty="0" smtClean="0"/>
              <a:t>Advanced settings</a:t>
            </a:r>
          </a:p>
          <a:p>
            <a:pPr lvl="1"/>
            <a:r>
              <a:rPr lang="en-GB" dirty="0" smtClean="0"/>
              <a:t>Memory management, recycling rules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2911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Route HTTP request to the files/application</a:t>
            </a:r>
          </a:p>
          <a:p>
            <a:r>
              <a:rPr lang="en-GB" dirty="0" smtClean="0"/>
              <a:t>Bindings (select HTTPs requests to process)</a:t>
            </a:r>
          </a:p>
          <a:p>
            <a:pPr lvl="1"/>
            <a:r>
              <a:rPr lang="en-GB" dirty="0" smtClean="0"/>
              <a:t>All HTTP requests</a:t>
            </a:r>
          </a:p>
          <a:p>
            <a:pPr lvl="1"/>
            <a:r>
              <a:rPr lang="en-GB" dirty="0" smtClean="0"/>
              <a:t>Only for a specific domain (Host Headers)</a:t>
            </a:r>
          </a:p>
          <a:p>
            <a:r>
              <a:rPr lang="en-GB" dirty="0" smtClean="0"/>
              <a:t>Specifies the Application Pool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7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Overrides public DNS on Windows Computers</a:t>
            </a:r>
          </a:p>
          <a:p>
            <a:endParaRPr lang="en-GB" dirty="0" smtClean="0"/>
          </a:p>
          <a:p>
            <a:r>
              <a:rPr lang="en-GB" dirty="0" smtClean="0"/>
              <a:t>C:\Windows\System32\drivers\etc</a:t>
            </a:r>
          </a:p>
          <a:p>
            <a:r>
              <a:rPr lang="en-GB" dirty="0" smtClean="0"/>
              <a:t>127.0.0.1	</a:t>
            </a:r>
            <a:r>
              <a:rPr lang="en-GB" dirty="0" err="1" smtClean="0"/>
              <a:t>simple.training.local</a:t>
            </a:r>
            <a:endParaRPr lang="en-GB" dirty="0" smtClean="0"/>
          </a:p>
          <a:p>
            <a:pPr lvl="1"/>
            <a:r>
              <a:rPr lang="en-GB" dirty="0" smtClean="0"/>
              <a:t>All requests to </a:t>
            </a:r>
            <a:r>
              <a:rPr lang="en-GB" dirty="0" smtClean="0">
                <a:hlinkClick r:id="rId2"/>
              </a:rPr>
              <a:t>http://simple.training.local</a:t>
            </a:r>
            <a:r>
              <a:rPr lang="en-GB" dirty="0" smtClean="0"/>
              <a:t> go to local machine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29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63888" y="2348880"/>
            <a:ext cx="5328592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Processing</a:t>
            </a:r>
            <a:endParaRPr lang="en-GB" dirty="0"/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611560" y="3547492"/>
            <a:ext cx="1285772" cy="96162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97332" y="3651249"/>
            <a:ext cx="1882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4229" y="327569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Request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57084" y="4426616"/>
            <a:ext cx="1822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9020" y="443711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Response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79912" y="2695135"/>
            <a:ext cx="1296144" cy="265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Internet Information Systems (IIS)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572472" y="2710117"/>
            <a:ext cx="3096344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Application Pool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88496" y="3089144"/>
            <a:ext cx="2664296" cy="4065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572472" y="3874314"/>
            <a:ext cx="3096344" cy="1529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Application Pool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788496" y="4270170"/>
            <a:ext cx="2664296" cy="4065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788496" y="4829094"/>
            <a:ext cx="2664296" cy="4065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76056" y="3646221"/>
            <a:ext cx="712440" cy="62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1"/>
          </p:cNvCxnSpPr>
          <p:nvPr/>
        </p:nvCxnSpPr>
        <p:spPr>
          <a:xfrm flipH="1" flipV="1">
            <a:off x="5076056" y="4426616"/>
            <a:ext cx="712440" cy="46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4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Request Processing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8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Fran Hoey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franhoey</a:t>
            </a:r>
            <a:endParaRPr lang="en-GB" dirty="0" smtClean="0"/>
          </a:p>
          <a:p>
            <a:pPr lvl="1"/>
            <a:r>
              <a:rPr lang="en-GB" dirty="0" smtClean="0">
                <a:hlinkClick r:id="rId2"/>
              </a:rPr>
              <a:t>fran@bluejumper.com</a:t>
            </a:r>
            <a:endParaRPr lang="en-GB" dirty="0" smtClean="0"/>
          </a:p>
          <a:p>
            <a:r>
              <a:rPr lang="en-GB" dirty="0" smtClean="0"/>
              <a:t>10 years </a:t>
            </a:r>
            <a:r>
              <a:rPr lang="en-GB" dirty="0" err="1" smtClean="0"/>
              <a:t>.Net</a:t>
            </a:r>
            <a:r>
              <a:rPr lang="en-GB" dirty="0" smtClean="0"/>
              <a:t> Developer</a:t>
            </a:r>
          </a:p>
          <a:p>
            <a:r>
              <a:rPr lang="en-GB" dirty="0" smtClean="0"/>
              <a:t>6 years Contracting</a:t>
            </a:r>
          </a:p>
          <a:p>
            <a:r>
              <a:rPr lang="en-GB" dirty="0" smtClean="0"/>
              <a:t>Organise Chester Devs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17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HttpModules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Execute as part of the processing of the HTTP Request</a:t>
            </a:r>
          </a:p>
          <a:p>
            <a:r>
              <a:rPr lang="en-GB" dirty="0" smtClean="0"/>
              <a:t>Implement </a:t>
            </a:r>
            <a:r>
              <a:rPr lang="en-GB" dirty="0" err="1" smtClean="0"/>
              <a:t>IHttpModule</a:t>
            </a:r>
            <a:r>
              <a:rPr lang="en-GB" dirty="0" smtClean="0"/>
              <a:t> interface</a:t>
            </a:r>
          </a:p>
          <a:p>
            <a:r>
              <a:rPr lang="en-GB" dirty="0" smtClean="0"/>
              <a:t>Enabled in </a:t>
            </a:r>
            <a:r>
              <a:rPr lang="en-GB" dirty="0" err="1" smtClean="0"/>
              <a:t>web.config</a:t>
            </a:r>
            <a:endParaRPr lang="en-GB" dirty="0" smtClean="0"/>
          </a:p>
          <a:p>
            <a:r>
              <a:rPr lang="en-GB" dirty="0" smtClean="0"/>
              <a:t>Hook into specific events of the HTTP Processing</a:t>
            </a:r>
          </a:p>
          <a:p>
            <a:pPr lvl="1"/>
            <a:r>
              <a:rPr lang="en-GB" dirty="0" smtClean="0"/>
              <a:t>Start &amp; End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Cache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5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Usages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 -&gt; Https switch</a:t>
            </a:r>
          </a:p>
          <a:p>
            <a:r>
              <a:rPr lang="en-GB" dirty="0" smtClean="0"/>
              <a:t>Authentication Check</a:t>
            </a:r>
          </a:p>
          <a:p>
            <a:r>
              <a:rPr lang="en-GB" dirty="0" smtClean="0"/>
              <a:t>Append Debug data to a page</a:t>
            </a:r>
          </a:p>
          <a:p>
            <a:r>
              <a:rPr lang="en-GB" dirty="0" smtClean="0"/>
              <a:t>Add Enforced Http Headers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60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HttpHandlers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the specific request</a:t>
            </a:r>
          </a:p>
          <a:p>
            <a:pPr lvl="1"/>
            <a:r>
              <a:rPr lang="en-GB" dirty="0" smtClean="0"/>
              <a:t>E.g.	</a:t>
            </a:r>
          </a:p>
          <a:p>
            <a:pPr lvl="2"/>
            <a:r>
              <a:rPr lang="en-GB" dirty="0" smtClean="0"/>
              <a:t>Execute an ASPX page (</a:t>
            </a:r>
            <a:r>
              <a:rPr lang="en-GB" dirty="0" err="1" smtClean="0"/>
              <a:t>WebForms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Execute a Controller Action (MVC)</a:t>
            </a:r>
          </a:p>
          <a:p>
            <a:pPr lvl="2"/>
            <a:r>
              <a:rPr lang="en-GB" dirty="0" smtClean="0"/>
              <a:t>Process request and return JSON (Custom)</a:t>
            </a:r>
          </a:p>
          <a:p>
            <a:r>
              <a:rPr lang="en-GB" dirty="0" smtClean="0"/>
              <a:t>Implement </a:t>
            </a:r>
            <a:r>
              <a:rPr lang="en-GB" dirty="0" err="1" smtClean="0"/>
              <a:t>IHttpHandler</a:t>
            </a:r>
            <a:endParaRPr lang="en-GB" dirty="0" smtClean="0"/>
          </a:p>
          <a:p>
            <a:r>
              <a:rPr lang="en-GB" dirty="0" smtClean="0"/>
              <a:t>Enabled in </a:t>
            </a:r>
            <a:r>
              <a:rPr lang="en-GB" dirty="0" err="1" smtClean="0"/>
              <a:t>web.config</a:t>
            </a:r>
            <a:r>
              <a:rPr lang="en-GB" dirty="0"/>
              <a:t> </a:t>
            </a:r>
            <a:r>
              <a:rPr lang="en-GB" dirty="0" smtClean="0"/>
              <a:t>to handle a specific path</a:t>
            </a:r>
          </a:p>
        </p:txBody>
      </p:sp>
    </p:spTree>
    <p:extLst>
      <p:ext uri="{BB962C8B-B14F-4D97-AF65-F5344CB8AC3E}">
        <p14:creationId xmlns:p14="http://schemas.microsoft.com/office/powerpoint/2010/main" val="145174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Usages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a download from a database</a:t>
            </a:r>
          </a:p>
          <a:p>
            <a:r>
              <a:rPr lang="en-GB" dirty="0" smtClean="0"/>
              <a:t>Quick and dirty API end point	</a:t>
            </a:r>
          </a:p>
          <a:p>
            <a:r>
              <a:rPr lang="en-GB" dirty="0" smtClean="0"/>
              <a:t>Email processor</a:t>
            </a:r>
          </a:p>
          <a:p>
            <a:endParaRPr lang="en-GB" dirty="0"/>
          </a:p>
          <a:p>
            <a:r>
              <a:rPr lang="en-GB" dirty="0" smtClean="0"/>
              <a:t>Anything that doesn’t require HTML to be returned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57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347864" y="1988840"/>
            <a:ext cx="5472608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32040" y="2350076"/>
            <a:ext cx="3664768" cy="28791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Application Pool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148064" y="2701366"/>
            <a:ext cx="3312368" cy="23118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436096" y="3305353"/>
            <a:ext cx="1224136" cy="987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Modules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364088" y="3377361"/>
            <a:ext cx="1224136" cy="987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Processing</a:t>
            </a:r>
            <a:endParaRPr lang="en-GB" dirty="0"/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539552" y="3331468"/>
            <a:ext cx="1285772" cy="96162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25324" y="3501008"/>
            <a:ext cx="1522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8205" y="313167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Request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5076" y="4210592"/>
            <a:ext cx="14627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1680" y="421179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Response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347864" y="3341869"/>
            <a:ext cx="1296144" cy="108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IIS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92080" y="3449369"/>
            <a:ext cx="1224136" cy="987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31294" y="3346408"/>
            <a:ext cx="1152128" cy="987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60232" y="3645024"/>
            <a:ext cx="2710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660232" y="4221088"/>
            <a:ext cx="27106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292080" y="3645024"/>
            <a:ext cx="136815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292080" y="4221088"/>
            <a:ext cx="136815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644008" y="3645024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44008" y="42210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6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the World of Web Forms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03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ASPX page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</a:p>
          <a:p>
            <a:r>
              <a:rPr lang="en-GB" dirty="0" smtClean="0"/>
              <a:t>Initialisation</a:t>
            </a:r>
          </a:p>
          <a:p>
            <a:r>
              <a:rPr lang="en-GB" dirty="0" smtClean="0"/>
              <a:t>Load</a:t>
            </a:r>
          </a:p>
          <a:p>
            <a:r>
              <a:rPr lang="en-GB" dirty="0" err="1" smtClean="0"/>
              <a:t>Postback</a:t>
            </a:r>
            <a:r>
              <a:rPr lang="en-GB" dirty="0" smtClean="0"/>
              <a:t> and events</a:t>
            </a:r>
          </a:p>
          <a:p>
            <a:r>
              <a:rPr lang="en-GB" dirty="0" smtClean="0"/>
              <a:t>Rendering</a:t>
            </a:r>
          </a:p>
          <a:p>
            <a:r>
              <a:rPr lang="en-GB" dirty="0" smtClean="0"/>
              <a:t>Unload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85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ASPX page </a:t>
            </a:r>
            <a:r>
              <a:rPr lang="en-GB" dirty="0" smtClean="0"/>
              <a:t>Lifecycle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PreInit</a:t>
            </a:r>
            <a:r>
              <a:rPr lang="en-GB" dirty="0" smtClean="0"/>
              <a:t>, </a:t>
            </a:r>
            <a:r>
              <a:rPr lang="en-GB" dirty="0" err="1" smtClean="0"/>
              <a:t>Init</a:t>
            </a:r>
            <a:r>
              <a:rPr lang="en-GB" dirty="0" smtClean="0"/>
              <a:t>, </a:t>
            </a:r>
            <a:r>
              <a:rPr lang="en-GB" dirty="0" err="1" smtClean="0"/>
              <a:t>InitComplete</a:t>
            </a:r>
            <a:endParaRPr lang="en-GB" dirty="0" smtClean="0"/>
          </a:p>
          <a:p>
            <a:r>
              <a:rPr lang="en-GB" dirty="0" err="1" smtClean="0"/>
              <a:t>PreLoad</a:t>
            </a:r>
            <a:r>
              <a:rPr lang="en-GB" dirty="0" smtClean="0"/>
              <a:t>, </a:t>
            </a:r>
            <a:r>
              <a:rPr lang="en-GB" dirty="0" err="1" smtClean="0"/>
              <a:t>Load,LoadComplete</a:t>
            </a:r>
            <a:endParaRPr lang="en-GB" dirty="0" smtClean="0"/>
          </a:p>
          <a:p>
            <a:r>
              <a:rPr lang="en-GB" dirty="0" err="1" smtClean="0"/>
              <a:t>PreRender</a:t>
            </a:r>
            <a:r>
              <a:rPr lang="en-GB" dirty="0" smtClean="0"/>
              <a:t>, </a:t>
            </a:r>
            <a:r>
              <a:rPr lang="en-GB" dirty="0" err="1" smtClean="0"/>
              <a:t>PreRenderComplete</a:t>
            </a:r>
            <a:endParaRPr lang="en-GB" dirty="0" smtClean="0"/>
          </a:p>
          <a:p>
            <a:r>
              <a:rPr lang="en-GB" dirty="0" err="1" smtClean="0"/>
              <a:t>SaveStateComplete</a:t>
            </a:r>
            <a:endParaRPr lang="en-GB" dirty="0" smtClean="0"/>
          </a:p>
          <a:p>
            <a:r>
              <a:rPr lang="en-GB" dirty="0" smtClean="0"/>
              <a:t>Unload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18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the World of MVC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2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http://{domain}/{Controller}/{Action}/{params}</a:t>
            </a:r>
          </a:p>
          <a:p>
            <a:pPr lvl="1"/>
            <a:r>
              <a:rPr lang="en-GB" dirty="0" smtClean="0"/>
              <a:t>Controller = Class</a:t>
            </a:r>
          </a:p>
          <a:p>
            <a:pPr lvl="1"/>
            <a:r>
              <a:rPr lang="en-GB" dirty="0" smtClean="0"/>
              <a:t>Action = Method</a:t>
            </a:r>
          </a:p>
          <a:p>
            <a:r>
              <a:rPr lang="en-GB" dirty="0" smtClean="0"/>
              <a:t>http://{domain}/Demo/Simple/12</a:t>
            </a:r>
          </a:p>
          <a:p>
            <a:pPr lvl="1"/>
            <a:r>
              <a:rPr lang="en-GB" dirty="0" smtClean="0"/>
              <a:t>Controller = Controllers/</a:t>
            </a:r>
            <a:r>
              <a:rPr lang="en-GB" dirty="0" err="1" smtClean="0"/>
              <a:t>DemoController.cs</a:t>
            </a:r>
            <a:endParaRPr lang="en-GB" dirty="0" smtClean="0"/>
          </a:p>
          <a:p>
            <a:pPr lvl="1"/>
            <a:r>
              <a:rPr lang="en-GB" dirty="0" smtClean="0"/>
              <a:t>Action = </a:t>
            </a:r>
            <a:r>
              <a:rPr lang="en-GB" sz="23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3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en-GB" sz="23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300" b="1" dirty="0" smtClean="0">
                <a:latin typeface="Courier New" pitchFamily="49" charset="0"/>
                <a:cs typeface="Courier New" pitchFamily="49" charset="0"/>
              </a:rPr>
              <a:t>Simple(</a:t>
            </a:r>
            <a:r>
              <a:rPr lang="en-GB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300" b="1" dirty="0" smtClean="0">
                <a:latin typeface="Courier New" pitchFamily="49" charset="0"/>
                <a:cs typeface="Courier New" pitchFamily="49" charset="0"/>
              </a:rPr>
              <a:t> id)</a:t>
            </a:r>
            <a:endParaRPr lang="en-GB" sz="23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View = Views/Demo/</a:t>
            </a:r>
            <a:r>
              <a:rPr lang="en-GB" dirty="0" err="1" smtClean="0"/>
              <a:t>Simple.cshtml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Only by default</a:t>
            </a:r>
          </a:p>
        </p:txBody>
      </p:sp>
    </p:spTree>
    <p:extLst>
      <p:ext uri="{BB962C8B-B14F-4D97-AF65-F5344CB8AC3E}">
        <p14:creationId xmlns:p14="http://schemas.microsoft.com/office/powerpoint/2010/main" val="338106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Session 1</a:t>
            </a:r>
          </a:p>
          <a:p>
            <a:pPr lvl="1"/>
            <a:r>
              <a:rPr lang="en-GB" dirty="0" smtClean="0"/>
              <a:t>From the browser to the Server and back</a:t>
            </a:r>
          </a:p>
          <a:p>
            <a:r>
              <a:rPr lang="en-GB" dirty="0" smtClean="0"/>
              <a:t>Session 2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Magic Explained</a:t>
            </a:r>
          </a:p>
          <a:p>
            <a:pPr lvl="1"/>
            <a:r>
              <a:rPr lang="en-GB" dirty="0" smtClean="0"/>
              <a:t>General </a:t>
            </a:r>
            <a:r>
              <a:rPr lang="en-GB" dirty="0" err="1" smtClean="0"/>
              <a:t>Dev</a:t>
            </a:r>
            <a:r>
              <a:rPr lang="en-GB" dirty="0" smtClean="0"/>
              <a:t> tips</a:t>
            </a:r>
          </a:p>
          <a:p>
            <a:r>
              <a:rPr lang="en-GB" dirty="0" smtClean="0"/>
              <a:t>Session 3</a:t>
            </a:r>
          </a:p>
          <a:p>
            <a:pPr lvl="1"/>
            <a:r>
              <a:rPr lang="en-GB" dirty="0" smtClean="0"/>
              <a:t>Good Code Design (SOLID)</a:t>
            </a:r>
          </a:p>
          <a:p>
            <a:r>
              <a:rPr lang="en-GB" dirty="0" smtClean="0"/>
              <a:t>Session 4</a:t>
            </a:r>
          </a:p>
          <a:p>
            <a:pPr lvl="1"/>
            <a:r>
              <a:rPr lang="en-GB" dirty="0" smtClean="0"/>
              <a:t>Object Oriented Design with CRC Cards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82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Routing (configured in </a:t>
            </a:r>
            <a:r>
              <a:rPr lang="en-GB" dirty="0" err="1" smtClean="0"/>
              <a:t>Global.asax</a:t>
            </a:r>
            <a:r>
              <a:rPr lang="en-GB" dirty="0" smtClean="0"/>
              <a:t>)</a:t>
            </a:r>
          </a:p>
          <a:p>
            <a:r>
              <a:rPr lang="en-GB" dirty="0" smtClean="0"/>
              <a:t>MVC Handler</a:t>
            </a:r>
          </a:p>
          <a:p>
            <a:r>
              <a:rPr lang="en-GB" dirty="0" smtClean="0"/>
              <a:t>Controller</a:t>
            </a:r>
          </a:p>
          <a:p>
            <a:r>
              <a:rPr lang="en-GB" dirty="0" smtClean="0"/>
              <a:t>Action Execution</a:t>
            </a:r>
          </a:p>
          <a:p>
            <a:r>
              <a:rPr lang="en-GB" dirty="0" smtClean="0"/>
              <a:t>View Engine (assuming </a:t>
            </a:r>
            <a:r>
              <a:rPr lang="en-GB" dirty="0" err="1" smtClean="0"/>
              <a:t>ActionResult</a:t>
            </a:r>
            <a:r>
              <a:rPr lang="en-GB" dirty="0" smtClean="0"/>
              <a:t> is View)</a:t>
            </a:r>
          </a:p>
          <a:p>
            <a:r>
              <a:rPr lang="en-GB" dirty="0" smtClean="0"/>
              <a:t>View (</a:t>
            </a:r>
            <a:r>
              <a:rPr lang="en-GB" dirty="0" err="1" smtClean="0"/>
              <a:t>aspx</a:t>
            </a:r>
            <a:r>
              <a:rPr lang="en-GB" dirty="0" smtClean="0"/>
              <a:t> or Razor)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50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WebForms</a:t>
            </a:r>
            <a:r>
              <a:rPr lang="en-GB" dirty="0" smtClean="0"/>
              <a:t> Magic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Masterpages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/>
          <a:lstStyle/>
          <a:p>
            <a:r>
              <a:rPr lang="en-GB" dirty="0" smtClean="0"/>
              <a:t>Just a Template</a:t>
            </a:r>
          </a:p>
          <a:p>
            <a:r>
              <a:rPr lang="en-GB" dirty="0" smtClean="0"/>
              <a:t>Content Placeholders provide holes in the template for the page to fill.</a:t>
            </a:r>
          </a:p>
        </p:txBody>
      </p:sp>
    </p:spTree>
    <p:extLst>
      <p:ext uri="{BB962C8B-B14F-4D97-AF65-F5344CB8AC3E}">
        <p14:creationId xmlns:p14="http://schemas.microsoft.com/office/powerpoint/2010/main" val="96351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Everything inherits from Control</a:t>
            </a:r>
          </a:p>
          <a:p>
            <a:pPr lvl="1"/>
            <a:r>
              <a:rPr lang="en-GB" dirty="0" smtClean="0"/>
              <a:t>Pages</a:t>
            </a:r>
          </a:p>
          <a:p>
            <a:pPr lvl="1"/>
            <a:r>
              <a:rPr lang="en-GB" dirty="0" smtClean="0"/>
              <a:t>User Controls</a:t>
            </a:r>
          </a:p>
          <a:p>
            <a:pPr lvl="1"/>
            <a:r>
              <a:rPr lang="en-GB" dirty="0" smtClean="0"/>
              <a:t>Web Controls</a:t>
            </a:r>
          </a:p>
          <a:p>
            <a:pPr lvl="1"/>
            <a:r>
              <a:rPr lang="en-GB" dirty="0" smtClean="0"/>
              <a:t>Custom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24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It’s not HTML</a:t>
            </a:r>
          </a:p>
          <a:p>
            <a:endParaRPr lang="en-GB" dirty="0"/>
          </a:p>
          <a:p>
            <a:r>
              <a:rPr lang="en-GB" dirty="0" smtClean="0"/>
              <a:t>ASPX is compiled into a class that inherits the code behind</a:t>
            </a:r>
          </a:p>
          <a:p>
            <a:r>
              <a:rPr lang="en-GB" dirty="0" smtClean="0"/>
              <a:t>The code behind inherits Page</a:t>
            </a:r>
          </a:p>
          <a:p>
            <a:r>
              <a:rPr lang="en-GB" dirty="0" smtClean="0"/>
              <a:t>Page inherits Control</a:t>
            </a:r>
          </a:p>
          <a:p>
            <a:endParaRPr lang="en-GB" dirty="0"/>
          </a:p>
          <a:p>
            <a:r>
              <a:rPr lang="en-GB" dirty="0" smtClean="0"/>
              <a:t>ASPX = a control (just with different syntax)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00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ViewState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Stores </a:t>
            </a:r>
            <a:r>
              <a:rPr lang="en-GB" dirty="0" smtClean="0"/>
              <a:t>the state of each Control at the time of Render</a:t>
            </a:r>
          </a:p>
          <a:p>
            <a:r>
              <a:rPr lang="en-GB" dirty="0" smtClean="0"/>
              <a:t>Maintains a controls properties on post back and </a:t>
            </a:r>
            <a:r>
              <a:rPr lang="en-GB" dirty="0"/>
              <a:t>Highlights changes</a:t>
            </a:r>
          </a:p>
          <a:p>
            <a:endParaRPr lang="en-GB" dirty="0" smtClean="0"/>
          </a:p>
          <a:p>
            <a:r>
              <a:rPr lang="en-GB" dirty="0" smtClean="0"/>
              <a:t>Big ugly hidden field called __</a:t>
            </a:r>
            <a:r>
              <a:rPr lang="en-GB" dirty="0" err="1" smtClean="0"/>
              <a:t>ViewState</a:t>
            </a:r>
            <a:endParaRPr lang="en-GB" dirty="0" smtClean="0"/>
          </a:p>
          <a:p>
            <a:r>
              <a:rPr lang="en-GB" dirty="0" smtClean="0"/>
              <a:t>DON’T: store large amounts of data in the </a:t>
            </a:r>
            <a:r>
              <a:rPr lang="en-GB" dirty="0" err="1" smtClean="0"/>
              <a:t>viewstate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5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Magic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7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MVC What?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Separation of Concerns</a:t>
            </a:r>
          </a:p>
          <a:p>
            <a:endParaRPr lang="en-GB" dirty="0"/>
          </a:p>
          <a:p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Business logic, only cares about data</a:t>
            </a:r>
          </a:p>
          <a:p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Display logic, only cares about the user interface</a:t>
            </a:r>
          </a:p>
          <a:p>
            <a:r>
              <a:rPr lang="en-GB" dirty="0" smtClean="0"/>
              <a:t>Controller</a:t>
            </a:r>
          </a:p>
          <a:p>
            <a:pPr lvl="1"/>
            <a:r>
              <a:rPr lang="en-GB" dirty="0" smtClean="0"/>
              <a:t>Traffic Controller, pulls the View and Model together depending on what was asked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_Layout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/>
          <a:lstStyle/>
          <a:p>
            <a:r>
              <a:rPr lang="en-GB" dirty="0" smtClean="0"/>
              <a:t>Just a Template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RenderBody</a:t>
            </a:r>
            <a:r>
              <a:rPr lang="en-GB" dirty="0" smtClean="0"/>
              <a:t> renders the contents of the view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RenderSection</a:t>
            </a:r>
            <a:r>
              <a:rPr lang="en-GB" dirty="0" smtClean="0"/>
              <a:t> renders sections from the view</a:t>
            </a:r>
          </a:p>
        </p:txBody>
      </p:sp>
    </p:spTree>
    <p:extLst>
      <p:ext uri="{BB962C8B-B14F-4D97-AF65-F5344CB8AC3E}">
        <p14:creationId xmlns:p14="http://schemas.microsoft.com/office/powerpoint/2010/main" val="402870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100" dirty="0"/>
              <a:t>http://{domain}/{Controller}/{Action}/{params}</a:t>
            </a:r>
          </a:p>
          <a:p>
            <a:pPr lvl="1"/>
            <a:r>
              <a:rPr lang="en-GB" dirty="0"/>
              <a:t>Controller = Class</a:t>
            </a:r>
          </a:p>
          <a:p>
            <a:pPr lvl="1"/>
            <a:r>
              <a:rPr lang="en-GB" dirty="0"/>
              <a:t>Action = Method</a:t>
            </a:r>
          </a:p>
          <a:p>
            <a:endParaRPr lang="en-GB" dirty="0" smtClean="0"/>
          </a:p>
          <a:p>
            <a:r>
              <a:rPr lang="en-GB" dirty="0" smtClean="0"/>
              <a:t>Routes defined in </a:t>
            </a:r>
            <a:r>
              <a:rPr lang="en-GB" dirty="0" err="1" smtClean="0"/>
              <a:t>Global.asax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69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beginning….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28800"/>
            <a:ext cx="4690864" cy="38450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There was the computer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3960440" cy="29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 read from an object</a:t>
            </a:r>
          </a:p>
          <a:p>
            <a:r>
              <a:rPr lang="en-GB" dirty="0" smtClean="0"/>
              <a:t>Data posted from a view can be inserted into a model</a:t>
            </a:r>
          </a:p>
          <a:p>
            <a:r>
              <a:rPr lang="en-GB" dirty="0" smtClean="0"/>
              <a:t>@Html helpers will produce the HTML for you</a:t>
            </a:r>
          </a:p>
          <a:p>
            <a:endParaRPr lang="en-GB" dirty="0"/>
          </a:p>
          <a:p>
            <a:r>
              <a:rPr lang="en-GB" dirty="0" smtClean="0"/>
              <a:t>@Html helpers aren’t magic, they just make html!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0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0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and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Solution is a just container of projects and files</a:t>
            </a:r>
          </a:p>
          <a:p>
            <a:r>
              <a:rPr lang="en-GB" dirty="0" smtClean="0"/>
              <a:t>A project is a DLL</a:t>
            </a:r>
          </a:p>
          <a:p>
            <a:r>
              <a:rPr lang="en-GB" dirty="0" smtClean="0"/>
              <a:t>Web Project is a DLL with web files (</a:t>
            </a:r>
            <a:r>
              <a:rPr lang="en-GB" dirty="0" err="1" smtClean="0"/>
              <a:t>aspx</a:t>
            </a:r>
            <a:r>
              <a:rPr lang="en-GB" dirty="0" smtClean="0"/>
              <a:t>, </a:t>
            </a:r>
            <a:r>
              <a:rPr lang="en-GB" dirty="0" err="1" smtClean="0"/>
              <a:t>css</a:t>
            </a:r>
            <a:r>
              <a:rPr lang="en-GB" dirty="0" smtClean="0"/>
              <a:t>, </a:t>
            </a:r>
            <a:r>
              <a:rPr lang="en-GB" dirty="0" err="1" smtClean="0"/>
              <a:t>js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DLLs can reference other DLLs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2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teaches you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not to use the designer, or at least use split screen</a:t>
            </a:r>
          </a:p>
          <a:p>
            <a:pPr lvl="1"/>
            <a:r>
              <a:rPr lang="en-GB" dirty="0" smtClean="0"/>
              <a:t>It puts in html that you may not want/need</a:t>
            </a:r>
          </a:p>
          <a:p>
            <a:pPr lvl="1"/>
            <a:r>
              <a:rPr lang="en-GB" dirty="0" smtClean="0"/>
              <a:t>Drains your html skills</a:t>
            </a:r>
          </a:p>
          <a:p>
            <a:pPr lvl="1"/>
            <a:r>
              <a:rPr lang="en-GB" dirty="0" smtClean="0"/>
              <a:t>Easy to get in a tangle</a:t>
            </a:r>
          </a:p>
        </p:txBody>
      </p:sp>
    </p:spTree>
    <p:extLst>
      <p:ext uri="{BB962C8B-B14F-4D97-AF65-F5344CB8AC3E}">
        <p14:creationId xmlns:p14="http://schemas.microsoft.com/office/powerpoint/2010/main" val="394727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Go through the pain for future joy</a:t>
            </a:r>
          </a:p>
          <a:p>
            <a:r>
              <a:rPr lang="en-GB" dirty="0" err="1" smtClean="0"/>
              <a:t>Ctrl+C</a:t>
            </a:r>
            <a:r>
              <a:rPr lang="en-GB" dirty="0" smtClean="0"/>
              <a:t>, </a:t>
            </a:r>
            <a:r>
              <a:rPr lang="en-GB" dirty="0" err="1" smtClean="0"/>
              <a:t>Ctrl+X</a:t>
            </a:r>
            <a:r>
              <a:rPr lang="en-GB" dirty="0" smtClean="0"/>
              <a:t>, </a:t>
            </a:r>
            <a:r>
              <a:rPr lang="en-GB" dirty="0" err="1" smtClean="0"/>
              <a:t>Ctrl+V</a:t>
            </a:r>
            <a:r>
              <a:rPr lang="en-GB" dirty="0" smtClean="0"/>
              <a:t> – Copy, Cut, Paste</a:t>
            </a:r>
          </a:p>
          <a:p>
            <a:r>
              <a:rPr lang="en-GB" dirty="0" err="1" smtClean="0"/>
              <a:t>Ctrl+Shift+B</a:t>
            </a:r>
            <a:r>
              <a:rPr lang="en-GB" dirty="0" smtClean="0"/>
              <a:t> or F6 – Build Solution</a:t>
            </a:r>
          </a:p>
          <a:p>
            <a:r>
              <a:rPr lang="en-GB" dirty="0" smtClean="0"/>
              <a:t>F5 – Debug</a:t>
            </a:r>
          </a:p>
          <a:p>
            <a:r>
              <a:rPr lang="en-GB" dirty="0" smtClean="0"/>
              <a:t>Ctrl+F5 – Run without Debug (faster)</a:t>
            </a:r>
          </a:p>
          <a:p>
            <a:r>
              <a:rPr lang="en-GB" dirty="0" err="1" smtClean="0"/>
              <a:t>Shift+Ctrl+F</a:t>
            </a:r>
            <a:r>
              <a:rPr lang="en-GB" dirty="0" smtClean="0"/>
              <a:t> – Advanced Find</a:t>
            </a:r>
          </a:p>
          <a:p>
            <a:pPr lvl="1"/>
            <a:r>
              <a:rPr lang="en-GB" dirty="0" smtClean="0"/>
              <a:t>Search in solution</a:t>
            </a:r>
          </a:p>
          <a:p>
            <a:pPr lvl="1"/>
            <a:r>
              <a:rPr lang="en-GB" dirty="0" smtClean="0"/>
              <a:t>Regex</a:t>
            </a:r>
          </a:p>
          <a:p>
            <a:pPr lvl="1"/>
            <a:r>
              <a:rPr lang="en-GB" dirty="0" smtClean="0"/>
              <a:t>Find 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47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Execute the code line by line</a:t>
            </a:r>
          </a:p>
          <a:p>
            <a:r>
              <a:rPr lang="en-GB" dirty="0" smtClean="0"/>
              <a:t>View values of variables</a:t>
            </a:r>
          </a:p>
          <a:p>
            <a:r>
              <a:rPr lang="en-GB" dirty="0" smtClean="0"/>
              <a:t>Execute extra code</a:t>
            </a:r>
          </a:p>
          <a:p>
            <a:r>
              <a:rPr lang="en-GB" dirty="0" smtClean="0"/>
              <a:t>View the execution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37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Configurations &amp; Debug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default you have Debug and Release</a:t>
            </a:r>
          </a:p>
          <a:p>
            <a:endParaRPr lang="en-GB" dirty="0"/>
          </a:p>
          <a:p>
            <a:r>
              <a:rPr lang="en-GB" dirty="0" smtClean="0"/>
              <a:t>Debug removes timeouts to allow you to debug!</a:t>
            </a:r>
          </a:p>
          <a:p>
            <a:r>
              <a:rPr lang="en-GB" dirty="0" smtClean="0"/>
              <a:t>Never put </a:t>
            </a:r>
            <a:r>
              <a:rPr lang="en-GB" dirty="0" err="1" smtClean="0"/>
              <a:t>dlls</a:t>
            </a:r>
            <a:r>
              <a:rPr lang="en-GB" dirty="0" smtClean="0"/>
              <a:t> compiled in debug mode into production</a:t>
            </a:r>
          </a:p>
          <a:p>
            <a:endParaRPr lang="en-GB" dirty="0"/>
          </a:p>
          <a:p>
            <a:r>
              <a:rPr lang="en-GB" dirty="0" smtClean="0"/>
              <a:t>(it’s also set in the </a:t>
            </a:r>
            <a:r>
              <a:rPr lang="en-GB" dirty="0" err="1" smtClean="0"/>
              <a:t>web.config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4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 to Visual Studio</a:t>
            </a:r>
          </a:p>
          <a:p>
            <a:endParaRPr lang="en-GB" dirty="0" smtClean="0"/>
          </a:p>
          <a:p>
            <a:r>
              <a:rPr lang="en-GB" dirty="0" smtClean="0"/>
              <a:t>One command to:</a:t>
            </a:r>
          </a:p>
          <a:p>
            <a:pPr lvl="1"/>
            <a:r>
              <a:rPr lang="en-GB" dirty="0" smtClean="0"/>
              <a:t>Download, install and configure OSS packages</a:t>
            </a:r>
          </a:p>
          <a:p>
            <a:pPr lvl="1"/>
            <a:r>
              <a:rPr lang="en-GB" dirty="0" smtClean="0"/>
              <a:t>Update packages	</a:t>
            </a:r>
          </a:p>
          <a:p>
            <a:endParaRPr lang="en-GB" dirty="0" smtClean="0"/>
          </a:p>
          <a:p>
            <a:r>
              <a:rPr lang="en-GB" dirty="0" smtClean="0"/>
              <a:t>PM&gt; Install-Package </a:t>
            </a:r>
            <a:r>
              <a:rPr lang="en-GB" dirty="0" err="1"/>
              <a:t>elmah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15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Web.Config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Overrides the </a:t>
            </a:r>
            <a:r>
              <a:rPr lang="en-GB" dirty="0" err="1" smtClean="0"/>
              <a:t>machine.config</a:t>
            </a:r>
            <a:r>
              <a:rPr lang="en-GB" dirty="0" smtClean="0"/>
              <a:t> and parent </a:t>
            </a:r>
            <a:r>
              <a:rPr lang="en-GB" dirty="0" err="1" smtClean="0"/>
              <a:t>web.configs</a:t>
            </a:r>
            <a:endParaRPr lang="en-GB" dirty="0" smtClean="0"/>
          </a:p>
          <a:p>
            <a:r>
              <a:rPr lang="en-GB" dirty="0" err="1" smtClean="0"/>
              <a:t>configSections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Define xml structures in the </a:t>
            </a:r>
            <a:r>
              <a:rPr lang="en-GB" dirty="0" err="1" smtClean="0"/>
              <a:t>web.config</a:t>
            </a:r>
            <a:endParaRPr lang="en-GB" dirty="0" smtClean="0"/>
          </a:p>
          <a:p>
            <a:r>
              <a:rPr lang="en-GB" dirty="0" err="1" smtClean="0"/>
              <a:t>connectionStrings</a:t>
            </a:r>
            <a:endParaRPr lang="en-GB" dirty="0" smtClean="0"/>
          </a:p>
          <a:p>
            <a:pPr lvl="1"/>
            <a:r>
              <a:rPr lang="en-GB" dirty="0" smtClean="0"/>
              <a:t>Database connection string for current environment</a:t>
            </a:r>
          </a:p>
          <a:p>
            <a:r>
              <a:rPr lang="en-GB" dirty="0" err="1" smtClean="0"/>
              <a:t>appSettings</a:t>
            </a:r>
            <a:endParaRPr lang="en-GB" dirty="0" smtClean="0"/>
          </a:p>
          <a:p>
            <a:pPr lvl="1"/>
            <a:r>
              <a:rPr lang="en-GB" dirty="0" err="1" smtClean="0"/>
              <a:t>Config</a:t>
            </a:r>
            <a:r>
              <a:rPr lang="en-GB" dirty="0" smtClean="0"/>
              <a:t> values read at run time</a:t>
            </a:r>
          </a:p>
          <a:p>
            <a:r>
              <a:rPr lang="en-GB" dirty="0" err="1" smtClean="0"/>
              <a:t>customErrors</a:t>
            </a:r>
            <a:endParaRPr lang="en-GB" dirty="0" smtClean="0"/>
          </a:p>
          <a:p>
            <a:pPr lvl="1"/>
            <a:r>
              <a:rPr lang="en-GB" dirty="0" smtClean="0"/>
              <a:t>Sets the type of error seen by the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 -&gt; Publish</a:t>
            </a:r>
          </a:p>
          <a:p>
            <a:endParaRPr lang="en-GB" dirty="0"/>
          </a:p>
          <a:p>
            <a:r>
              <a:rPr lang="en-GB" dirty="0" smtClean="0"/>
              <a:t>File System</a:t>
            </a:r>
          </a:p>
          <a:p>
            <a:pPr lvl="1"/>
            <a:r>
              <a:rPr lang="en-GB" dirty="0" smtClean="0"/>
              <a:t>Deploys to local machine path</a:t>
            </a:r>
          </a:p>
          <a:p>
            <a:r>
              <a:rPr lang="en-GB" dirty="0" err="1" smtClean="0"/>
              <a:t>WebDeploy</a:t>
            </a:r>
            <a:endParaRPr lang="en-GB" dirty="0" smtClean="0"/>
          </a:p>
          <a:p>
            <a:pPr lvl="1"/>
            <a:r>
              <a:rPr lang="en-GB" dirty="0" smtClean="0"/>
              <a:t>Builds a package to “install” into IIS</a:t>
            </a:r>
          </a:p>
          <a:p>
            <a:pPr lvl="1"/>
            <a:endParaRPr lang="en-GB" dirty="0"/>
          </a:p>
          <a:p>
            <a:r>
              <a:rPr lang="en-GB" dirty="0" smtClean="0"/>
              <a:t>Continuous Integration – deployment king</a:t>
            </a:r>
          </a:p>
        </p:txBody>
      </p:sp>
    </p:spTree>
    <p:extLst>
      <p:ext uri="{BB962C8B-B14F-4D97-AF65-F5344CB8AC3E}">
        <p14:creationId xmlns:p14="http://schemas.microsoft.com/office/powerpoint/2010/main" val="138363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beginning….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Then they said let there be communication</a:t>
            </a:r>
            <a:endParaRPr lang="en-GB" dirty="0"/>
          </a:p>
        </p:txBody>
      </p:sp>
      <p:pic>
        <p:nvPicPr>
          <p:cNvPr id="2050" name="Picture 2" descr="http://applywifi.com/wp-content/uploads/2009/08/wired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7566"/>
            <a:ext cx="442285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8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Control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6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Features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Trunk</a:t>
            </a:r>
          </a:p>
          <a:p>
            <a:pPr lvl="1"/>
            <a:r>
              <a:rPr lang="en-GB" dirty="0" smtClean="0"/>
              <a:t>Is where the core code is</a:t>
            </a:r>
          </a:p>
          <a:p>
            <a:pPr lvl="1"/>
            <a:r>
              <a:rPr lang="en-GB" dirty="0" smtClean="0"/>
              <a:t>Ideally should match be the code currently live</a:t>
            </a:r>
          </a:p>
          <a:p>
            <a:r>
              <a:rPr lang="en-GB" dirty="0" smtClean="0"/>
              <a:t>Branch</a:t>
            </a:r>
          </a:p>
          <a:p>
            <a:pPr lvl="1"/>
            <a:r>
              <a:rPr lang="en-GB" dirty="0" smtClean="0"/>
              <a:t>Copy of the trunk to make changes on</a:t>
            </a:r>
          </a:p>
          <a:p>
            <a:pPr lvl="1"/>
            <a:r>
              <a:rPr lang="en-GB" dirty="0" smtClean="0"/>
              <a:t>Usually merged into the trunk once complete</a:t>
            </a:r>
          </a:p>
          <a:p>
            <a:r>
              <a:rPr lang="en-GB" dirty="0" smtClean="0"/>
              <a:t>Tag</a:t>
            </a:r>
          </a:p>
          <a:p>
            <a:pPr lvl="1"/>
            <a:r>
              <a:rPr lang="en-GB" dirty="0" smtClean="0"/>
              <a:t>A point in time we might want to remember (e.g. the version that went live)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08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Source Control history should show a rich story of the application development</a:t>
            </a:r>
          </a:p>
          <a:p>
            <a:endParaRPr lang="en-GB" dirty="0"/>
          </a:p>
          <a:p>
            <a:r>
              <a:rPr lang="en-GB" dirty="0" smtClean="0"/>
              <a:t>Commit often, comment well</a:t>
            </a:r>
          </a:p>
          <a:p>
            <a:r>
              <a:rPr lang="en-GB" dirty="0" smtClean="0"/>
              <a:t>1 commit = 1 change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68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Keep you repository clean</a:t>
            </a:r>
          </a:p>
          <a:p>
            <a:pPr lvl="1"/>
            <a:r>
              <a:rPr lang="en-GB" dirty="0" smtClean="0"/>
              <a:t>Not all files need to be in source control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Common examples</a:t>
            </a:r>
          </a:p>
          <a:p>
            <a:pPr lvl="2"/>
            <a:r>
              <a:rPr lang="en-GB" dirty="0" smtClean="0"/>
              <a:t>*.</a:t>
            </a:r>
            <a:r>
              <a:rPr lang="en-GB" dirty="0" err="1" smtClean="0"/>
              <a:t>suo</a:t>
            </a:r>
            <a:r>
              <a:rPr lang="en-GB" dirty="0" smtClean="0"/>
              <a:t> – per user information</a:t>
            </a:r>
          </a:p>
          <a:p>
            <a:pPr lvl="2"/>
            <a:r>
              <a:rPr lang="en-GB" dirty="0" smtClean="0"/>
              <a:t>*.user – per user information</a:t>
            </a:r>
          </a:p>
          <a:p>
            <a:pPr lvl="2"/>
            <a:r>
              <a:rPr lang="en-GB" dirty="0" smtClean="0"/>
              <a:t>Bin – re-built on compile</a:t>
            </a:r>
          </a:p>
          <a:p>
            <a:pPr lvl="2"/>
            <a:r>
              <a:rPr lang="en-GB" dirty="0" err="1" smtClean="0"/>
              <a:t>Obj</a:t>
            </a:r>
            <a:r>
              <a:rPr lang="en-GB" smtClean="0"/>
              <a:t> - re-built </a:t>
            </a:r>
            <a:r>
              <a:rPr lang="en-GB" dirty="0" smtClean="0"/>
              <a:t>on compile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63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 development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7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Everything is a box – CSS Box model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30" y="2348880"/>
            <a:ext cx="4032448" cy="372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elements come with out-of-the-box styles</a:t>
            </a:r>
          </a:p>
          <a:p>
            <a:r>
              <a:rPr lang="en-GB" dirty="0" smtClean="0"/>
              <a:t>Tables have their </a:t>
            </a:r>
            <a:r>
              <a:rPr lang="en-GB" smtClean="0"/>
              <a:t>own rules</a:t>
            </a:r>
          </a:p>
          <a:p>
            <a:r>
              <a:rPr lang="en-GB" dirty="0" smtClean="0"/>
              <a:t>CSS determines how the box relates to each other</a:t>
            </a:r>
          </a:p>
          <a:p>
            <a:pPr lvl="1"/>
            <a:r>
              <a:rPr lang="en-GB" dirty="0" smtClean="0"/>
              <a:t>Display 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Float (and clear)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4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framework that makes </a:t>
            </a:r>
            <a:r>
              <a:rPr lang="en-GB" dirty="0" err="1" smtClean="0"/>
              <a:t>Javascript</a:t>
            </a:r>
            <a:r>
              <a:rPr lang="en-GB" dirty="0" smtClean="0"/>
              <a:t> stupidly easy (if you know how!)</a:t>
            </a:r>
          </a:p>
          <a:p>
            <a:r>
              <a:rPr lang="en-GB" dirty="0" smtClean="0"/>
              <a:t>Selectors (the way you select an element)</a:t>
            </a:r>
          </a:p>
          <a:p>
            <a:pPr lvl="1"/>
            <a:r>
              <a:rPr lang="en-GB" dirty="0" smtClean="0"/>
              <a:t>By tag name $(“div”)</a:t>
            </a:r>
          </a:p>
          <a:p>
            <a:pPr lvl="1"/>
            <a:r>
              <a:rPr lang="en-GB" dirty="0" smtClean="0"/>
              <a:t>By </a:t>
            </a:r>
            <a:r>
              <a:rPr lang="en-GB" dirty="0" err="1" smtClean="0"/>
              <a:t>css</a:t>
            </a:r>
            <a:r>
              <a:rPr lang="en-GB" dirty="0" smtClean="0"/>
              <a:t> class $(“.</a:t>
            </a:r>
            <a:r>
              <a:rPr lang="en-GB" dirty="0" err="1" smtClean="0"/>
              <a:t>myclass</a:t>
            </a:r>
            <a:r>
              <a:rPr lang="en-GB" dirty="0" smtClean="0"/>
              <a:t>”)</a:t>
            </a:r>
          </a:p>
          <a:p>
            <a:pPr lvl="1"/>
            <a:r>
              <a:rPr lang="en-GB" dirty="0" smtClean="0"/>
              <a:t>By id $(“#</a:t>
            </a:r>
            <a:r>
              <a:rPr lang="en-GB" dirty="0" err="1" smtClean="0"/>
              <a:t>myId</a:t>
            </a:r>
            <a:r>
              <a:rPr lang="en-GB" dirty="0" smtClean="0"/>
              <a:t>”)</a:t>
            </a:r>
          </a:p>
          <a:p>
            <a:r>
              <a:rPr lang="en-GB" dirty="0" smtClean="0"/>
              <a:t>Use Cheat sheets</a:t>
            </a:r>
          </a:p>
          <a:p>
            <a:pPr lvl="1"/>
            <a:r>
              <a:rPr lang="en-GB" dirty="0">
                <a:hlinkClick r:id="rId3"/>
              </a:rPr>
              <a:t>http://oscarotero.com/jquery/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4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nice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6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nice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r>
              <a:rPr lang="en-GB" sz="4400" dirty="0" smtClean="0"/>
              <a:t>Code that you will be able to read and understand easily in 6 months time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4042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beginning….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Next they said let the be connected networks</a:t>
            </a:r>
            <a:endParaRPr lang="en-GB" dirty="0"/>
          </a:p>
        </p:txBody>
      </p:sp>
      <p:pic>
        <p:nvPicPr>
          <p:cNvPr id="3074" name="Picture 2" descr="http://insanitypop.com/wp-content/uploads/2012/06/tcp-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048130" cy="26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code readable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is read by scanning</a:t>
            </a:r>
          </a:p>
          <a:p>
            <a:endParaRPr lang="en-GB" dirty="0"/>
          </a:p>
          <a:p>
            <a:pPr lvl="1"/>
            <a:r>
              <a:rPr lang="en-GB" dirty="0" smtClean="0"/>
              <a:t>Good Naming</a:t>
            </a:r>
          </a:p>
          <a:p>
            <a:pPr lvl="2"/>
            <a:r>
              <a:rPr lang="en-GB" dirty="0" smtClean="0"/>
              <a:t>Variables, functions, classes</a:t>
            </a:r>
          </a:p>
          <a:p>
            <a:pPr lvl="1"/>
            <a:r>
              <a:rPr lang="en-GB" dirty="0" smtClean="0"/>
              <a:t>Small chunks of code</a:t>
            </a:r>
          </a:p>
          <a:p>
            <a:pPr lvl="2"/>
            <a:r>
              <a:rPr lang="en-GB" dirty="0" smtClean="0"/>
              <a:t>1 method for 1 activity</a:t>
            </a:r>
          </a:p>
          <a:p>
            <a:pPr lvl="2"/>
            <a:r>
              <a:rPr lang="en-GB" dirty="0" smtClean="0"/>
              <a:t>Group similar tasks into objects (</a:t>
            </a:r>
            <a:r>
              <a:rPr lang="en-GB" dirty="0" err="1" smtClean="0"/>
              <a:t>ish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Consistency </a:t>
            </a:r>
            <a:r>
              <a:rPr lang="en-GB" dirty="0"/>
              <a:t>– in everything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08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Changeable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Writing code is the easy part</a:t>
            </a:r>
          </a:p>
          <a:p>
            <a:r>
              <a:rPr lang="en-GB" dirty="0" smtClean="0"/>
              <a:t>Changes are hard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all code changes over time</a:t>
            </a:r>
          </a:p>
          <a:p>
            <a:endParaRPr lang="en-GB" dirty="0"/>
          </a:p>
          <a:p>
            <a:r>
              <a:rPr lang="en-GB" dirty="0" smtClean="0"/>
              <a:t>Readable code make is easier</a:t>
            </a:r>
          </a:p>
          <a:p>
            <a:r>
              <a:rPr lang="en-GB" dirty="0" smtClean="0"/>
              <a:t>Code designed to minimise the amount of code effected by a change is the holy grail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6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Uncle Bob’s SOLID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 smtClean="0"/>
              <a:t>Single Responsibility Principle</a:t>
            </a:r>
          </a:p>
          <a:p>
            <a:r>
              <a:rPr lang="en-GB" b="1" dirty="0" smtClean="0"/>
              <a:t>Open </a:t>
            </a:r>
            <a:r>
              <a:rPr lang="en-GB" b="1" dirty="0"/>
              <a:t>Closed </a:t>
            </a:r>
            <a:r>
              <a:rPr lang="en-GB" b="1" dirty="0" smtClean="0"/>
              <a:t>Principle</a:t>
            </a:r>
            <a:endParaRPr lang="en-GB" b="1" dirty="0"/>
          </a:p>
          <a:p>
            <a:r>
              <a:rPr lang="en-GB" dirty="0" err="1"/>
              <a:t>Liskov</a:t>
            </a:r>
            <a:r>
              <a:rPr lang="en-GB" dirty="0"/>
              <a:t> </a:t>
            </a:r>
            <a:r>
              <a:rPr lang="en-GB" dirty="0" smtClean="0"/>
              <a:t>Substitution Principle</a:t>
            </a:r>
          </a:p>
          <a:p>
            <a:r>
              <a:rPr lang="en-GB" dirty="0"/>
              <a:t>Interface Segregation </a:t>
            </a:r>
            <a:r>
              <a:rPr lang="en-GB" dirty="0" smtClean="0"/>
              <a:t>Principle </a:t>
            </a:r>
          </a:p>
          <a:p>
            <a:r>
              <a:rPr lang="en-GB" dirty="0" smtClean="0"/>
              <a:t>Dependency Inversion </a:t>
            </a:r>
          </a:p>
        </p:txBody>
      </p:sp>
    </p:spTree>
    <p:extLst>
      <p:ext uri="{BB962C8B-B14F-4D97-AF65-F5344CB8AC3E}">
        <p14:creationId xmlns:p14="http://schemas.microsoft.com/office/powerpoint/2010/main" val="6887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Each class should have only 1 responsibility </a:t>
            </a:r>
          </a:p>
          <a:p>
            <a:endParaRPr lang="en-GB" dirty="0" smtClean="0"/>
          </a:p>
          <a:p>
            <a:r>
              <a:rPr lang="en-GB" dirty="0" smtClean="0"/>
              <a:t>Responsibility </a:t>
            </a:r>
            <a:r>
              <a:rPr lang="en-GB" dirty="0"/>
              <a:t>= “A reason for change”</a:t>
            </a:r>
          </a:p>
          <a:p>
            <a:r>
              <a:rPr lang="en-GB" dirty="0"/>
              <a:t>“An axis of change is only an axis of change if the changes actually occur”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78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HR System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5286"/>
              </p:ext>
            </p:extLst>
          </p:nvPr>
        </p:nvGraphicFramePr>
        <p:xfrm>
          <a:off x="827584" y="1196752"/>
          <a:ext cx="2039888" cy="1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375816">
                <a:tc>
                  <a:txBody>
                    <a:bodyPr/>
                    <a:lstStyle/>
                    <a:p>
                      <a:r>
                        <a:rPr lang="en-GB" dirty="0" smtClean="0"/>
                        <a:t>Employee</a:t>
                      </a:r>
                      <a:endParaRPr lang="en-GB" dirty="0"/>
                    </a:p>
                  </a:txBody>
                  <a:tcPr/>
                </a:tc>
              </a:tr>
              <a:tr h="54794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CalculatePay</a:t>
                      </a:r>
                      <a:r>
                        <a:rPr lang="en-GB" dirty="0" smtClean="0"/>
                        <a:t>()</a:t>
                      </a:r>
                    </a:p>
                    <a:p>
                      <a:r>
                        <a:rPr lang="en-GB" dirty="0" smtClean="0"/>
                        <a:t>Store()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11967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Return the employee’s pay for the month</a:t>
            </a:r>
            <a:endParaRPr lang="en-GB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 flipV="1">
            <a:off x="2483768" y="1519918"/>
            <a:ext cx="1584176" cy="25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6007" y="1947446"/>
            <a:ext cx="2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Saves changes to a database</a:t>
            </a:r>
            <a:endParaRPr lang="en-GB" dirty="0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 flipV="1">
            <a:off x="2483768" y="2060848"/>
            <a:ext cx="1612239" cy="7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1" y="2924944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Business logic and persistence logic should almost never mixed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Business logic changes frequently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Persistence logic rarely changes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643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Closed </a:t>
            </a:r>
            <a:r>
              <a:rPr lang="en-GB" dirty="0" smtClean="0"/>
              <a:t>Principle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Don’t modify working code ….. Sort of</a:t>
            </a:r>
          </a:p>
          <a:p>
            <a:endParaRPr lang="en-GB" dirty="0" smtClean="0"/>
          </a:p>
          <a:p>
            <a:r>
              <a:rPr lang="en-GB" dirty="0" smtClean="0"/>
              <a:t>Anticipate </a:t>
            </a:r>
            <a:r>
              <a:rPr lang="en-GB" dirty="0"/>
              <a:t>likely changes to the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Close </a:t>
            </a:r>
            <a:r>
              <a:rPr lang="en-GB" dirty="0"/>
              <a:t>of the core code from these </a:t>
            </a:r>
            <a:r>
              <a:rPr lang="en-GB" dirty="0" smtClean="0"/>
              <a:t>changes</a:t>
            </a:r>
          </a:p>
          <a:p>
            <a:r>
              <a:rPr lang="en-GB" dirty="0" smtClean="0"/>
              <a:t>Change made through extension </a:t>
            </a:r>
            <a:r>
              <a:rPr lang="en-GB" dirty="0"/>
              <a:t>rather than modification</a:t>
            </a:r>
          </a:p>
        </p:txBody>
      </p:sp>
    </p:spTree>
    <p:extLst>
      <p:ext uri="{BB962C8B-B14F-4D97-AF65-F5344CB8AC3E}">
        <p14:creationId xmlns:p14="http://schemas.microsoft.com/office/powerpoint/2010/main" val="317261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HR System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99608"/>
              </p:ext>
            </p:extLst>
          </p:nvPr>
        </p:nvGraphicFramePr>
        <p:xfrm>
          <a:off x="899592" y="2564904"/>
          <a:ext cx="3456384" cy="83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72208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Employee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CalculatePay</a:t>
                      </a:r>
                      <a:r>
                        <a:rPr lang="en-GB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Annual Salary/12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2656"/>
              </p:ext>
            </p:extLst>
          </p:nvPr>
        </p:nvGraphicFramePr>
        <p:xfrm>
          <a:off x="899592" y="1628800"/>
          <a:ext cx="5616624" cy="83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2448272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Payroll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PayEmployees</a:t>
                      </a:r>
                      <a:r>
                        <a:rPr lang="en-GB" dirty="0" smtClean="0"/>
                        <a:t>(List&lt;Employee&gt;)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4077072"/>
            <a:ext cx="75608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400" dirty="0" smtClean="0"/>
              <a:t>Business changes: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 smtClean="0"/>
              <a:t>Some employees are now paid overtime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 smtClean="0"/>
              <a:t>Some employees are paid hourly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945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Edit the </a:t>
            </a:r>
            <a:r>
              <a:rPr lang="en-GB" dirty="0" err="1" smtClean="0"/>
              <a:t>CalculatePay</a:t>
            </a:r>
            <a:r>
              <a:rPr lang="en-GB" dirty="0" smtClean="0"/>
              <a:t>() function to cater for all 3 pay schemes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Follow the open closed principle.</a:t>
            </a:r>
          </a:p>
          <a:p>
            <a:pPr marL="914400" lvl="1" indent="-514350"/>
            <a:r>
              <a:rPr lang="en-GB" dirty="0" smtClean="0"/>
              <a:t>Leave the working code as it is</a:t>
            </a:r>
          </a:p>
          <a:p>
            <a:pPr marL="914400" lvl="1" indent="-514350"/>
            <a:r>
              <a:rPr lang="en-GB" dirty="0" smtClean="0"/>
              <a:t>Extend (inherit) employee to create new implementations of </a:t>
            </a:r>
            <a:r>
              <a:rPr lang="en-GB" dirty="0" err="1" smtClean="0"/>
              <a:t>CalculatePay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8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Closed Solution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72256"/>
              </p:ext>
            </p:extLst>
          </p:nvPr>
        </p:nvGraphicFramePr>
        <p:xfrm>
          <a:off x="899592" y="2276872"/>
          <a:ext cx="4032448" cy="83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05"/>
                <a:gridCol w="2184243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Employee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CalculatePay</a:t>
                      </a:r>
                      <a:r>
                        <a:rPr lang="en-GB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Annual Salary/12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78922"/>
              </p:ext>
            </p:extLst>
          </p:nvPr>
        </p:nvGraphicFramePr>
        <p:xfrm>
          <a:off x="899592" y="1340768"/>
          <a:ext cx="5616624" cy="83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2448272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Payroll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PayEmployees</a:t>
                      </a:r>
                      <a:r>
                        <a:rPr lang="en-GB" dirty="0" smtClean="0"/>
                        <a:t>(List&lt;Employee&gt;)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61372"/>
              </p:ext>
            </p:extLst>
          </p:nvPr>
        </p:nvGraphicFramePr>
        <p:xfrm>
          <a:off x="899592" y="4149080"/>
          <a:ext cx="4032448" cy="12801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8205"/>
                <a:gridCol w="2184243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err="1" smtClean="0"/>
                        <a:t>HourlyPaidEmployee</a:t>
                      </a:r>
                      <a:r>
                        <a:rPr lang="en-GB" dirty="0" smtClean="0"/>
                        <a:t> : Employee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CalculatePay</a:t>
                      </a:r>
                      <a:r>
                        <a:rPr lang="en-GB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Overridden</a:t>
                      </a:r>
                    </a:p>
                    <a:p>
                      <a:r>
                        <a:rPr lang="en-GB" dirty="0" smtClean="0"/>
                        <a:t>Based on hours worked and pay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06800"/>
              </p:ext>
            </p:extLst>
          </p:nvPr>
        </p:nvGraphicFramePr>
        <p:xfrm>
          <a:off x="899592" y="3212976"/>
          <a:ext cx="4032448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8205"/>
                <a:gridCol w="2184243"/>
              </a:tblGrid>
              <a:tr h="322246">
                <a:tc gridSpan="2">
                  <a:txBody>
                    <a:bodyPr/>
                    <a:lstStyle/>
                    <a:p>
                      <a:r>
                        <a:rPr lang="en-GB" dirty="0" err="1" smtClean="0"/>
                        <a:t>OvertimeEnabledEmployee</a:t>
                      </a:r>
                      <a:r>
                        <a:rPr lang="en-GB" dirty="0" smtClean="0"/>
                        <a:t> : Employee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984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CalculatePay</a:t>
                      </a:r>
                      <a:r>
                        <a:rPr lang="en-GB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Overridden</a:t>
                      </a:r>
                    </a:p>
                    <a:p>
                      <a:r>
                        <a:rPr lang="en-GB" dirty="0" smtClean="0"/>
                        <a:t>Includes</a:t>
                      </a:r>
                      <a:r>
                        <a:rPr lang="en-GB" baseline="0" dirty="0" smtClean="0"/>
                        <a:t> overtime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445224"/>
            <a:ext cx="7416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The fact that </a:t>
            </a:r>
            <a:r>
              <a:rPr lang="en-GB" sz="2200" dirty="0" err="1" smtClean="0"/>
              <a:t>CalculatePay</a:t>
            </a:r>
            <a:r>
              <a:rPr lang="en-GB" sz="2200" dirty="0" smtClean="0"/>
              <a:t>() is already removed from the Payroll class shows the designer had anticipated a change like this.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6029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unit test is a piece of code that tests a single public function of the application</a:t>
            </a:r>
          </a:p>
          <a:p>
            <a:r>
              <a:rPr lang="en-GB" dirty="0" smtClean="0"/>
              <a:t>Grouped together, the whole application is tested in small chunks</a:t>
            </a:r>
          </a:p>
          <a:p>
            <a:r>
              <a:rPr lang="en-GB" dirty="0" smtClean="0"/>
              <a:t>Each test should test 1 thing</a:t>
            </a:r>
          </a:p>
          <a:p>
            <a:pPr lvl="1"/>
            <a:r>
              <a:rPr lang="en-GB" dirty="0" err="1" smtClean="0"/>
              <a:t>Employee.CalculatePay</a:t>
            </a:r>
            <a:r>
              <a:rPr lang="en-GB" dirty="0" smtClean="0"/>
              <a:t> returns employee salary/12</a:t>
            </a:r>
          </a:p>
          <a:p>
            <a:r>
              <a:rPr lang="en-GB" dirty="0" smtClean="0"/>
              <a:t>The same function should be have a test for each scenario</a:t>
            </a:r>
          </a:p>
          <a:p>
            <a:r>
              <a:rPr lang="en-GB" dirty="0" smtClean="0"/>
              <a:t>Don’t test internal implementation of a function.</a:t>
            </a:r>
          </a:p>
        </p:txBody>
      </p:sp>
    </p:spTree>
    <p:extLst>
      <p:ext uri="{BB962C8B-B14F-4D97-AF65-F5344CB8AC3E}">
        <p14:creationId xmlns:p14="http://schemas.microsoft.com/office/powerpoint/2010/main" val="72349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beginning….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Finally they said lets create a protocol for client computers to request text data from servers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86532"/>
            <a:ext cx="4410907" cy="355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34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bother?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Aids debugging – a function can be executed without running the whole application</a:t>
            </a:r>
          </a:p>
          <a:p>
            <a:pPr lvl="0"/>
            <a:r>
              <a:rPr lang="en-GB" dirty="0" smtClean="0"/>
              <a:t>Protects </a:t>
            </a:r>
            <a:r>
              <a:rPr lang="en-GB" dirty="0"/>
              <a:t>the </a:t>
            </a:r>
            <a:r>
              <a:rPr lang="en-GB" dirty="0" smtClean="0"/>
              <a:t>application </a:t>
            </a:r>
            <a:r>
              <a:rPr lang="en-GB" dirty="0"/>
              <a:t>from unforeseen side effects of code </a:t>
            </a:r>
            <a:r>
              <a:rPr lang="en-GB" dirty="0" smtClean="0"/>
              <a:t>changes</a:t>
            </a:r>
          </a:p>
          <a:p>
            <a:pPr lvl="0"/>
            <a:r>
              <a:rPr lang="en-GB" dirty="0" smtClean="0"/>
              <a:t>Adds confidence – If you break something you will be notified. </a:t>
            </a:r>
          </a:p>
          <a:p>
            <a:pPr lvl="0"/>
            <a:r>
              <a:rPr lang="en-GB" dirty="0" smtClean="0"/>
              <a:t>It </a:t>
            </a:r>
            <a:r>
              <a:rPr lang="en-GB" dirty="0"/>
              <a:t>speeds up development as bugs are found an isolated quicker.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9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0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CRC Cards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Class Responsibility and Collaboration</a:t>
            </a:r>
          </a:p>
          <a:p>
            <a:endParaRPr lang="en-GB" dirty="0"/>
          </a:p>
          <a:p>
            <a:r>
              <a:rPr lang="en-GB" dirty="0" smtClean="0"/>
              <a:t>Application Design brain storming tool</a:t>
            </a:r>
          </a:p>
          <a:p>
            <a:r>
              <a:rPr lang="en-GB" dirty="0" smtClean="0"/>
              <a:t>Originally proposed by Kent Beck and Ward Cunningham</a:t>
            </a:r>
          </a:p>
          <a:p>
            <a:endParaRPr lang="en-GB" dirty="0"/>
          </a:p>
          <a:p>
            <a:r>
              <a:rPr lang="en-GB" dirty="0" smtClean="0"/>
              <a:t>Focuses on Class design, not code, </a:t>
            </a:r>
            <a:r>
              <a:rPr lang="en-GB" dirty="0" err="1" smtClean="0"/>
              <a:t>db</a:t>
            </a:r>
            <a:r>
              <a:rPr lang="en-GB" dirty="0" smtClean="0"/>
              <a:t> and technology</a:t>
            </a:r>
          </a:p>
          <a:p>
            <a:r>
              <a:rPr lang="en-GB" dirty="0" smtClean="0"/>
              <a:t>Can (perhaps should) included business </a:t>
            </a:r>
            <a:r>
              <a:rPr lang="en-GB" dirty="0" err="1" smtClean="0"/>
              <a:t>representitives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90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they look like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130604"/>
              </p:ext>
            </p:extLst>
          </p:nvPr>
        </p:nvGraphicFramePr>
        <p:xfrm>
          <a:off x="457200" y="1600200"/>
          <a:ext cx="822960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76"/>
                <a:gridCol w="2530624"/>
              </a:tblGrid>
              <a:tr h="679465">
                <a:tc gridSpan="2">
                  <a:txBody>
                    <a:bodyPr/>
                    <a:lstStyle/>
                    <a:p>
                      <a:r>
                        <a:rPr lang="en-GB" sz="3200" dirty="0" smtClean="0"/>
                        <a:t>Entity Name</a:t>
                      </a:r>
                      <a:endParaRPr lang="en-GB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02965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Responsibilities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smtClean="0"/>
                        <a:t>Collaborators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6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E-Commerce Website Basket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216743"/>
              </p:ext>
            </p:extLst>
          </p:nvPr>
        </p:nvGraphicFramePr>
        <p:xfrm>
          <a:off x="457200" y="1600200"/>
          <a:ext cx="822960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76"/>
                <a:gridCol w="2530624"/>
              </a:tblGrid>
              <a:tr h="679465">
                <a:tc gridSpan="2">
                  <a:txBody>
                    <a:bodyPr/>
                    <a:lstStyle/>
                    <a:p>
                      <a:r>
                        <a:rPr lang="en-GB" sz="3200" dirty="0" smtClean="0"/>
                        <a:t>Shopping</a:t>
                      </a:r>
                      <a:r>
                        <a:rPr lang="en-GB" sz="3200" baseline="0" dirty="0" smtClean="0"/>
                        <a:t> Basket</a:t>
                      </a:r>
                      <a:endParaRPr lang="en-GB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02965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Maintain</a:t>
                      </a:r>
                      <a:r>
                        <a:rPr lang="en-GB" sz="2800" baseline="0" dirty="0" smtClean="0"/>
                        <a:t> a list of products and quantities</a:t>
                      </a:r>
                    </a:p>
                    <a:p>
                      <a:pPr lvl="1"/>
                      <a:r>
                        <a:rPr lang="en-GB" sz="2800" baseline="0" dirty="0" smtClean="0"/>
                        <a:t>Add new products</a:t>
                      </a:r>
                    </a:p>
                    <a:p>
                      <a:pPr lvl="1"/>
                      <a:r>
                        <a:rPr lang="en-GB" sz="2800" baseline="0" dirty="0" smtClean="0"/>
                        <a:t>Remove products</a:t>
                      </a:r>
                    </a:p>
                    <a:p>
                      <a:pPr lvl="1"/>
                      <a:r>
                        <a:rPr lang="en-GB" sz="2800" baseline="0" dirty="0" smtClean="0"/>
                        <a:t>Alter the quantity of a product</a:t>
                      </a:r>
                    </a:p>
                    <a:p>
                      <a:r>
                        <a:rPr lang="en-GB" sz="2800" baseline="0" dirty="0" smtClean="0"/>
                        <a:t>Apply discount</a:t>
                      </a:r>
                    </a:p>
                    <a:p>
                      <a:r>
                        <a:rPr lang="en-GB" sz="2800" baseline="0" dirty="0" smtClean="0"/>
                        <a:t>Calculate Total and Sub Totals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Product</a:t>
                      </a:r>
                    </a:p>
                    <a:p>
                      <a:r>
                        <a:rPr lang="en-GB" sz="2800" dirty="0" smtClean="0"/>
                        <a:t>Discount</a:t>
                      </a:r>
                      <a:r>
                        <a:rPr lang="en-GB" sz="2800" baseline="0" dirty="0" smtClean="0"/>
                        <a:t> Rules</a:t>
                      </a:r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12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Night out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Anonymous Users are able to add an event with possible dates for the event to </a:t>
            </a:r>
            <a:r>
              <a:rPr lang="en-GB" dirty="0" smtClean="0"/>
              <a:t>take place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 </a:t>
            </a:r>
            <a:r>
              <a:rPr lang="en-GB" dirty="0"/>
              <a:t>anonymous users can view the dates and previous votes by other users, </a:t>
            </a:r>
            <a:r>
              <a:rPr lang="en-GB" dirty="0" smtClean="0"/>
              <a:t>then </a:t>
            </a:r>
            <a:r>
              <a:rPr lang="en-GB" dirty="0"/>
              <a:t>add </a:t>
            </a:r>
            <a:r>
              <a:rPr lang="en-GB" dirty="0" smtClean="0"/>
              <a:t>their </a:t>
            </a:r>
            <a:r>
              <a:rPr lang="en-GB" dirty="0"/>
              <a:t>own name and vote </a:t>
            </a:r>
            <a:r>
              <a:rPr lang="en-GB" dirty="0" smtClean="0"/>
              <a:t>for </a:t>
            </a:r>
            <a:r>
              <a:rPr lang="en-GB" dirty="0"/>
              <a:t>dates they would </a:t>
            </a:r>
            <a:r>
              <a:rPr lang="en-GB" dirty="0" smtClean="0"/>
              <a:t>prefer.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Example Scenarios</a:t>
            </a:r>
          </a:p>
          <a:p>
            <a:r>
              <a:rPr lang="en-GB" dirty="0" smtClean="0"/>
              <a:t>User creates an event with 3 dates</a:t>
            </a:r>
          </a:p>
          <a:p>
            <a:r>
              <a:rPr lang="en-GB" dirty="0" smtClean="0"/>
              <a:t>User votes for 2 dates</a:t>
            </a:r>
          </a:p>
        </p:txBody>
      </p:sp>
    </p:spTree>
    <p:extLst>
      <p:ext uri="{BB962C8B-B14F-4D97-AF65-F5344CB8AC3E}">
        <p14:creationId xmlns:p14="http://schemas.microsoft.com/office/powerpoint/2010/main" val="293581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Playlist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Users are able to upload an mp3 file.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Using </a:t>
            </a:r>
            <a:r>
              <a:rPr lang="en-GB" dirty="0"/>
              <a:t>the file meta data it is added as a track to the team </a:t>
            </a:r>
            <a:r>
              <a:rPr lang="en-GB" dirty="0" smtClean="0"/>
              <a:t>playlist </a:t>
            </a:r>
            <a:r>
              <a:rPr lang="en-GB" dirty="0"/>
              <a:t>which is visible to the team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Tracks </a:t>
            </a:r>
            <a:r>
              <a:rPr lang="en-GB" dirty="0"/>
              <a:t>are played in the order they are added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Once </a:t>
            </a:r>
            <a:r>
              <a:rPr lang="en-GB" dirty="0"/>
              <a:t>a track is </a:t>
            </a:r>
            <a:r>
              <a:rPr lang="en-GB" dirty="0" smtClean="0"/>
              <a:t>played </a:t>
            </a:r>
            <a:r>
              <a:rPr lang="en-GB" dirty="0"/>
              <a:t>it is removed from the playlist.</a:t>
            </a:r>
          </a:p>
        </p:txBody>
      </p:sp>
    </p:spTree>
    <p:extLst>
      <p:ext uri="{BB962C8B-B14F-4D97-AF65-F5344CB8AC3E}">
        <p14:creationId xmlns:p14="http://schemas.microsoft.com/office/powerpoint/2010/main" val="24026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Playlist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Scenarios</a:t>
            </a:r>
          </a:p>
          <a:p>
            <a:r>
              <a:rPr lang="en-GB" dirty="0"/>
              <a:t>A user adds a track</a:t>
            </a:r>
          </a:p>
          <a:p>
            <a:r>
              <a:rPr lang="en-GB" dirty="0" smtClean="0"/>
              <a:t>A </a:t>
            </a:r>
            <a:r>
              <a:rPr lang="en-GB" dirty="0"/>
              <a:t>user adds an track without meta data</a:t>
            </a:r>
          </a:p>
          <a:p>
            <a:r>
              <a:rPr lang="en-GB" dirty="0" smtClean="0"/>
              <a:t>A </a:t>
            </a:r>
            <a:r>
              <a:rPr lang="en-GB" dirty="0"/>
              <a:t>user views the playlist</a:t>
            </a:r>
          </a:p>
          <a:p>
            <a:r>
              <a:rPr lang="en-GB" dirty="0" smtClean="0"/>
              <a:t>A </a:t>
            </a:r>
            <a:r>
              <a:rPr lang="en-GB" dirty="0"/>
              <a:t>track is played</a:t>
            </a:r>
          </a:p>
          <a:p>
            <a:r>
              <a:rPr lang="en-GB" dirty="0" smtClean="0"/>
              <a:t>A </a:t>
            </a:r>
            <a:r>
              <a:rPr lang="en-GB" dirty="0"/>
              <a:t>track has finished playing</a:t>
            </a:r>
          </a:p>
        </p:txBody>
      </p:sp>
    </p:spTree>
    <p:extLst>
      <p:ext uri="{BB962C8B-B14F-4D97-AF65-F5344CB8AC3E}">
        <p14:creationId xmlns:p14="http://schemas.microsoft.com/office/powerpoint/2010/main" val="3467448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Playlist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A Change is requested:</a:t>
            </a:r>
          </a:p>
          <a:p>
            <a:pPr marL="0" indent="0">
              <a:buNone/>
            </a:pPr>
            <a:r>
              <a:rPr lang="en-GB" dirty="0"/>
              <a:t>Other users are able to vote tracks up or down; tracks with the most votes (or first added if vote counts are equal) will be the next track to be played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New Scenarios</a:t>
            </a:r>
          </a:p>
          <a:p>
            <a:r>
              <a:rPr lang="en-GB" dirty="0"/>
              <a:t>A Track is voted up</a:t>
            </a:r>
          </a:p>
          <a:p>
            <a:r>
              <a:rPr lang="en-GB" dirty="0" smtClean="0"/>
              <a:t>A </a:t>
            </a:r>
            <a:r>
              <a:rPr lang="en-GB" dirty="0"/>
              <a:t>Track is voted down</a:t>
            </a:r>
          </a:p>
          <a:p>
            <a:r>
              <a:rPr lang="en-GB" dirty="0" smtClean="0"/>
              <a:t>A </a:t>
            </a:r>
            <a:r>
              <a:rPr lang="en-GB" dirty="0"/>
              <a:t>Track is played</a:t>
            </a:r>
          </a:p>
        </p:txBody>
      </p:sp>
    </p:spTree>
    <p:extLst>
      <p:ext uri="{BB962C8B-B14F-4D97-AF65-F5344CB8AC3E}">
        <p14:creationId xmlns:p14="http://schemas.microsoft.com/office/powerpoint/2010/main" val="23157264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Brew Round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Authenticated Team members are able request a brew.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Once </a:t>
            </a:r>
            <a:r>
              <a:rPr lang="en-GB" dirty="0"/>
              <a:t>a request is made a randomly </a:t>
            </a:r>
            <a:r>
              <a:rPr lang="en-GB" dirty="0" smtClean="0"/>
              <a:t>selected team </a:t>
            </a:r>
            <a:r>
              <a:rPr lang="en-GB" dirty="0"/>
              <a:t>member is sent an email telling them to make a brew round.</a:t>
            </a:r>
          </a:p>
        </p:txBody>
      </p:sp>
    </p:spTree>
    <p:extLst>
      <p:ext uri="{BB962C8B-B14F-4D97-AF65-F5344CB8AC3E}">
        <p14:creationId xmlns:p14="http://schemas.microsoft.com/office/powerpoint/2010/main" val="16545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Every </a:t>
            </a:r>
            <a:r>
              <a:rPr lang="en-GB" smtClean="0"/>
              <a:t>internet communication ever </a:t>
            </a:r>
            <a:r>
              <a:rPr lang="en-GB" dirty="0" smtClean="0"/>
              <a:t>uses HTTP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6732240" y="36195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611560" y="3619500"/>
            <a:ext cx="2266950" cy="16954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71800" y="3933056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1920" y="352653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Request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71800" y="4869160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5996" y="494561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98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Brew Round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Scenarios</a:t>
            </a:r>
          </a:p>
          <a:p>
            <a:r>
              <a:rPr lang="en-GB" dirty="0" smtClean="0"/>
              <a:t>New </a:t>
            </a:r>
            <a:r>
              <a:rPr lang="en-GB" dirty="0"/>
              <a:t>Team member joins the brew round</a:t>
            </a:r>
          </a:p>
          <a:p>
            <a:r>
              <a:rPr lang="en-GB" dirty="0" smtClean="0"/>
              <a:t>Team </a:t>
            </a:r>
            <a:r>
              <a:rPr lang="en-GB" dirty="0"/>
              <a:t>member requests a brew</a:t>
            </a:r>
          </a:p>
          <a:p>
            <a:r>
              <a:rPr lang="en-GB" dirty="0" smtClean="0"/>
              <a:t>Team </a:t>
            </a:r>
            <a:r>
              <a:rPr lang="en-GB" dirty="0"/>
              <a:t>member leaves the brew round</a:t>
            </a:r>
          </a:p>
          <a:p>
            <a:r>
              <a:rPr lang="en-GB" dirty="0" smtClean="0"/>
              <a:t>Team </a:t>
            </a:r>
            <a:r>
              <a:rPr lang="en-GB" dirty="0"/>
              <a:t>member changes password</a:t>
            </a:r>
          </a:p>
          <a:p>
            <a:r>
              <a:rPr lang="en-GB" dirty="0" smtClean="0"/>
              <a:t>Team </a:t>
            </a:r>
            <a:r>
              <a:rPr lang="en-GB" dirty="0"/>
              <a:t>member forgets password</a:t>
            </a:r>
          </a:p>
        </p:txBody>
      </p:sp>
    </p:spTree>
    <p:extLst>
      <p:ext uri="{BB962C8B-B14F-4D97-AF65-F5344CB8AC3E}">
        <p14:creationId xmlns:p14="http://schemas.microsoft.com/office/powerpoint/2010/main" val="10411842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Brew Round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Change:</a:t>
            </a:r>
          </a:p>
          <a:p>
            <a:pPr marL="0" indent="0">
              <a:buNone/>
            </a:pPr>
            <a:r>
              <a:rPr lang="en-GB" dirty="0"/>
              <a:t>Notification method is changed to send text message via an external </a:t>
            </a:r>
            <a:r>
              <a:rPr lang="en-GB" dirty="0" err="1" smtClean="0"/>
              <a:t>api</a:t>
            </a:r>
            <a:r>
              <a:rPr lang="en-GB" dirty="0" smtClean="0"/>
              <a:t>. Also Team members on holiday or who made a brew in the last n rounds shouldn’t be selected.</a:t>
            </a:r>
          </a:p>
          <a:p>
            <a:pPr marL="0" indent="0">
              <a:buNone/>
            </a:pPr>
            <a:r>
              <a:rPr lang="en-GB" b="1" dirty="0" smtClean="0"/>
              <a:t>Scenarios</a:t>
            </a:r>
            <a:endParaRPr lang="en-GB" dirty="0" smtClean="0"/>
          </a:p>
          <a:p>
            <a:r>
              <a:rPr lang="en-GB" dirty="0" smtClean="0"/>
              <a:t>A Brew is requested</a:t>
            </a:r>
            <a:endParaRPr lang="en-GB" dirty="0"/>
          </a:p>
          <a:p>
            <a:r>
              <a:rPr lang="en-GB" dirty="0" smtClean="0"/>
              <a:t>Team </a:t>
            </a:r>
            <a:r>
              <a:rPr lang="en-GB" dirty="0"/>
              <a:t>member requested is on holiday</a:t>
            </a:r>
          </a:p>
          <a:p>
            <a:r>
              <a:rPr lang="en-GB" dirty="0" smtClean="0"/>
              <a:t>Team </a:t>
            </a:r>
            <a:r>
              <a:rPr lang="en-GB" dirty="0"/>
              <a:t>member made a last brew in the last n rounds</a:t>
            </a:r>
          </a:p>
        </p:txBody>
      </p:sp>
    </p:spTree>
    <p:extLst>
      <p:ext uri="{BB962C8B-B14F-4D97-AF65-F5344CB8AC3E}">
        <p14:creationId xmlns:p14="http://schemas.microsoft.com/office/powerpoint/2010/main" val="38031815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Brew Round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Change:</a:t>
            </a:r>
          </a:p>
          <a:p>
            <a:pPr marL="0" indent="0">
              <a:buNone/>
            </a:pPr>
            <a:r>
              <a:rPr lang="en-GB" dirty="0"/>
              <a:t>Team </a:t>
            </a:r>
            <a:r>
              <a:rPr lang="en-GB" dirty="0" smtClean="0"/>
              <a:t>members are </a:t>
            </a:r>
            <a:r>
              <a:rPr lang="en-GB" dirty="0"/>
              <a:t>able to rate the brew, or mark it as a no show. Data on the individual team members can be requested by other </a:t>
            </a:r>
            <a:r>
              <a:rPr lang="en-GB" dirty="0" smtClean="0"/>
              <a:t>members.</a:t>
            </a:r>
          </a:p>
          <a:p>
            <a:pPr marL="0" indent="0">
              <a:buNone/>
            </a:pPr>
            <a:r>
              <a:rPr lang="en-GB" b="1" dirty="0" smtClean="0"/>
              <a:t>Scenarios ??</a:t>
            </a:r>
          </a:p>
        </p:txBody>
      </p:sp>
    </p:spTree>
    <p:extLst>
      <p:ext uri="{BB962C8B-B14F-4D97-AF65-F5344CB8AC3E}">
        <p14:creationId xmlns:p14="http://schemas.microsoft.com/office/powerpoint/2010/main" val="9895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Request Method</a:t>
            </a:r>
          </a:p>
          <a:p>
            <a:pPr lvl="1"/>
            <a:r>
              <a:rPr lang="en-GB" dirty="0" smtClean="0"/>
              <a:t>Get</a:t>
            </a:r>
          </a:p>
          <a:p>
            <a:pPr lvl="1"/>
            <a:r>
              <a:rPr lang="en-GB" dirty="0" smtClean="0"/>
              <a:t>Post</a:t>
            </a:r>
          </a:p>
          <a:p>
            <a:r>
              <a:rPr lang="en-GB" dirty="0" smtClean="0"/>
              <a:t>Url</a:t>
            </a:r>
          </a:p>
          <a:p>
            <a:r>
              <a:rPr lang="en-GB" dirty="0" smtClean="0"/>
              <a:t>Format of Data Accepted (text\html)</a:t>
            </a:r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err="1" smtClean="0"/>
              <a:t>Querystring</a:t>
            </a:r>
            <a:endParaRPr lang="en-GB" dirty="0" smtClean="0"/>
          </a:p>
          <a:p>
            <a:pPr lvl="1"/>
            <a:r>
              <a:rPr lang="en-GB" dirty="0" smtClean="0"/>
              <a:t>Post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77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2568</Words>
  <Application>Microsoft Macintosh PowerPoint</Application>
  <PresentationFormat>On-screen Show (4:3)</PresentationFormat>
  <Paragraphs>594</Paragraphs>
  <Slides>82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.Net Web Developer Essentials</vt:lpstr>
      <vt:lpstr>Me</vt:lpstr>
      <vt:lpstr>The Plan</vt:lpstr>
      <vt:lpstr>In the beginning….</vt:lpstr>
      <vt:lpstr>In the beginning….</vt:lpstr>
      <vt:lpstr>In the beginning….</vt:lpstr>
      <vt:lpstr>In the beginning….</vt:lpstr>
      <vt:lpstr>HTTP</vt:lpstr>
      <vt:lpstr>Request</vt:lpstr>
      <vt:lpstr>Response</vt:lpstr>
      <vt:lpstr>Fiddler</vt:lpstr>
      <vt:lpstr>HTTPS</vt:lpstr>
      <vt:lpstr>Internet Information Services</vt:lpstr>
      <vt:lpstr>Windows IIS</vt:lpstr>
      <vt:lpstr>Application Pools</vt:lpstr>
      <vt:lpstr>Websites</vt:lpstr>
      <vt:lpstr>Hosts File</vt:lpstr>
      <vt:lpstr>Web Processing</vt:lpstr>
      <vt:lpstr>.Net Request Processing</vt:lpstr>
      <vt:lpstr>HttpModules</vt:lpstr>
      <vt:lpstr>Example Usages </vt:lpstr>
      <vt:lpstr>HttpHandlers</vt:lpstr>
      <vt:lpstr>Example Usages</vt:lpstr>
      <vt:lpstr>Web Processing</vt:lpstr>
      <vt:lpstr>Enter the World of Web Forms</vt:lpstr>
      <vt:lpstr>ASPX page Lifecycle</vt:lpstr>
      <vt:lpstr>ASPX page Lifecycle Events</vt:lpstr>
      <vt:lpstr>Enter the World of MVC</vt:lpstr>
      <vt:lpstr>Quick Overview</vt:lpstr>
      <vt:lpstr>MVC Lifecycle</vt:lpstr>
      <vt:lpstr>WebForms Magic</vt:lpstr>
      <vt:lpstr>Masterpages</vt:lpstr>
      <vt:lpstr>Controls</vt:lpstr>
      <vt:lpstr>ASPX</vt:lpstr>
      <vt:lpstr>ViewState</vt:lpstr>
      <vt:lpstr>MVC Magic</vt:lpstr>
      <vt:lpstr>MVC What?</vt:lpstr>
      <vt:lpstr>_Layout</vt:lpstr>
      <vt:lpstr>Routing</vt:lpstr>
      <vt:lpstr>Model Binding</vt:lpstr>
      <vt:lpstr>Visual Studio</vt:lpstr>
      <vt:lpstr>Solutions and Projects</vt:lpstr>
      <vt:lpstr>Source teaches you more</vt:lpstr>
      <vt:lpstr>Keyboard Shortcuts</vt:lpstr>
      <vt:lpstr>Debugging</vt:lpstr>
      <vt:lpstr>Build Configurations &amp; Debug</vt:lpstr>
      <vt:lpstr>Nuget</vt:lpstr>
      <vt:lpstr>Web.Config</vt:lpstr>
      <vt:lpstr>Publish</vt:lpstr>
      <vt:lpstr>Source Control</vt:lpstr>
      <vt:lpstr>Core Features</vt:lpstr>
      <vt:lpstr>Code Commits</vt:lpstr>
      <vt:lpstr>Ignore Files</vt:lpstr>
      <vt:lpstr>Front End development</vt:lpstr>
      <vt:lpstr>CSS</vt:lpstr>
      <vt:lpstr>Document Flow</vt:lpstr>
      <vt:lpstr>JQuery</vt:lpstr>
      <vt:lpstr>Writing nice code</vt:lpstr>
      <vt:lpstr>What is nice code?</vt:lpstr>
      <vt:lpstr>What makes code readable</vt:lpstr>
      <vt:lpstr>Changeable Code</vt:lpstr>
      <vt:lpstr>Uncle Bob’s SOLID</vt:lpstr>
      <vt:lpstr>Single Responsibility Principle</vt:lpstr>
      <vt:lpstr>HR System</vt:lpstr>
      <vt:lpstr>Open Closed Principle</vt:lpstr>
      <vt:lpstr>HR System</vt:lpstr>
      <vt:lpstr>Options</vt:lpstr>
      <vt:lpstr>Open Closed Solution</vt:lpstr>
      <vt:lpstr>Unit Testing</vt:lpstr>
      <vt:lpstr>Why bother?</vt:lpstr>
      <vt:lpstr>Application Design</vt:lpstr>
      <vt:lpstr>CRC Cards</vt:lpstr>
      <vt:lpstr>What do they look like</vt:lpstr>
      <vt:lpstr>E-Commerce Website Basket</vt:lpstr>
      <vt:lpstr>Team Night out planner</vt:lpstr>
      <vt:lpstr>Team Playlist Controller</vt:lpstr>
      <vt:lpstr>Team Playlist Controller</vt:lpstr>
      <vt:lpstr>Team Playlist Controller</vt:lpstr>
      <vt:lpstr>Brew Round Application</vt:lpstr>
      <vt:lpstr>Brew Round Application</vt:lpstr>
      <vt:lpstr>Brew Round Application</vt:lpstr>
      <vt:lpstr>Brew Round Application</vt:lpstr>
    </vt:vector>
  </TitlesOfParts>
  <Company>Denbighshire County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Web Developer Basics</dc:title>
  <dc:creator>fra96708</dc:creator>
  <cp:lastModifiedBy>Fran Hoey</cp:lastModifiedBy>
  <cp:revision>203</cp:revision>
  <cp:lastPrinted>2014-01-13T17:18:55Z</cp:lastPrinted>
  <dcterms:created xsi:type="dcterms:W3CDTF">2013-10-01T09:19:34Z</dcterms:created>
  <dcterms:modified xsi:type="dcterms:W3CDTF">2014-01-13T21:08:09Z</dcterms:modified>
</cp:coreProperties>
</file>