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Nunito SemiBold"/>
      <p:regular r:id="rId19"/>
      <p:bold r:id="rId20"/>
      <p:italic r:id="rId21"/>
      <p:boldItalic r:id="rId22"/>
    </p:embeddedFont>
    <p:embeddedFont>
      <p:font typeface="Nunito"/>
      <p:regular r:id="rId23"/>
      <p:bold r:id="rId24"/>
      <p:italic r:id="rId25"/>
      <p:boldItalic r:id="rId26"/>
    </p:embeddedFont>
    <p:embeddedFont>
      <p:font typeface="Maven Pro"/>
      <p:regular r:id="rId27"/>
      <p:bold r:id="rId28"/>
    </p:embeddedFont>
    <p:embeddedFont>
      <p:font typeface="Maven Pro Medium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2618E03-773F-4B0E-A00D-087B303A3CCC}">
  <a:tblStyle styleId="{12618E03-773F-4B0E-A00D-087B303A3C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SemiBold-bold.fntdata"/><Relationship Id="rId22" Type="http://schemas.openxmlformats.org/officeDocument/2006/relationships/font" Target="fonts/NunitoSemiBold-boldItalic.fntdata"/><Relationship Id="rId21" Type="http://schemas.openxmlformats.org/officeDocument/2006/relationships/font" Target="fonts/NunitoSemiBold-italic.fntdata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28" Type="http://schemas.openxmlformats.org/officeDocument/2006/relationships/font" Target="fonts/MavenPro-bold.fntdata"/><Relationship Id="rId27" Type="http://schemas.openxmlformats.org/officeDocument/2006/relationships/font" Target="fonts/MavenPr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avenProMedium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MavenProMedium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NunitoSemiBold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47a350d72b_0_37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47a350d72b_0_3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47b239824c_0_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47b239824c_0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47b239824c_0_7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47b239824c_0_7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47b239824c_0_7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47b239824c_0_7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4749cc9b2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4749cc9b2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4749cc9b26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4749cc9b26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4749cc9b26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4749cc9b26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4749cc9b26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4749cc9b26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4749cc9b26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4749cc9b26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4749cc9b26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4749cc9b26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4749cc9b26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4749cc9b26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4749cc9b26_2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4749cc9b26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 1">
  <p:cSld name="SECTION_HEADER_1">
    <p:bg>
      <p:bgPr>
        <a:solidFill>
          <a:schemeClr val="dk1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oogle Shape;274;p1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275" name="Google Shape;275;p1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276" name="Google Shape;276;p1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1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8" name="Google Shape;278;p1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279" name="Google Shape;279;p1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1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1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2" name="Google Shape;282;p1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283" name="Google Shape;283;p1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1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" name="Google Shape;285;p1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1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87" name="Google Shape;287;p1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288" name="Google Shape;288;p1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289" name="Google Shape;289;p1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1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1" name="Google Shape;291;p1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292" name="Google Shape;292;p1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1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1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5" name="Google Shape;295;p1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296" name="Google Shape;296;p1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1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1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1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0" name="Google Shape;300;p1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301" name="Google Shape;301;p1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1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1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1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1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06" name="Google Shape;306;p1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7" name="Google Shape;307;p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1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4.png"/><Relationship Id="rId6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4"/>
          <p:cNvSpPr txBox="1"/>
          <p:nvPr>
            <p:ph type="title"/>
          </p:nvPr>
        </p:nvSpPr>
        <p:spPr>
          <a:xfrm>
            <a:off x="3029250" y="402200"/>
            <a:ext cx="4883100" cy="1921800"/>
          </a:xfrm>
          <a:prstGeom prst="rect">
            <a:avLst/>
          </a:prstGeom>
          <a:solidFill>
            <a:srgbClr val="9E9E9E">
              <a:alpha val="0"/>
            </a:srgbClr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3500">
                <a:solidFill>
                  <a:schemeClr val="dk2"/>
                </a:solidFill>
              </a:rPr>
              <a:t>Proyecto II:</a:t>
            </a:r>
            <a:r>
              <a:rPr lang="es" sz="3200">
                <a:solidFill>
                  <a:schemeClr val="dk2"/>
                </a:solidFill>
              </a:rPr>
              <a:t> </a:t>
            </a:r>
            <a:endParaRPr sz="3200"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chemeClr val="dk2"/>
                </a:solidFill>
              </a:rPr>
              <a:t>Modelo predictivo en R.</a:t>
            </a:r>
            <a:endParaRPr sz="3200"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chemeClr val="dk2"/>
                </a:solidFill>
              </a:rPr>
              <a:t>Washington Loans</a:t>
            </a:r>
            <a:endParaRPr sz="3200">
              <a:solidFill>
                <a:schemeClr val="dk2"/>
              </a:solidFill>
            </a:endParaRPr>
          </a:p>
        </p:txBody>
      </p:sp>
      <p:pic>
        <p:nvPicPr>
          <p:cNvPr id="313" name="Google Shape;31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375" y="4565875"/>
            <a:ext cx="2346900" cy="4467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14"/>
          <p:cNvSpPr txBox="1"/>
          <p:nvPr/>
        </p:nvSpPr>
        <p:spPr>
          <a:xfrm>
            <a:off x="7040975" y="4181275"/>
            <a:ext cx="1536600" cy="831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Paula Durá</a:t>
            </a:r>
            <a:endParaRPr>
              <a:solidFill>
                <a:schemeClr val="lt1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Francisco Jara</a:t>
            </a:r>
            <a:endParaRPr>
              <a:solidFill>
                <a:schemeClr val="lt1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Manuel Marín</a:t>
            </a:r>
            <a:endParaRPr>
              <a:solidFill>
                <a:schemeClr val="lt1"/>
              </a:solidFill>
              <a:latin typeface="Maven Pro Medium"/>
              <a:ea typeface="Maven Pro Medium"/>
              <a:cs typeface="Maven Pro Medium"/>
              <a:sym typeface="Maven Pro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3"/>
          <p:cNvSpPr txBox="1"/>
          <p:nvPr>
            <p:ph type="title"/>
          </p:nvPr>
        </p:nvSpPr>
        <p:spPr>
          <a:xfrm>
            <a:off x="2674500" y="1478525"/>
            <a:ext cx="37950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500"/>
              <a:t>BACKUP</a:t>
            </a:r>
            <a:endParaRPr sz="4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4"/>
          <p:cNvSpPr txBox="1"/>
          <p:nvPr>
            <p:ph type="title"/>
          </p:nvPr>
        </p:nvSpPr>
        <p:spPr>
          <a:xfrm>
            <a:off x="1303800" y="674775"/>
            <a:ext cx="5163600" cy="6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Backup I: </a:t>
            </a:r>
            <a:r>
              <a:rPr lang="es" u="sng"/>
              <a:t>Modelos descartados </a:t>
            </a:r>
            <a:endParaRPr u="sng"/>
          </a:p>
        </p:txBody>
      </p:sp>
      <p:pic>
        <p:nvPicPr>
          <p:cNvPr id="388" name="Google Shape;38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4925" y="1550650"/>
            <a:ext cx="6481725" cy="107405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24"/>
          <p:cNvSpPr txBox="1"/>
          <p:nvPr/>
        </p:nvSpPr>
        <p:spPr>
          <a:xfrm>
            <a:off x="1403875" y="1199775"/>
            <a:ext cx="14373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MODELO 1</a:t>
            </a:r>
            <a:endParaRPr b="1" sz="1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90" name="Google Shape;39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94925" y="2932400"/>
            <a:ext cx="5419874" cy="922975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24"/>
          <p:cNvSpPr txBox="1"/>
          <p:nvPr/>
        </p:nvSpPr>
        <p:spPr>
          <a:xfrm>
            <a:off x="1403875" y="2578573"/>
            <a:ext cx="14373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MODELO 2</a:t>
            </a:r>
            <a:endParaRPr b="1" sz="1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92" name="Google Shape;392;p24"/>
          <p:cNvSpPr txBox="1"/>
          <p:nvPr/>
        </p:nvSpPr>
        <p:spPr>
          <a:xfrm>
            <a:off x="1418725" y="3887063"/>
            <a:ext cx="14373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MODELO 3</a:t>
            </a:r>
            <a:endParaRPr b="1" sz="15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93" name="Google Shape;393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84150" y="4298375"/>
            <a:ext cx="5694625" cy="54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5"/>
          <p:cNvSpPr txBox="1"/>
          <p:nvPr>
            <p:ph type="title"/>
          </p:nvPr>
        </p:nvSpPr>
        <p:spPr>
          <a:xfrm>
            <a:off x="1303800" y="480775"/>
            <a:ext cx="7574100" cy="10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/>
              <a:t>Backup II: Información del modelo seleccionado</a:t>
            </a:r>
            <a:endParaRPr sz="2900"/>
          </a:p>
        </p:txBody>
      </p:sp>
      <p:pic>
        <p:nvPicPr>
          <p:cNvPr id="399" name="Google Shape;39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52975"/>
            <a:ext cx="4760724" cy="328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9625" y="2419350"/>
            <a:ext cx="1237413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59650" y="1631500"/>
            <a:ext cx="3465375" cy="54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07200" y="2726475"/>
            <a:ext cx="2870699" cy="13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25"/>
          <p:cNvSpPr txBox="1"/>
          <p:nvPr/>
        </p:nvSpPr>
        <p:spPr>
          <a:xfrm>
            <a:off x="5956975" y="3280675"/>
            <a:ext cx="321000" cy="170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4" name="Google Shape;404;p25"/>
          <p:cNvSpPr txBox="1"/>
          <p:nvPr/>
        </p:nvSpPr>
        <p:spPr>
          <a:xfrm>
            <a:off x="6007200" y="4121075"/>
            <a:ext cx="24342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umbral de p-valor: 0.62</a:t>
            </a:r>
            <a:endParaRPr sz="11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5"/>
          <p:cNvSpPr txBox="1"/>
          <p:nvPr>
            <p:ph type="title"/>
          </p:nvPr>
        </p:nvSpPr>
        <p:spPr>
          <a:xfrm>
            <a:off x="1216450" y="602900"/>
            <a:ext cx="3844800" cy="6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900"/>
              <a:t>Resumen ejecutivo</a:t>
            </a:r>
            <a:endParaRPr sz="2900"/>
          </a:p>
        </p:txBody>
      </p:sp>
      <p:sp>
        <p:nvSpPr>
          <p:cNvPr id="320" name="Google Shape;320;p15"/>
          <p:cNvSpPr txBox="1"/>
          <p:nvPr>
            <p:ph idx="1" type="body"/>
          </p:nvPr>
        </p:nvSpPr>
        <p:spPr>
          <a:xfrm>
            <a:off x="301625" y="1271625"/>
            <a:ext cx="8639400" cy="38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Como consultora financiera, nuestro </a:t>
            </a:r>
            <a:r>
              <a:rPr b="1" lang="es" sz="1100"/>
              <a:t>objetivo principal</a:t>
            </a:r>
            <a:r>
              <a:rPr lang="es" sz="1100"/>
              <a:t> es ayudar a la entidad prestamista en el proceso de </a:t>
            </a:r>
            <a:r>
              <a:rPr b="1" lang="es" sz="1100"/>
              <a:t>selección de préstamos hipotecarios</a:t>
            </a:r>
            <a:r>
              <a:rPr lang="es" sz="1100"/>
              <a:t>, buscando siempre la disminución de los riesgos y el aumento de la rentabilidad, de manera que se cumpla la normativa impuesta a la empresa y se estudien las nuevas tendencias y necesidades del mercado.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/>
              <a:t>Para ello, se han analizado a través de R todas las hipotecas solicitadas en el estado de Washington (EE.UU) a lo largo del año 2016 y se han llegado a las siguientes conclusiones: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Char char="-"/>
            </a:pPr>
            <a:r>
              <a:rPr lang="es" sz="1100"/>
              <a:t>Descartamos dos modelos iniciales, uno con todas las variables y otro seleccionando las más significativas del modelo anterior, debido a su alta dimensionalidad y, por tanto, su difícil interpretación. Después, descartamos un tercer modelo, obtenido a partir de las variables con mejores p-valores de regresiones logísticas </a:t>
            </a:r>
            <a:r>
              <a:rPr lang="es" sz="1100"/>
              <a:t>individuales</a:t>
            </a:r>
            <a:r>
              <a:rPr lang="es" sz="1100"/>
              <a:t>, y por su alta tasa de falsos positivos.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 sz="1100"/>
              <a:t>Seleccionamos un modelo de manera manual, en base a los conocimientos del campo, correlaciones y análisis exploratorios previos. En él detectamos el 66,5% de los verdaderos positivos y se seleccionan 7 variables: tipo de propiedad, minorías raciales, ingresos anuales del solicitante, monto del préstamo, propósito del préstamo, gravamen y tipo de préstamo. 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 sz="1100"/>
              <a:t>Una vez tenemos nuestro modelo final, interpretamos los resultados que nos proporciona R. Los préstamos solicitados para casas prefabricadas, refinanciación, sin gravamen y con segundo gravamen disminuyen la probabilidad de aprobación un 33’23%, 33’9%, 37% y 21%, respectivamente, Además, si el solicitante pertenece a una zona de minoría racial, la </a:t>
            </a:r>
            <a:r>
              <a:rPr lang="es" sz="1100"/>
              <a:t>probabilidad</a:t>
            </a:r>
            <a:r>
              <a:rPr lang="es" sz="1100"/>
              <a:t> de que el préstamo </a:t>
            </a:r>
            <a:r>
              <a:rPr lang="es" sz="1100"/>
              <a:t>sea</a:t>
            </a:r>
            <a:r>
              <a:rPr lang="es" sz="1100"/>
              <a:t> aceptado disminuye un 0.42%. En cambio, si el préstamo es para una compra de vivienda, las probabilidades de aprobación aumentan un 70%.</a:t>
            </a:r>
            <a:endParaRPr sz="1100"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s" sz="1100"/>
              <a:t>En vista de ello, se recomienda a la entidad financiera que busque un perfil adecuado basado en estos resultados: con altos ingresos, que no habite en zonas de minoría racial y que solicite un préstamo para la compra de una vivienda unifamiliar o multifamiliar con primer gravamen.</a:t>
            </a:r>
            <a:endParaRPr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6"/>
          <p:cNvSpPr txBox="1"/>
          <p:nvPr>
            <p:ph type="title"/>
          </p:nvPr>
        </p:nvSpPr>
        <p:spPr>
          <a:xfrm>
            <a:off x="1387475" y="704700"/>
            <a:ext cx="22617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900"/>
              <a:t>Agenda</a:t>
            </a:r>
            <a:endParaRPr sz="2900"/>
          </a:p>
        </p:txBody>
      </p:sp>
      <p:sp>
        <p:nvSpPr>
          <p:cNvPr id="326" name="Google Shape;326;p16"/>
          <p:cNvSpPr txBox="1"/>
          <p:nvPr/>
        </p:nvSpPr>
        <p:spPr>
          <a:xfrm>
            <a:off x="1253400" y="1655000"/>
            <a:ext cx="4179300" cy="24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 SemiBold"/>
              <a:buChar char="❖"/>
            </a:pPr>
            <a:r>
              <a:rPr lang="es" sz="1900">
                <a:solidFill>
                  <a:schemeClr val="dk2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Introducción </a:t>
            </a:r>
            <a:endParaRPr sz="1900">
              <a:solidFill>
                <a:schemeClr val="dk2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 SemiBold"/>
              <a:buChar char="❖"/>
            </a:pPr>
            <a:r>
              <a:rPr lang="es" sz="1900">
                <a:solidFill>
                  <a:schemeClr val="dk2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Modelos descartados</a:t>
            </a:r>
            <a:endParaRPr sz="1900">
              <a:solidFill>
                <a:schemeClr val="dk2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 SemiBold"/>
              <a:buChar char="❖"/>
            </a:pPr>
            <a:r>
              <a:rPr lang="es" sz="1900">
                <a:solidFill>
                  <a:schemeClr val="dk2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Selección del modelo final </a:t>
            </a:r>
            <a:endParaRPr sz="1900">
              <a:solidFill>
                <a:schemeClr val="dk2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 SemiBold"/>
              <a:buChar char="❖"/>
            </a:pPr>
            <a:r>
              <a:rPr lang="es" sz="1900">
                <a:solidFill>
                  <a:schemeClr val="dk2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Interpretación del modelo final</a:t>
            </a:r>
            <a:endParaRPr sz="1900">
              <a:solidFill>
                <a:schemeClr val="dk2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 SemiBold"/>
              <a:buChar char="❖"/>
            </a:pPr>
            <a:r>
              <a:rPr lang="es" sz="1900">
                <a:solidFill>
                  <a:schemeClr val="dk2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Predicciones y recomendaciones</a:t>
            </a:r>
            <a:endParaRPr sz="1900">
              <a:solidFill>
                <a:schemeClr val="dk2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 SemiBold"/>
              <a:buChar char="❖"/>
            </a:pPr>
            <a:r>
              <a:rPr lang="es" sz="1900">
                <a:solidFill>
                  <a:schemeClr val="dk2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Next Steps</a:t>
            </a:r>
            <a:endParaRPr sz="1900">
              <a:solidFill>
                <a:schemeClr val="dk2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Nunito SemiBold"/>
              <a:buChar char="❖"/>
            </a:pPr>
            <a:r>
              <a:rPr lang="es" sz="1900">
                <a:solidFill>
                  <a:schemeClr val="dk2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Backup</a:t>
            </a:r>
            <a:endParaRPr b="1" sz="2100"/>
          </a:p>
        </p:txBody>
      </p:sp>
      <p:pic>
        <p:nvPicPr>
          <p:cNvPr id="327" name="Google Shape;32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2900" y="1258013"/>
            <a:ext cx="2917925" cy="291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7"/>
          <p:cNvSpPr txBox="1"/>
          <p:nvPr>
            <p:ph type="title"/>
          </p:nvPr>
        </p:nvSpPr>
        <p:spPr>
          <a:xfrm>
            <a:off x="1391400" y="731050"/>
            <a:ext cx="3252900" cy="5973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lang="es" sz="2900"/>
              <a:t>Introducción</a:t>
            </a:r>
            <a:endParaRPr sz="2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SzPts val="990"/>
              <a:buNone/>
            </a:pPr>
            <a:r>
              <a:t/>
            </a:r>
            <a:endParaRPr b="1" sz="171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17"/>
          <p:cNvSpPr txBox="1"/>
          <p:nvPr>
            <p:ph idx="1" type="body"/>
          </p:nvPr>
        </p:nvSpPr>
        <p:spPr>
          <a:xfrm>
            <a:off x="743250" y="1396200"/>
            <a:ext cx="4322700" cy="3531600"/>
          </a:xfrm>
          <a:prstGeom prst="rect">
            <a:avLst/>
          </a:prstGeom>
          <a:solidFill>
            <a:srgbClr val="9E9E9E">
              <a:alpha val="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SzPts val="605"/>
              <a:buNone/>
            </a:pPr>
            <a:r>
              <a:rPr lang="es" sz="1200">
                <a:solidFill>
                  <a:srgbClr val="000000"/>
                </a:solidFill>
              </a:rPr>
              <a:t>En el sector financiero actual, la toma de decisiones crediticias requiere un equilibrio entre riesgo y rentabilidad. Este estudio analiza 466,000 solicitudes del dataset HMDA de Washington State mediante técnicas estadísticas en R.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100"/>
              </a:spcBef>
              <a:spcAft>
                <a:spcPts val="0"/>
              </a:spcAft>
              <a:buSzPts val="605"/>
              <a:buNone/>
            </a:pPr>
            <a:r>
              <a:rPr lang="es" sz="1200">
                <a:solidFill>
                  <a:srgbClr val="000000"/>
                </a:solidFill>
              </a:rPr>
              <a:t> El objetivo principal del proyecto es predecir si se va a conceder o no un préstamo, identificando relaciones en la aprobación de préstamos y evaluar el impacto de variables clave; como ingresos, tipo de propiedad y perfil demográfico.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just">
              <a:spcBef>
                <a:spcPts val="1100"/>
              </a:spcBef>
              <a:spcAft>
                <a:spcPts val="1100"/>
              </a:spcAft>
              <a:buSzPts val="605"/>
              <a:buNone/>
            </a:pPr>
            <a:r>
              <a:rPr lang="es" sz="1200">
                <a:solidFill>
                  <a:srgbClr val="000000"/>
                </a:solidFill>
              </a:rPr>
              <a:t>Este estudio no solo revela patrones ocultos en los datos, sino que abre la puerta a oportunidades de mercado: al optimizar los criterios de aprobación, las instituciones pueden ampliar su cartera de préstamos de manera segura, impulsando el acceso a vivienda y estimulando el crecimiento económico local.</a:t>
            </a:r>
            <a:endParaRPr sz="1200"/>
          </a:p>
        </p:txBody>
      </p:sp>
      <p:pic>
        <p:nvPicPr>
          <p:cNvPr id="334" name="Google Shape;33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0775" y="104912"/>
            <a:ext cx="3783196" cy="49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8"/>
          <p:cNvSpPr txBox="1"/>
          <p:nvPr>
            <p:ph type="title"/>
          </p:nvPr>
        </p:nvSpPr>
        <p:spPr>
          <a:xfrm>
            <a:off x="1357275" y="752625"/>
            <a:ext cx="4861200" cy="7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SzPts val="990"/>
              <a:buNone/>
            </a:pPr>
            <a:r>
              <a:rPr lang="es" sz="2900"/>
              <a:t>Modelos descartados</a:t>
            </a:r>
            <a:endParaRPr sz="2900"/>
          </a:p>
        </p:txBody>
      </p:sp>
      <p:graphicFrame>
        <p:nvGraphicFramePr>
          <p:cNvPr id="340" name="Google Shape;340;p18"/>
          <p:cNvGraphicFramePr/>
          <p:nvPr/>
        </p:nvGraphicFramePr>
        <p:xfrm>
          <a:off x="338763" y="1659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{12618E03-773F-4B0E-A00D-087B303A3CCC}</a:tableStyleId>
              </a:tblPr>
              <a:tblGrid>
                <a:gridCol w="2802525"/>
                <a:gridCol w="2802525"/>
                <a:gridCol w="2802525"/>
              </a:tblGrid>
              <a:tr h="263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Modelo utilizando todas las variables</a:t>
                      </a:r>
                      <a:endParaRPr sz="16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3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Modelo con las variables significativas del primer modelo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2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Modelo tomando el top 10 de los p-valores de regresiones logísticas individuales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Nunito"/>
                        <a:buChar char="●"/>
                      </a:pPr>
                      <a:r>
                        <a:rPr lang="es" sz="11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Modelo en el que enfrentamos la variable objetivo (aprobación) contra las 21 variables útiles de nuestro dataset.</a:t>
                      </a:r>
                      <a:endParaRPr sz="110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Nunito"/>
                        <a:buChar char="●"/>
                      </a:pPr>
                      <a:r>
                        <a:rPr lang="es" sz="11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Este modelo no es bueno por su difícil interpretación debido a la gran cantidad de variables.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Nunito"/>
                        <a:buChar char="●"/>
                      </a:pPr>
                      <a:r>
                        <a:rPr lang="es" sz="11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 partir del modelo 1, seleccionamos las variables que nos salen con un p-valor menor de 0’05.</a:t>
                      </a:r>
                      <a:endParaRPr sz="110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9144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Nunito"/>
                        <a:buChar char="●"/>
                      </a:pPr>
                      <a:r>
                        <a:rPr lang="es" sz="11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Aunque hayamos conseguido disminuir la dimensionalidad seleccionando las variables significativas, el modelo sigue siendo muy difícil de interpretar porque todavía hay un gran número de variables.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Nunito"/>
                        <a:buChar char="●"/>
                      </a:pPr>
                      <a:r>
                        <a:rPr lang="es" sz="11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Enfrentamos la variable objetivo contra las 21 variables explicativas con regresiones logísticas individuales</a:t>
                      </a:r>
                      <a:endParaRPr sz="110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Nunito"/>
                        <a:buChar char="●"/>
                      </a:pPr>
                      <a:r>
                        <a:rPr lang="es" sz="11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Tras hacer las regresiones logísticas, tomamos el top 10 p-valores y generamos el modelo</a:t>
                      </a:r>
                      <a:endParaRPr sz="110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2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Nunito"/>
                        <a:buChar char="●"/>
                      </a:pPr>
                      <a:r>
                        <a:rPr lang="es" sz="1100">
                          <a:solidFill>
                            <a:schemeClr val="dk2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Este modelo reduce la dimensionalidad bastante, pero nos da una tasa de FP de 0’685 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9D9D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41" name="Google Shape;34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0775" y="380900"/>
            <a:ext cx="2170225" cy="108512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9"/>
          <p:cNvSpPr txBox="1"/>
          <p:nvPr>
            <p:ph type="title"/>
          </p:nvPr>
        </p:nvSpPr>
        <p:spPr>
          <a:xfrm>
            <a:off x="1281525" y="680900"/>
            <a:ext cx="4463100" cy="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SzPts val="990"/>
              <a:buNone/>
            </a:pPr>
            <a:r>
              <a:rPr lang="es" sz="2600"/>
              <a:t>Selección del modelo final </a:t>
            </a:r>
            <a:endParaRPr sz="2600"/>
          </a:p>
        </p:txBody>
      </p:sp>
      <p:sp>
        <p:nvSpPr>
          <p:cNvPr id="347" name="Google Shape;347;p19"/>
          <p:cNvSpPr txBox="1"/>
          <p:nvPr/>
        </p:nvSpPr>
        <p:spPr>
          <a:xfrm>
            <a:off x="4766000" y="1749800"/>
            <a:ext cx="4253400" cy="25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Seleccionamos las variables basándonos en las correlaciones con la variable objetivo y el EDA realizado en el trabajo anterior.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Casi todas las variables empleadas nos salen significativas, por lo que son de gran importancia para la aprobación del préstamo.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-"/>
            </a:pP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Conseguimos disminuir con el modelo actual la tasa de falsos positivos a un 33’5%, es decir, </a:t>
            </a:r>
            <a:r>
              <a:rPr b="1"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detectamos el</a:t>
            </a: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66’5% de los verdaderos positivos</a:t>
            </a: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8" name="Google Shape;348;p19"/>
          <p:cNvSpPr txBox="1"/>
          <p:nvPr/>
        </p:nvSpPr>
        <p:spPr>
          <a:xfrm>
            <a:off x="302900" y="1747075"/>
            <a:ext cx="4544100" cy="2790000"/>
          </a:xfrm>
          <a:prstGeom prst="rect">
            <a:avLst/>
          </a:prstGeom>
          <a:solidFill>
            <a:srgbClr val="F9FBFD"/>
          </a:solidFill>
          <a:ln cap="flat" cmpd="sng" w="3810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VARIABLES SELECCIONADAS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AutoNum type="arabicPeriod"/>
            </a:pPr>
            <a:r>
              <a:rPr b="1" lang="es" sz="1300">
                <a:solidFill>
                  <a:srgbClr val="6D9EEB"/>
                </a:solidFill>
                <a:latin typeface="Nunito"/>
                <a:ea typeface="Nunito"/>
                <a:cs typeface="Nunito"/>
                <a:sym typeface="Nunito"/>
              </a:rPr>
              <a:t>Tipo de propiedad: </a:t>
            </a: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casas prefabricadas, casas unifamiliares, edificios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AutoNum type="arabicPeriod"/>
            </a:pPr>
            <a:r>
              <a:rPr b="1" lang="es" sz="1300">
                <a:solidFill>
                  <a:srgbClr val="6D9EEB"/>
                </a:solidFill>
                <a:latin typeface="Nunito"/>
                <a:ea typeface="Nunito"/>
                <a:cs typeface="Nunito"/>
                <a:sym typeface="Nunito"/>
              </a:rPr>
              <a:t>Minorías raciales</a:t>
            </a:r>
            <a:endParaRPr b="1" sz="1300">
              <a:solidFill>
                <a:srgbClr val="6D9EEB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AutoNum type="arabicPeriod"/>
            </a:pPr>
            <a:r>
              <a:rPr b="1" lang="es" sz="1300">
                <a:solidFill>
                  <a:srgbClr val="6D9EEB"/>
                </a:solidFill>
                <a:latin typeface="Nunito"/>
                <a:ea typeface="Nunito"/>
                <a:cs typeface="Nunito"/>
                <a:sym typeface="Nunito"/>
              </a:rPr>
              <a:t>Ingresos anuales del solicitante</a:t>
            </a:r>
            <a:endParaRPr b="1" sz="1300">
              <a:solidFill>
                <a:srgbClr val="6D9EEB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AutoNum type="arabicPeriod"/>
            </a:pPr>
            <a:r>
              <a:rPr b="1" lang="es" sz="1300">
                <a:solidFill>
                  <a:srgbClr val="6D9EEB"/>
                </a:solidFill>
                <a:latin typeface="Nunito"/>
                <a:ea typeface="Nunito"/>
                <a:cs typeface="Nunito"/>
                <a:sym typeface="Nunito"/>
              </a:rPr>
              <a:t>Monto del préstamo</a:t>
            </a:r>
            <a:endParaRPr b="1" sz="1300">
              <a:solidFill>
                <a:srgbClr val="6D9EEB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AutoNum type="arabicPeriod"/>
            </a:pPr>
            <a:r>
              <a:rPr b="1" lang="es" sz="1300">
                <a:solidFill>
                  <a:srgbClr val="6D9EEB"/>
                </a:solidFill>
                <a:latin typeface="Nunito"/>
                <a:ea typeface="Nunito"/>
                <a:cs typeface="Nunito"/>
                <a:sym typeface="Nunito"/>
              </a:rPr>
              <a:t>Propósito del préstamo:</a:t>
            </a: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refinanciación, compra de vivienda, reforma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AutoNum type="arabicPeriod"/>
            </a:pPr>
            <a:r>
              <a:rPr b="1" lang="es" sz="1300">
                <a:solidFill>
                  <a:srgbClr val="6D9EEB"/>
                </a:solidFill>
                <a:latin typeface="Nunito"/>
                <a:ea typeface="Nunito"/>
                <a:cs typeface="Nunito"/>
                <a:sym typeface="Nunito"/>
              </a:rPr>
              <a:t>Gravamen:</a:t>
            </a: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No tiene, primer gravamen, segundo gravamen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AutoNum type="arabicPeriod"/>
            </a:pPr>
            <a:r>
              <a:rPr b="1" lang="es" sz="1300">
                <a:solidFill>
                  <a:srgbClr val="6D9EEB"/>
                </a:solidFill>
                <a:latin typeface="Nunito"/>
                <a:ea typeface="Nunito"/>
                <a:cs typeface="Nunito"/>
                <a:sym typeface="Nunito"/>
              </a:rPr>
              <a:t>Tipo de préstamo: </a:t>
            </a: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FHA, FSA, VA</a:t>
            </a:r>
            <a:endParaRPr b="1" sz="1300">
              <a:solidFill>
                <a:srgbClr val="6D9EEB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9" name="Google Shape;34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0375" y="0"/>
            <a:ext cx="1914250" cy="177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0"/>
          <p:cNvSpPr txBox="1"/>
          <p:nvPr>
            <p:ph idx="4294967295" type="title"/>
          </p:nvPr>
        </p:nvSpPr>
        <p:spPr>
          <a:xfrm>
            <a:off x="2157600" y="63050"/>
            <a:ext cx="4828800" cy="5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lang="es" sz="2820"/>
              <a:t>Interpretación del modelo</a:t>
            </a:r>
            <a:endParaRPr sz="1620">
              <a:solidFill>
                <a:schemeClr val="dk2"/>
              </a:solidFill>
            </a:endParaRPr>
          </a:p>
        </p:txBody>
      </p:sp>
      <p:graphicFrame>
        <p:nvGraphicFramePr>
          <p:cNvPr id="355" name="Google Shape;355;p20"/>
          <p:cNvGraphicFramePr/>
          <p:nvPr/>
        </p:nvGraphicFramePr>
        <p:xfrm>
          <a:off x="133550" y="828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{12618E03-773F-4B0E-A00D-087B303A3CCC}</a:tableStyleId>
              </a:tblPr>
              <a:tblGrid>
                <a:gridCol w="1742300"/>
                <a:gridCol w="4928525"/>
                <a:gridCol w="2206075"/>
              </a:tblGrid>
              <a:tr h="56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Nunito"/>
                          <a:ea typeface="Nunito"/>
                          <a:cs typeface="Nunito"/>
                          <a:sym typeface="Nunito"/>
                        </a:rPr>
                        <a:t>Variable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solidFill>
                      <a:srgbClr val="DBDF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Nunito"/>
                          <a:ea typeface="Nunito"/>
                          <a:cs typeface="Nunito"/>
                          <a:sym typeface="Nunito"/>
                        </a:rPr>
                        <a:t>Interpretación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>
                    <a:solidFill>
                      <a:srgbClr val="DBDFE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latin typeface="Nunito"/>
                          <a:ea typeface="Nunito"/>
                          <a:cs typeface="Nunito"/>
                          <a:sym typeface="Nunito"/>
                        </a:rPr>
                        <a:t>Propensión a ser aprobado</a:t>
                      </a:r>
                      <a:endParaRPr b="1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DBDFE4"/>
                    </a:solidFill>
                  </a:tcPr>
                </a:tc>
              </a:tr>
              <a:tr h="778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  </a:t>
                      </a:r>
                      <a:r>
                        <a:rPr lang="es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Tipo de propiedad: 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casa prefabricada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Nunito"/>
                          <a:ea typeface="Nunito"/>
                          <a:cs typeface="Nunito"/>
                          <a:sym typeface="Nunito"/>
                        </a:rPr>
                        <a:t>Las viviendas prefabricadas tienen 34.23% menos probabilidad de aprobación que las viviendas unifamiliares o los bloques de viviendas.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solidFill>
                            <a:srgbClr val="FF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</a:t>
                      </a:r>
                      <a:r>
                        <a:rPr b="1" lang="es">
                          <a:solidFill>
                            <a:srgbClr val="FF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34.23%</a:t>
                      </a:r>
                      <a:endParaRPr b="1">
                        <a:solidFill>
                          <a:srgbClr val="FF000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900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Minorías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Nunito"/>
                          <a:ea typeface="Nunito"/>
                          <a:cs typeface="Nunito"/>
                          <a:sym typeface="Nunito"/>
                        </a:rPr>
                        <a:t>Cada aumento del 1% en la población minoritaria, reduce la probabilidad de aprobación un 0.42%, lo que se traduce que un área con 50% de población minoritaria, tiene 21.5% menos de probabilidad de aprobación.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rgbClr val="FF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0.42%</a:t>
                      </a:r>
                      <a:endParaRPr b="1">
                        <a:solidFill>
                          <a:srgbClr val="FF000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 anchor="ctr"/>
                </a:tc>
              </a:tr>
              <a:tr h="108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Propósito: compra de vivienda y refinanciación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Nunito"/>
                          <a:ea typeface="Nunito"/>
                          <a:cs typeface="Nunito"/>
                          <a:sym typeface="Nunito"/>
                        </a:rPr>
                        <a:t>Los préstamos para compra de la vivienda aumentan un 75% la probabilidad de ser aprobados con respecto a aquellos con fines de reforma. Por otro lado, los destinados a refinanciaciones disminuyen la probabilidad aprobación un 33.9%.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Compra de vivienda: </a:t>
                      </a:r>
                      <a:r>
                        <a:rPr lang="es" sz="1200">
                          <a:latin typeface="Nunito"/>
                          <a:ea typeface="Nunito"/>
                          <a:cs typeface="Nunito"/>
                          <a:sym typeface="Nunito"/>
                        </a:rPr>
                        <a:t>  </a:t>
                      </a:r>
                      <a:r>
                        <a:rPr b="1" lang="es">
                          <a:solidFill>
                            <a:srgbClr val="00FF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75%</a:t>
                      </a:r>
                      <a:endParaRPr b="1">
                        <a:solidFill>
                          <a:srgbClr val="00FF0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54D15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rgbClr val="19191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Refinanciación: </a:t>
                      </a:r>
                      <a:r>
                        <a:rPr lang="es" sz="1200">
                          <a:solidFill>
                            <a:srgbClr val="191919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    </a:t>
                      </a:r>
                      <a:r>
                        <a:rPr b="1" lang="es">
                          <a:solidFill>
                            <a:srgbClr val="FF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33.9%</a:t>
                      </a:r>
                      <a:endParaRPr b="1">
                        <a:solidFill>
                          <a:srgbClr val="191919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682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Nunito"/>
                          <a:ea typeface="Nunito"/>
                          <a:cs typeface="Nunito"/>
                          <a:sym typeface="Nunito"/>
                        </a:rPr>
                        <a:t>G</a:t>
                      </a:r>
                      <a:r>
                        <a:rPr lang="es" sz="1300">
                          <a:latin typeface="Nunito"/>
                          <a:ea typeface="Nunito"/>
                          <a:cs typeface="Nunito"/>
                          <a:sym typeface="Nunito"/>
                        </a:rPr>
                        <a:t>ravamen</a:t>
                      </a:r>
                      <a:endParaRPr sz="13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>
                          <a:latin typeface="Nunito"/>
                          <a:ea typeface="Nunito"/>
                          <a:cs typeface="Nunito"/>
                          <a:sym typeface="Nunito"/>
                        </a:rPr>
                        <a:t>Los préstamos sin gravamen y de segundo gravamen disminuyen la probabilidad de ser aprobados con respecto a los que tienen un primer gravamen</a:t>
                      </a:r>
                      <a:endParaRPr sz="12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Sin gravamen:</a:t>
                      </a:r>
                      <a:r>
                        <a:rPr lang="es" sz="1200">
                          <a:latin typeface="Nunito"/>
                          <a:ea typeface="Nunito"/>
                          <a:cs typeface="Nunito"/>
                          <a:sym typeface="Nunito"/>
                        </a:rPr>
                        <a:t>     </a:t>
                      </a:r>
                      <a:r>
                        <a:rPr b="1" lang="es">
                          <a:solidFill>
                            <a:srgbClr val="FF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37%</a:t>
                      </a:r>
                      <a:endParaRPr b="1">
                        <a:solidFill>
                          <a:srgbClr val="FF000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>
                        <a:solidFill>
                          <a:srgbClr val="FF000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latin typeface="Nunito"/>
                          <a:ea typeface="Nunito"/>
                          <a:cs typeface="Nunito"/>
                          <a:sym typeface="Nunito"/>
                        </a:rPr>
                        <a:t>Segundo gravamen:</a:t>
                      </a:r>
                      <a:r>
                        <a:rPr lang="es" sz="1200">
                          <a:latin typeface="Nunito"/>
                          <a:ea typeface="Nunito"/>
                          <a:cs typeface="Nunito"/>
                          <a:sym typeface="Nunito"/>
                        </a:rPr>
                        <a:t>   </a:t>
                      </a:r>
                      <a:r>
                        <a:rPr b="1" lang="es">
                          <a:solidFill>
                            <a:srgbClr val="FF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21%</a:t>
                      </a:r>
                      <a:endParaRPr b="1">
                        <a:solidFill>
                          <a:srgbClr val="FF000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56" name="Google Shape;356;p20"/>
          <p:cNvSpPr/>
          <p:nvPr/>
        </p:nvSpPr>
        <p:spPr>
          <a:xfrm flipH="1" rot="10800000">
            <a:off x="8754450" y="3309700"/>
            <a:ext cx="152400" cy="314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7" name="Google Shape;357;p20"/>
          <p:cNvSpPr/>
          <p:nvPr/>
        </p:nvSpPr>
        <p:spPr>
          <a:xfrm>
            <a:off x="8714550" y="3754425"/>
            <a:ext cx="162600" cy="314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8" name="Google Shape;358;p20"/>
          <p:cNvSpPr/>
          <p:nvPr/>
        </p:nvSpPr>
        <p:spPr>
          <a:xfrm>
            <a:off x="8259250" y="2525338"/>
            <a:ext cx="162600" cy="314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9" name="Google Shape;359;p20"/>
          <p:cNvSpPr/>
          <p:nvPr/>
        </p:nvSpPr>
        <p:spPr>
          <a:xfrm>
            <a:off x="8360100" y="1667100"/>
            <a:ext cx="162600" cy="314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0" name="Google Shape;360;p20"/>
          <p:cNvSpPr/>
          <p:nvPr/>
        </p:nvSpPr>
        <p:spPr>
          <a:xfrm>
            <a:off x="8522700" y="4262050"/>
            <a:ext cx="162600" cy="314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1" name="Google Shape;361;p20"/>
          <p:cNvSpPr/>
          <p:nvPr/>
        </p:nvSpPr>
        <p:spPr>
          <a:xfrm>
            <a:off x="8749350" y="4630925"/>
            <a:ext cx="162600" cy="3147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1"/>
          <p:cNvSpPr txBox="1"/>
          <p:nvPr>
            <p:ph type="title"/>
          </p:nvPr>
        </p:nvSpPr>
        <p:spPr>
          <a:xfrm>
            <a:off x="1303800" y="407050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SzPts val="990"/>
              <a:buNone/>
            </a:pPr>
            <a:r>
              <a:rPr lang="es" sz="2600">
                <a:solidFill>
                  <a:srgbClr val="000000"/>
                </a:solidFill>
              </a:rPr>
              <a:t>Conclusiones y recomendaciones para la entidad financiera </a:t>
            </a:r>
            <a:endParaRPr sz="2400"/>
          </a:p>
        </p:txBody>
      </p:sp>
      <p:sp>
        <p:nvSpPr>
          <p:cNvPr id="367" name="Google Shape;367;p21"/>
          <p:cNvSpPr txBox="1"/>
          <p:nvPr>
            <p:ph idx="1" type="body"/>
          </p:nvPr>
        </p:nvSpPr>
        <p:spPr>
          <a:xfrm>
            <a:off x="1112600" y="1707375"/>
            <a:ext cx="3296700" cy="3048600"/>
          </a:xfrm>
          <a:prstGeom prst="rect">
            <a:avLst/>
          </a:prstGeom>
          <a:noFill/>
          <a:ln cap="flat" cmpd="sng" w="28575">
            <a:solidFill>
              <a:srgbClr val="54D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550"/>
              <a:t>PERFIL IDEAL</a:t>
            </a:r>
            <a:endParaRPr b="1" sz="2550"/>
          </a:p>
          <a:p>
            <a:pPr indent="-32277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➔"/>
            </a:pPr>
            <a:r>
              <a:rPr lang="es" sz="2118"/>
              <a:t>Vive en áreas no minoritarias</a:t>
            </a:r>
            <a:endParaRPr sz="2118"/>
          </a:p>
          <a:p>
            <a:pPr indent="-32277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es" sz="2118"/>
              <a:t>Opta por viviendas unifamiliares o multifamiliares</a:t>
            </a:r>
            <a:endParaRPr sz="2118"/>
          </a:p>
          <a:p>
            <a:pPr indent="-32277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es" sz="2118"/>
              <a:t>El propósito de su préstamo es la compra de una vivienda</a:t>
            </a:r>
            <a:endParaRPr sz="2118"/>
          </a:p>
          <a:p>
            <a:pPr indent="-32277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es" sz="2118"/>
              <a:t>Solicitan préstamos con primer gravamen</a:t>
            </a:r>
            <a:endParaRPr sz="2118"/>
          </a:p>
          <a:p>
            <a:pPr indent="-32277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es" sz="2118"/>
              <a:t>Tienen mayores ingresos anuales</a:t>
            </a:r>
            <a:endParaRPr sz="2118"/>
          </a:p>
        </p:txBody>
      </p:sp>
      <p:sp>
        <p:nvSpPr>
          <p:cNvPr id="368" name="Google Shape;368;p21"/>
          <p:cNvSpPr txBox="1"/>
          <p:nvPr>
            <p:ph idx="1" type="body"/>
          </p:nvPr>
        </p:nvSpPr>
        <p:spPr>
          <a:xfrm>
            <a:off x="4852200" y="1707375"/>
            <a:ext cx="3482100" cy="3048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/>
              <a:t>PERFIL CRÍTICO</a:t>
            </a:r>
            <a:endParaRPr b="1" sz="1800"/>
          </a:p>
          <a:p>
            <a:pPr indent="-320675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450"/>
              <a:buChar char="➔"/>
            </a:pPr>
            <a:r>
              <a:rPr lang="es" sz="1450"/>
              <a:t>Vive en áreas minoritarias</a:t>
            </a:r>
            <a:endParaRPr sz="1450"/>
          </a:p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50"/>
              <a:buChar char="➔"/>
            </a:pPr>
            <a:r>
              <a:rPr lang="es" sz="1450"/>
              <a:t>Opta por casas prefabricadas</a:t>
            </a:r>
            <a:endParaRPr sz="1450"/>
          </a:p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50"/>
              <a:buChar char="➔"/>
            </a:pPr>
            <a:r>
              <a:rPr lang="es" sz="1450"/>
              <a:t>El propósito de su préstamo es la refinanciación </a:t>
            </a:r>
            <a:endParaRPr sz="1450"/>
          </a:p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50"/>
              <a:buChar char="➔"/>
            </a:pPr>
            <a:r>
              <a:rPr lang="es" sz="1450"/>
              <a:t>Solicitan préstamos sin gravamen</a:t>
            </a:r>
            <a:endParaRPr sz="1450"/>
          </a:p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50"/>
              <a:buChar char="➔"/>
            </a:pPr>
            <a:r>
              <a:rPr lang="es" sz="1450"/>
              <a:t>Tienen menores ingresos anuales</a:t>
            </a:r>
            <a:endParaRPr sz="145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2"/>
          <p:cNvSpPr txBox="1"/>
          <p:nvPr>
            <p:ph idx="1" type="body"/>
          </p:nvPr>
        </p:nvSpPr>
        <p:spPr>
          <a:xfrm>
            <a:off x="1153325" y="1422225"/>
            <a:ext cx="4063200" cy="9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Mejora de predicciones usando métodos más complejos que se adhieran mejor a la estructura de los datos.</a:t>
            </a:r>
            <a:endParaRPr/>
          </a:p>
        </p:txBody>
      </p:sp>
      <p:sp>
        <p:nvSpPr>
          <p:cNvPr id="374" name="Google Shape;374;p22"/>
          <p:cNvSpPr txBox="1"/>
          <p:nvPr>
            <p:ph type="title"/>
          </p:nvPr>
        </p:nvSpPr>
        <p:spPr>
          <a:xfrm>
            <a:off x="1286150" y="754775"/>
            <a:ext cx="54714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SzPts val="990"/>
              <a:buNone/>
            </a:pPr>
            <a:r>
              <a:rPr lang="es" sz="2700">
                <a:solidFill>
                  <a:srgbClr val="000000"/>
                </a:solidFill>
              </a:rPr>
              <a:t>Next steps</a:t>
            </a:r>
            <a:endParaRPr sz="2500"/>
          </a:p>
        </p:txBody>
      </p:sp>
      <p:sp>
        <p:nvSpPr>
          <p:cNvPr id="375" name="Google Shape;375;p22"/>
          <p:cNvSpPr txBox="1"/>
          <p:nvPr>
            <p:ph idx="1" type="body"/>
          </p:nvPr>
        </p:nvSpPr>
        <p:spPr>
          <a:xfrm>
            <a:off x="1153325" y="2329075"/>
            <a:ext cx="4063200" cy="9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Segmentación de ofertas: personalizar las condiciones del préstamo según el perfil del solicitante</a:t>
            </a:r>
            <a:endParaRPr/>
          </a:p>
        </p:txBody>
      </p:sp>
      <p:pic>
        <p:nvPicPr>
          <p:cNvPr id="376" name="Google Shape;37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7113" y="1182063"/>
            <a:ext cx="2977574" cy="2977574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22"/>
          <p:cNvSpPr txBox="1"/>
          <p:nvPr>
            <p:ph idx="1" type="body"/>
          </p:nvPr>
        </p:nvSpPr>
        <p:spPr>
          <a:xfrm>
            <a:off x="1153325" y="3235925"/>
            <a:ext cx="4063200" cy="13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Revisar o ajustar los criterios de aprobación cuando se identifiquen factores que sistemáticamente disminuyan la probabilidad de aprobación, asegurándose de que no se descarten oportunidades valiosas de negocio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