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  <p:sldMasterId id="2147483691" r:id="rId2"/>
  </p:sldMasterIdLst>
  <p:notesMasterIdLst>
    <p:notesMasterId r:id="rId39"/>
  </p:notesMasterIdLst>
  <p:handoutMasterIdLst>
    <p:handoutMasterId r:id="rId40"/>
  </p:handoutMasterIdLst>
  <p:sldIdLst>
    <p:sldId id="256" r:id="rId3"/>
    <p:sldId id="257" r:id="rId4"/>
    <p:sldId id="268" r:id="rId5"/>
    <p:sldId id="280" r:id="rId6"/>
    <p:sldId id="357" r:id="rId7"/>
    <p:sldId id="355" r:id="rId8"/>
    <p:sldId id="352" r:id="rId9"/>
    <p:sldId id="335" r:id="rId10"/>
    <p:sldId id="336" r:id="rId11"/>
    <p:sldId id="337" r:id="rId12"/>
    <p:sldId id="365" r:id="rId13"/>
    <p:sldId id="351" r:id="rId14"/>
    <p:sldId id="353" r:id="rId15"/>
    <p:sldId id="338" r:id="rId16"/>
    <p:sldId id="339" r:id="rId17"/>
    <p:sldId id="340" r:id="rId18"/>
    <p:sldId id="343" r:id="rId19"/>
    <p:sldId id="368" r:id="rId20"/>
    <p:sldId id="364" r:id="rId21"/>
    <p:sldId id="341" r:id="rId22"/>
    <p:sldId id="345" r:id="rId23"/>
    <p:sldId id="346" r:id="rId24"/>
    <p:sldId id="366" r:id="rId25"/>
    <p:sldId id="344" r:id="rId26"/>
    <p:sldId id="367" r:id="rId27"/>
    <p:sldId id="347" r:id="rId28"/>
    <p:sldId id="349" r:id="rId29"/>
    <p:sldId id="350" r:id="rId30"/>
    <p:sldId id="358" r:id="rId31"/>
    <p:sldId id="363" r:id="rId32"/>
    <p:sldId id="359" r:id="rId33"/>
    <p:sldId id="360" r:id="rId34"/>
    <p:sldId id="361" r:id="rId35"/>
    <p:sldId id="362" r:id="rId36"/>
    <p:sldId id="369" r:id="rId37"/>
    <p:sldId id="342" r:id="rId38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5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7DAF7-D7F0-BE3A-485D-DAC6556EF706}" v="149" dt="2024-04-03T10:34:57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6054" autoAdjust="0"/>
  </p:normalViewPr>
  <p:slideViewPr>
    <p:cSldViewPr>
      <p:cViewPr varScale="1">
        <p:scale>
          <a:sx n="54" d="100"/>
          <a:sy n="54" d="100"/>
        </p:scale>
        <p:origin x="2034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015"/>
        <p:guide pos="23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6B08D10-605A-0DE8-1DEE-51649AD4A5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l" defTabSz="474663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s-ES" altLang="es-ES_tradnl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3609783-C833-219A-4192-720100BE39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06" tIns="48253" rIns="96506" bIns="48253" numCol="1" anchor="t" anchorCtr="0" compatLnSpc="1">
            <a:prstTxWarp prst="textNoShape">
              <a:avLst/>
            </a:prstTxWarp>
          </a:bodyPr>
          <a:lstStyle>
            <a:lvl1pPr algn="r" defTabSz="474663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s-ES" altLang="es-ES_tradnl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715559BB-D4BA-6352-E211-A80FBD046E8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l" defTabSz="474663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s-ES" altLang="es-ES_tradnl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69BDA27-73F6-4DD1-B5D8-DB5C125A92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506" tIns="48253" rIns="96506" bIns="48253" numCol="1" anchor="b" anchorCtr="0" compatLnSpc="1">
            <a:prstTxWarp prst="textNoShape">
              <a:avLst/>
            </a:prstTxWarp>
          </a:bodyPr>
          <a:lstStyle>
            <a:lvl1pPr algn="r" defTabSz="474663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3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A31E3B4B-7710-094B-9D13-AA50E822CE18}" type="slidenum">
              <a:rPr lang="es-ES" altLang="es-ES_tradnl"/>
              <a:pPr>
                <a:defRPr/>
              </a:pPr>
              <a:t>‹Nº›</a:t>
            </a:fld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1034687A-BB15-4161-7751-E37157F27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C5AA1CBD-EF1C-AB23-405B-83B2D25C5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930962F3-EC62-8010-AE64-6C15E15FE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62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5D838406-981F-7021-2393-F51E76ED1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3" y="768350"/>
            <a:ext cx="5222875" cy="38401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61B6417-DFE5-9194-BE59-03025389954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46150" y="4862513"/>
            <a:ext cx="5203825" cy="4605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4986" tIns="49393" rIns="94986" bIns="49393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altLang="es-ES_tradnl" noProof="0"/>
          </a:p>
        </p:txBody>
      </p:sp>
      <p:sp>
        <p:nvSpPr>
          <p:cNvPr id="3079" name="Rectangle 6">
            <a:extLst>
              <a:ext uri="{FF2B5EF4-FFF2-40B4-BE49-F238E27FC236}">
                <a16:creationId xmlns:a16="http://schemas.microsoft.com/office/drawing/2014/main" id="{8CD71873-D409-73CA-9DCD-8C009E78702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11272838" y="-7678738"/>
            <a:ext cx="22547263" cy="1691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A84CF70C-2C95-C368-2B37-508EB4105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3" y="768350"/>
            <a:ext cx="5222875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endParaRPr lang="es-ES_tradnl" altLang="es-ES_tradnl" sz="2400">
              <a:solidFill>
                <a:schemeClr val="bg1"/>
              </a:solidFill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46DA876-6482-C893-6BF0-239951F1EC1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2513"/>
            <a:ext cx="5205413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506" tIns="48253" rIns="96506" bIns="48253" anchor="ctr"/>
          <a:lstStyle/>
          <a:p>
            <a:endParaRPr lang="es-ES" alt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D9A70E90-2859-8768-621B-DDC427C21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213" y="768350"/>
            <a:ext cx="5222875" cy="38385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endParaRPr lang="es-ES_tradnl" altLang="es-ES_tradnl" sz="2400">
              <a:solidFill>
                <a:schemeClr val="bg1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9E1C2BE4-5C3E-6A80-188E-24C5A462E21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46150" y="4862513"/>
            <a:ext cx="5205413" cy="4606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6506" tIns="48253" rIns="96506" bIns="48253" anchor="ctr"/>
          <a:lstStyle/>
          <a:p>
            <a:endParaRPr lang="es-ES" alt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3">
            <a:extLst>
              <a:ext uri="{FF2B5EF4-FFF2-40B4-BE49-F238E27FC236}">
                <a16:creationId xmlns:a16="http://schemas.microsoft.com/office/drawing/2014/main" id="{AEA6C012-5E6E-5B45-B2B8-18CA0DF5E5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D63A85-EAAF-9A48-8FA5-A537675EA904}" type="slidenum">
              <a:rPr lang="es-ES" altLang="es-ES_tradnl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s-ES" altLang="es-ES_tradnl"/>
          </a:p>
        </p:txBody>
      </p:sp>
      <p:sp>
        <p:nvSpPr>
          <p:cNvPr id="178179" name="Text Box 1">
            <a:extLst>
              <a:ext uri="{FF2B5EF4-FFF2-40B4-BE49-F238E27FC236}">
                <a16:creationId xmlns:a16="http://schemas.microsoft.com/office/drawing/2014/main" id="{8E925A96-77D6-FB42-ACB7-0CCFCC984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solidFill>
            <a:srgbClr val="FFFFFF"/>
          </a:solidFill>
          <a:ln/>
        </p:spPr>
      </p:sp>
      <p:sp>
        <p:nvSpPr>
          <p:cNvPr id="178180" name="Text Box 2">
            <a:extLst>
              <a:ext uri="{FF2B5EF4-FFF2-40B4-BE49-F238E27FC236}">
                <a16:creationId xmlns:a16="http://schemas.microsoft.com/office/drawing/2014/main" id="{8CE7BF7B-F4CF-8E47-BB8D-D34DC5AF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408970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3">
            <a:extLst>
              <a:ext uri="{FF2B5EF4-FFF2-40B4-BE49-F238E27FC236}">
                <a16:creationId xmlns:a16="http://schemas.microsoft.com/office/drawing/2014/main" id="{AEA6C012-5E6E-5B45-B2B8-18CA0DF5E5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D63A85-EAAF-9A48-8FA5-A537675EA904}" type="slidenum">
              <a:rPr lang="es-ES" altLang="es-ES_tradnl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s-ES" altLang="es-ES_tradnl"/>
          </a:p>
        </p:txBody>
      </p:sp>
      <p:sp>
        <p:nvSpPr>
          <p:cNvPr id="178179" name="Text Box 1">
            <a:extLst>
              <a:ext uri="{FF2B5EF4-FFF2-40B4-BE49-F238E27FC236}">
                <a16:creationId xmlns:a16="http://schemas.microsoft.com/office/drawing/2014/main" id="{8E925A96-77D6-FB42-ACB7-0CCFCC984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solidFill>
            <a:srgbClr val="FFFFFF"/>
          </a:solidFill>
          <a:ln/>
        </p:spPr>
      </p:sp>
      <p:sp>
        <p:nvSpPr>
          <p:cNvPr id="178180" name="Text Box 2">
            <a:extLst>
              <a:ext uri="{FF2B5EF4-FFF2-40B4-BE49-F238E27FC236}">
                <a16:creationId xmlns:a16="http://schemas.microsoft.com/office/drawing/2014/main" id="{8CE7BF7B-F4CF-8E47-BB8D-D34DC5AF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65205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3">
            <a:extLst>
              <a:ext uri="{FF2B5EF4-FFF2-40B4-BE49-F238E27FC236}">
                <a16:creationId xmlns:a16="http://schemas.microsoft.com/office/drawing/2014/main" id="{AEA6C012-5E6E-5B45-B2B8-18CA0DF5E5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D63A85-EAAF-9A48-8FA5-A537675EA904}" type="slidenum">
              <a:rPr lang="es-ES" altLang="es-ES_tradnl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s-ES" altLang="es-ES_tradnl"/>
          </a:p>
        </p:txBody>
      </p:sp>
      <p:sp>
        <p:nvSpPr>
          <p:cNvPr id="178179" name="Text Box 1">
            <a:extLst>
              <a:ext uri="{FF2B5EF4-FFF2-40B4-BE49-F238E27FC236}">
                <a16:creationId xmlns:a16="http://schemas.microsoft.com/office/drawing/2014/main" id="{8E925A96-77D6-FB42-ACB7-0CCFCC984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solidFill>
            <a:srgbClr val="FFFFFF"/>
          </a:solidFill>
          <a:ln/>
        </p:spPr>
      </p:sp>
      <p:sp>
        <p:nvSpPr>
          <p:cNvPr id="178180" name="Text Box 2">
            <a:extLst>
              <a:ext uri="{FF2B5EF4-FFF2-40B4-BE49-F238E27FC236}">
                <a16:creationId xmlns:a16="http://schemas.microsoft.com/office/drawing/2014/main" id="{8CE7BF7B-F4CF-8E47-BB8D-D34DC5AF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32003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3">
            <a:extLst>
              <a:ext uri="{FF2B5EF4-FFF2-40B4-BE49-F238E27FC236}">
                <a16:creationId xmlns:a16="http://schemas.microsoft.com/office/drawing/2014/main" id="{AEA6C012-5E6E-5B45-B2B8-18CA0DF5E5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D63A85-EAAF-9A48-8FA5-A537675EA904}" type="slidenum">
              <a:rPr lang="es-ES" altLang="es-ES_tradnl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s-ES" altLang="es-ES_tradnl"/>
          </a:p>
        </p:txBody>
      </p:sp>
      <p:sp>
        <p:nvSpPr>
          <p:cNvPr id="178179" name="Text Box 1">
            <a:extLst>
              <a:ext uri="{FF2B5EF4-FFF2-40B4-BE49-F238E27FC236}">
                <a16:creationId xmlns:a16="http://schemas.microsoft.com/office/drawing/2014/main" id="{8E925A96-77D6-FB42-ACB7-0CCFCC984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solidFill>
            <a:srgbClr val="FFFFFF"/>
          </a:solidFill>
          <a:ln/>
        </p:spPr>
      </p:sp>
      <p:sp>
        <p:nvSpPr>
          <p:cNvPr id="178180" name="Text Box 2">
            <a:extLst>
              <a:ext uri="{FF2B5EF4-FFF2-40B4-BE49-F238E27FC236}">
                <a16:creationId xmlns:a16="http://schemas.microsoft.com/office/drawing/2014/main" id="{8CE7BF7B-F4CF-8E47-BB8D-D34DC5AF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213269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13">
            <a:extLst>
              <a:ext uri="{FF2B5EF4-FFF2-40B4-BE49-F238E27FC236}">
                <a16:creationId xmlns:a16="http://schemas.microsoft.com/office/drawing/2014/main" id="{AEA6C012-5E6E-5B45-B2B8-18CA0DF5E5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7D63A85-EAAF-9A48-8FA5-A537675EA904}" type="slidenum">
              <a:rPr lang="es-ES" altLang="es-ES_tradnl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s-ES" altLang="es-ES_tradnl"/>
          </a:p>
        </p:txBody>
      </p:sp>
      <p:sp>
        <p:nvSpPr>
          <p:cNvPr id="178179" name="Text Box 1">
            <a:extLst>
              <a:ext uri="{FF2B5EF4-FFF2-40B4-BE49-F238E27FC236}">
                <a16:creationId xmlns:a16="http://schemas.microsoft.com/office/drawing/2014/main" id="{8E925A96-77D6-FB42-ACB7-0CCFCC984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solidFill>
            <a:srgbClr val="FFFFFF"/>
          </a:solidFill>
          <a:ln/>
        </p:spPr>
      </p:sp>
      <p:sp>
        <p:nvSpPr>
          <p:cNvPr id="178180" name="Text Box 2">
            <a:extLst>
              <a:ext uri="{FF2B5EF4-FFF2-40B4-BE49-F238E27FC236}">
                <a16:creationId xmlns:a16="http://schemas.microsoft.com/office/drawing/2014/main" id="{8CE7BF7B-F4CF-8E47-BB8D-D34DC5AF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_tradnl"/>
          </a:p>
        </p:txBody>
      </p:sp>
    </p:spTree>
    <p:extLst>
      <p:ext uri="{BB962C8B-B14F-4D97-AF65-F5344CB8AC3E}">
        <p14:creationId xmlns:p14="http://schemas.microsoft.com/office/powerpoint/2010/main" val="1339669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s-ES" dirty="0" err="1"/>
              <a:t>itertools.dropwhile</a:t>
            </a:r>
            <a:r>
              <a:rPr lang="es-ES" dirty="0"/>
              <a:t>(</a:t>
            </a:r>
            <a:r>
              <a:rPr lang="es-ES" i="1" dirty="0" err="1"/>
              <a:t>predicate</a:t>
            </a:r>
            <a:r>
              <a:rPr lang="es-ES" dirty="0"/>
              <a:t>, </a:t>
            </a:r>
            <a:r>
              <a:rPr lang="es-ES" i="1" dirty="0"/>
              <a:t>iterable</a:t>
            </a:r>
            <a:r>
              <a:rPr lang="es-ES" dirty="0"/>
              <a:t>) 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s-ES" dirty="0"/>
              <a:t>Crea un iterador que descarta elementos del iterable, siempre y cuando el predicado sea verdadero; después, retorna cada elemento.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s-ES" dirty="0"/>
              <a:t> Ten en cuenta, el iterador no produce </a:t>
            </a:r>
            <a:r>
              <a:rPr lang="es-ES" i="1" dirty="0"/>
              <a:t>ningún</a:t>
            </a:r>
            <a:r>
              <a:rPr lang="es-ES" dirty="0"/>
              <a:t> resultado hasta que el predicado se hace falso, pudiendo incurrir en un tiempo de arranque extenso.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s-ES" dirty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s-ES" dirty="0"/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s-ES" dirty="0" err="1"/>
              <a:t>itertools.zip_longest</a:t>
            </a:r>
            <a:r>
              <a:rPr lang="es-ES" dirty="0"/>
              <a:t>(</a:t>
            </a:r>
            <a:r>
              <a:rPr lang="es-ES" i="1" dirty="0"/>
              <a:t>*iterables</a:t>
            </a:r>
            <a:r>
              <a:rPr lang="es-ES" dirty="0"/>
              <a:t>, </a:t>
            </a:r>
            <a:r>
              <a:rPr lang="es-ES" i="1" dirty="0" err="1"/>
              <a:t>fillvalue</a:t>
            </a:r>
            <a:r>
              <a:rPr lang="es-ES" i="1" dirty="0"/>
              <a:t>=</a:t>
            </a:r>
            <a:r>
              <a:rPr lang="es-ES" i="1" dirty="0" err="1"/>
              <a:t>None</a:t>
            </a:r>
            <a:r>
              <a:rPr lang="es-ES" dirty="0"/>
              <a:t>)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s-ES" dirty="0"/>
              <a:t>Crea un iterador que agrega elementos de cada uno de los iterables. Si los iterables tiene longitud impar, los valores sin encontrar serán iguales a </a:t>
            </a:r>
            <a:r>
              <a:rPr lang="es-ES" i="1" dirty="0" err="1"/>
              <a:t>fillvalue</a:t>
            </a:r>
            <a:r>
              <a:rPr lang="es-ES" dirty="0"/>
              <a:t>. La iteración continúa hasta que el iterable más largo sea consumido. Aproximadamente equivalente a:</a:t>
            </a:r>
          </a:p>
          <a:p>
            <a:pPr marL="0" marR="0" lvl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lang="es-E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5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280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7372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70663" y="-354013"/>
            <a:ext cx="2000250" cy="63706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566738" y="-354013"/>
            <a:ext cx="5851525" cy="63706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4832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675" y="-354013"/>
            <a:ext cx="7996238" cy="12493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03662" cy="47482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3905250" cy="47482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297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4675" y="-354013"/>
            <a:ext cx="7996238" cy="12493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03662" cy="47482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4622800" y="1268413"/>
            <a:ext cx="3905250" cy="22971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4622800" y="3717925"/>
            <a:ext cx="3905250" cy="22987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1985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67638" cy="13668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2307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A30C2-FA62-E8DD-CA33-10AC74C3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35121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4267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15028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237208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71513" y="1906588"/>
            <a:ext cx="3825875" cy="4318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9788" y="1906588"/>
            <a:ext cx="3825875" cy="43180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5473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680573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82512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974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6941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44520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6514685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15218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24625" y="990600"/>
            <a:ext cx="1951038" cy="523398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71513" y="990600"/>
            <a:ext cx="5700712" cy="523398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7802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67638" cy="13668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9683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4394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03662" cy="47482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3905250" cy="47482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171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530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0090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716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6602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4355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">
            <a:extLst>
              <a:ext uri="{FF2B5EF4-FFF2-40B4-BE49-F238E27FC236}">
                <a16:creationId xmlns:a16="http://schemas.microsoft.com/office/drawing/2014/main" id="{0ADE85F9-CD35-95F8-065D-9E1CDA59335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946150"/>
            <a:ext cx="7954963" cy="106363"/>
            <a:chOff x="384" y="596"/>
            <a:chExt cx="5011" cy="67"/>
          </a:xfrm>
        </p:grpSpPr>
        <p:sp>
          <p:nvSpPr>
            <p:cNvPr id="1032" name="Freeform 2">
              <a:extLst>
                <a:ext uri="{FF2B5EF4-FFF2-40B4-BE49-F238E27FC236}">
                  <a16:creationId xmlns:a16="http://schemas.microsoft.com/office/drawing/2014/main" id="{14A4A33E-51BC-3F37-CCB9-15BC510F7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96"/>
              <a:ext cx="2933" cy="68"/>
            </a:xfrm>
            <a:custGeom>
              <a:avLst/>
              <a:gdLst>
                <a:gd name="T0" fmla="*/ 0 w 12933"/>
                <a:gd name="T1" fmla="*/ 0 h 305"/>
                <a:gd name="T2" fmla="*/ 0 w 12933"/>
                <a:gd name="T3" fmla="*/ 0 h 305"/>
                <a:gd name="T4" fmla="*/ 0 w 12933"/>
                <a:gd name="T5" fmla="*/ 0 h 305"/>
                <a:gd name="T6" fmla="*/ 0 w 12933"/>
                <a:gd name="T7" fmla="*/ 0 h 305"/>
                <a:gd name="T8" fmla="*/ 0 w 12933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933" h="305">
                  <a:moveTo>
                    <a:pt x="0" y="0"/>
                  </a:moveTo>
                  <a:lnTo>
                    <a:pt x="12932" y="0"/>
                  </a:lnTo>
                  <a:lnTo>
                    <a:pt x="12932" y="304"/>
                  </a:lnTo>
                  <a:lnTo>
                    <a:pt x="0" y="304"/>
                  </a:lnTo>
                  <a:lnTo>
                    <a:pt x="0" y="0"/>
                  </a:lnTo>
                </a:path>
              </a:pathLst>
            </a:custGeom>
            <a:solidFill>
              <a:srgbClr val="0070C0"/>
            </a:solidFill>
            <a:ln w="9360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" name="Line 3">
              <a:extLst>
                <a:ext uri="{FF2B5EF4-FFF2-40B4-BE49-F238E27FC236}">
                  <a16:creationId xmlns:a16="http://schemas.microsoft.com/office/drawing/2014/main" id="{F2DED94E-D7DF-A54D-0981-735D10E16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596"/>
              <a:ext cx="5012" cy="1"/>
            </a:xfrm>
            <a:prstGeom prst="line">
              <a:avLst/>
            </a:prstGeom>
            <a:noFill/>
            <a:ln w="936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27" name="Line 4">
            <a:extLst>
              <a:ext uri="{FF2B5EF4-FFF2-40B4-BE49-F238E27FC236}">
                <a16:creationId xmlns:a16="http://schemas.microsoft.com/office/drawing/2014/main" id="{61F7730D-AFA5-2041-D765-637900293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7924800" cy="1588"/>
          </a:xfrm>
          <a:prstGeom prst="line">
            <a:avLst/>
          </a:prstGeom>
          <a:noFill/>
          <a:ln w="324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0D09787A-C542-DCF9-2159-B2EDA3C11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6245225"/>
            <a:ext cx="3938587" cy="266228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>
            <a:spAutoFit/>
          </a:bodyPr>
          <a:lstStyle>
            <a:lvl1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algn="l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r>
              <a:rPr lang="es-ES" altLang="es-ES_tradnl" sz="1200" dirty="0">
                <a:latin typeface="Verdana" panose="020B0604030504040204" pitchFamily="34" charset="0"/>
              </a:rPr>
              <a:t>Programación Funcional</a:t>
            </a:r>
          </a:p>
        </p:txBody>
      </p:sp>
      <p:sp>
        <p:nvSpPr>
          <p:cNvPr id="1029" name="Rectangle 7">
            <a:extLst>
              <a:ext uri="{FF2B5EF4-FFF2-40B4-BE49-F238E27FC236}">
                <a16:creationId xmlns:a16="http://schemas.microsoft.com/office/drawing/2014/main" id="{689629B7-010B-52E6-8F5E-5735C4090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-354013"/>
            <a:ext cx="7996238" cy="124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Pulse para editar el formato del texto de título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A76C5D8-E39F-D548-495F-EC3491108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7961312" cy="474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 dirty="0"/>
              <a:t>Pulse para </a:t>
            </a:r>
            <a:r>
              <a:rPr lang="en-GB" altLang="es-ES_tradnl" dirty="0" err="1"/>
              <a:t>editar</a:t>
            </a:r>
            <a:r>
              <a:rPr lang="en-GB" altLang="es-ES_tradnl" dirty="0"/>
              <a:t> los </a:t>
            </a:r>
            <a:r>
              <a:rPr lang="en-GB" altLang="es-ES_tradnl" dirty="0" err="1"/>
              <a:t>formatos</a:t>
            </a:r>
            <a:r>
              <a:rPr lang="en-GB" altLang="es-ES_tradnl" dirty="0"/>
              <a:t> del </a:t>
            </a:r>
            <a:r>
              <a:rPr lang="en-GB" altLang="es-ES_tradnl" dirty="0" err="1"/>
              <a:t>texto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  <a:p>
            <a:pPr lvl="1"/>
            <a:r>
              <a:rPr lang="en-GB" altLang="es-ES_tradnl" dirty="0"/>
              <a:t>Segundo </a:t>
            </a:r>
            <a:r>
              <a:rPr lang="en-GB" altLang="es-ES_tradnl" dirty="0" err="1"/>
              <a:t>nivel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  <a:p>
            <a:pPr lvl="2"/>
            <a:r>
              <a:rPr lang="en-GB" altLang="es-ES_tradnl" dirty="0"/>
              <a:t>Tercer </a:t>
            </a:r>
            <a:r>
              <a:rPr lang="en-GB" altLang="es-ES_tradnl" dirty="0" err="1"/>
              <a:t>nivel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  <a:p>
            <a:pPr lvl="3"/>
            <a:r>
              <a:rPr lang="en-GB" altLang="es-ES_tradnl" dirty="0"/>
              <a:t>Cuarto </a:t>
            </a:r>
            <a:r>
              <a:rPr lang="en-GB" altLang="es-ES_tradnl" dirty="0" err="1"/>
              <a:t>nivel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  <a:p>
            <a:pPr lvl="4"/>
            <a:r>
              <a:rPr lang="en-GB" altLang="es-ES_tradnl" dirty="0"/>
              <a:t>Quinto </a:t>
            </a:r>
            <a:r>
              <a:rPr lang="en-GB" altLang="es-ES_tradnl" dirty="0" err="1"/>
              <a:t>nivel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  <a:p>
            <a:pPr lvl="4"/>
            <a:r>
              <a:rPr lang="en-GB" altLang="es-ES_tradnl" dirty="0"/>
              <a:t>Sexto </a:t>
            </a:r>
            <a:r>
              <a:rPr lang="en-GB" altLang="es-ES_tradnl" dirty="0" err="1"/>
              <a:t>nivel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  <a:p>
            <a:pPr lvl="4"/>
            <a:r>
              <a:rPr lang="en-GB" altLang="es-ES_tradnl" dirty="0" err="1"/>
              <a:t>Séptimo</a:t>
            </a:r>
            <a:r>
              <a:rPr lang="en-GB" altLang="es-ES_tradnl" dirty="0"/>
              <a:t> </a:t>
            </a:r>
            <a:r>
              <a:rPr lang="en-GB" altLang="es-ES_tradnl" dirty="0" err="1"/>
              <a:t>nivel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  <a:p>
            <a:pPr lvl="4"/>
            <a:r>
              <a:rPr lang="en-GB" altLang="es-ES_tradnl" dirty="0"/>
              <a:t>Octavo </a:t>
            </a:r>
            <a:r>
              <a:rPr lang="en-GB" altLang="es-ES_tradnl" dirty="0" err="1"/>
              <a:t>nivel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  <a:p>
            <a:pPr lvl="4"/>
            <a:r>
              <a:rPr lang="en-GB" altLang="es-ES_tradnl" dirty="0" err="1"/>
              <a:t>Noveno</a:t>
            </a:r>
            <a:r>
              <a:rPr lang="en-GB" altLang="es-ES_tradnl" dirty="0"/>
              <a:t> </a:t>
            </a:r>
            <a:r>
              <a:rPr lang="en-GB" altLang="es-ES_tradnl" dirty="0" err="1"/>
              <a:t>nivel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8F4CCD31-3A95-706D-CA1C-D72E864B6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5563" y="6278563"/>
            <a:ext cx="517525" cy="2746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100000"/>
              <a:buFont typeface="Verdana" panose="020B0604030504040204" pitchFamily="34" charset="0"/>
              <a:buNone/>
              <a:defRPr/>
            </a:pPr>
            <a:fld id="{7CA598CB-052E-2240-8478-FB1A37853BE0}" type="slidenum">
              <a:rPr lang="en-GB" altLang="es-ES_tradnl" sz="1200" smtClean="0">
                <a:solidFill>
                  <a:srgbClr val="000000"/>
                </a:solidFill>
                <a:latin typeface="Verdana" panose="020B0604030504040204" pitchFamily="34" charset="0"/>
              </a:rPr>
              <a:pPr>
                <a:buClr>
                  <a:srgbClr val="000000"/>
                </a:buClr>
                <a:buSzPct val="100000"/>
                <a:buFont typeface="Verdana" panose="020B0604030504040204" pitchFamily="34" charset="0"/>
                <a:buNone/>
                <a:defRPr/>
              </a:pPr>
              <a:t>‹Nº›</a:t>
            </a:fld>
            <a:endParaRPr lang="en-GB" altLang="es-ES_tradnl" sz="120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52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75" r:id="rId15"/>
  </p:sldLayoutIdLst>
  <p:txStyles>
    <p:titleStyle>
      <a:lvl1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>
          <a:solidFill>
            <a:srgbClr val="000000"/>
          </a:solidFill>
          <a:latin typeface="Arial" panose="020B0604020202020204" pitchFamily="34" charset="0"/>
        </a:defRPr>
      </a:lvl2pPr>
      <a:lvl3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>
          <a:solidFill>
            <a:srgbClr val="000000"/>
          </a:solidFill>
          <a:latin typeface="Arial" panose="020B0604020202020204" pitchFamily="34" charset="0"/>
        </a:defRPr>
      </a:lvl3pPr>
      <a:lvl4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>
          <a:solidFill>
            <a:srgbClr val="000000"/>
          </a:solidFill>
          <a:latin typeface="Arial" panose="020B0604020202020204" pitchFamily="34" charset="0"/>
        </a:defRPr>
      </a:lvl4pPr>
      <a:lvl5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>
          <a:solidFill>
            <a:srgbClr val="000000"/>
          </a:solidFill>
          <a:latin typeface="Arial" panose="020B0604020202020204" pitchFamily="34" charset="0"/>
        </a:defRPr>
      </a:lvl5pPr>
      <a:lvl6pPr marL="457200" algn="l" defTabSz="449263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>
          <a:solidFill>
            <a:srgbClr val="000000"/>
          </a:solidFill>
          <a:latin typeface="Arial" panose="020B0604020202020204" pitchFamily="34" charset="0"/>
        </a:defRPr>
      </a:lvl6pPr>
      <a:lvl7pPr marL="914400" algn="l" defTabSz="449263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>
          <a:solidFill>
            <a:srgbClr val="000000"/>
          </a:solidFill>
          <a:latin typeface="Arial" panose="020B0604020202020204" pitchFamily="34" charset="0"/>
        </a:defRPr>
      </a:lvl7pPr>
      <a:lvl8pPr marL="1371600" algn="l" defTabSz="449263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>
          <a:solidFill>
            <a:srgbClr val="000000"/>
          </a:solidFill>
          <a:latin typeface="Arial" panose="020B0604020202020204" pitchFamily="34" charset="0"/>
        </a:defRPr>
      </a:lvl8pPr>
      <a:lvl9pPr marL="1828800" algn="l" defTabSz="449263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>
          <a:solidFill>
            <a:srgbClr val="000000"/>
          </a:solidFill>
          <a:latin typeface="Arial" panose="020B0604020202020204" pitchFamily="34" charset="0"/>
        </a:defRPr>
      </a:lvl9pPr>
    </p:titleStyle>
    <p:bodyStyle>
      <a:lvl1pPr marL="465138" indent="-465138" algn="l" defTabSz="449263" rtl="0" eaLnBrk="0" fontAlgn="base" hangingPunct="0">
        <a:lnSpc>
          <a:spcPct val="87000"/>
        </a:lnSpc>
        <a:spcBef>
          <a:spcPts val="650"/>
        </a:spcBef>
        <a:spcAft>
          <a:spcPct val="0"/>
        </a:spcAft>
        <a:buClr>
          <a:srgbClr val="0070C0"/>
        </a:buClr>
        <a:buSzPct val="65000"/>
        <a:buFont typeface="Wingdings" pitchFamily="2" charset="2"/>
        <a:buChar char="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903288" indent="-433388" algn="l" defTabSz="449263" rtl="0" eaLnBrk="0" fontAlgn="base" hangingPunct="0">
        <a:lnSpc>
          <a:spcPct val="87000"/>
        </a:lnSpc>
        <a:spcBef>
          <a:spcPts val="550"/>
        </a:spcBef>
        <a:spcAft>
          <a:spcPct val="0"/>
        </a:spcAft>
        <a:buClr>
          <a:srgbClr val="0070C0"/>
        </a:buClr>
        <a:buSzPct val="65000"/>
        <a:buFont typeface="Wingdings" pitchFamily="2" charset="2"/>
        <a:buChar char="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300163" indent="-392113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0070C0"/>
        </a:buClr>
        <a:buSzPct val="60000"/>
        <a:buFont typeface="Wingdings" pitchFamily="2" charset="2"/>
        <a:buChar char="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89100" indent="-387350" algn="l" defTabSz="449263" rtl="0" eaLnBrk="0" fontAlgn="base" hangingPunct="0">
        <a:lnSpc>
          <a:spcPct val="87000"/>
        </a:lnSpc>
        <a:spcBef>
          <a:spcPts val="450"/>
        </a:spcBef>
        <a:spcAft>
          <a:spcPct val="0"/>
        </a:spcAft>
        <a:buClr>
          <a:srgbClr val="0070C0"/>
        </a:buClr>
        <a:buSzPct val="65000"/>
        <a:buFont typeface="Wingdings" pitchFamily="2" charset="2"/>
        <a:buChar char="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89150" indent="-398463" algn="l" defTabSz="449263" rtl="0" eaLnBrk="0" fontAlgn="base" hangingPunct="0">
        <a:lnSpc>
          <a:spcPct val="87000"/>
        </a:lnSpc>
        <a:spcBef>
          <a:spcPts val="563"/>
        </a:spcBef>
        <a:spcAft>
          <a:spcPct val="0"/>
        </a:spcAft>
        <a:buClr>
          <a:srgbClr val="0070C0"/>
        </a:buClr>
        <a:buSzPct val="90000"/>
        <a:buFont typeface="Wingdings" pitchFamily="2" charset="2"/>
        <a:buChar char="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">
            <a:extLst>
              <a:ext uri="{FF2B5EF4-FFF2-40B4-BE49-F238E27FC236}">
                <a16:creationId xmlns:a16="http://schemas.microsoft.com/office/drawing/2014/main" id="{D4750B05-D751-C001-D695-97523A4E1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2051" name="Text Box 2">
            <a:extLst>
              <a:ext uri="{FF2B5EF4-FFF2-40B4-BE49-F238E27FC236}">
                <a16:creationId xmlns:a16="http://schemas.microsoft.com/office/drawing/2014/main" id="{65FF0C2E-17FF-EE2E-8FD9-EEE0A2611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 algn="ctr">
              <a:lnSpc>
                <a:spcPct val="90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endParaRPr lang="es-ES_tradnl" altLang="es-ES_tradnl"/>
          </a:p>
        </p:txBody>
      </p:sp>
      <p:grpSp>
        <p:nvGrpSpPr>
          <p:cNvPr id="2052" name="Group 3">
            <a:extLst>
              <a:ext uri="{FF2B5EF4-FFF2-40B4-BE49-F238E27FC236}">
                <a16:creationId xmlns:a16="http://schemas.microsoft.com/office/drawing/2014/main" id="{2FF3ACB7-766A-B651-2CC4-974CFC8D96A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414048"/>
            <a:ext cx="7769225" cy="106363"/>
            <a:chOff x="432" y="1508"/>
            <a:chExt cx="4894" cy="67"/>
          </a:xfrm>
        </p:grpSpPr>
        <p:sp>
          <p:nvSpPr>
            <p:cNvPr id="2055" name="Freeform 4">
              <a:extLst>
                <a:ext uri="{FF2B5EF4-FFF2-40B4-BE49-F238E27FC236}">
                  <a16:creationId xmlns:a16="http://schemas.microsoft.com/office/drawing/2014/main" id="{DC9EE338-A75B-8C19-BDA9-E858E5A83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08"/>
              <a:ext cx="3026" cy="68"/>
            </a:xfrm>
            <a:custGeom>
              <a:avLst/>
              <a:gdLst>
                <a:gd name="T0" fmla="*/ 0 w 13344"/>
                <a:gd name="T1" fmla="*/ 0 h 305"/>
                <a:gd name="T2" fmla="*/ 0 w 13344"/>
                <a:gd name="T3" fmla="*/ 0 h 305"/>
                <a:gd name="T4" fmla="*/ 0 w 13344"/>
                <a:gd name="T5" fmla="*/ 0 h 305"/>
                <a:gd name="T6" fmla="*/ 0 w 13344"/>
                <a:gd name="T7" fmla="*/ 0 h 305"/>
                <a:gd name="T8" fmla="*/ 0 w 13344"/>
                <a:gd name="T9" fmla="*/ 0 h 3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344" h="305">
                  <a:moveTo>
                    <a:pt x="0" y="0"/>
                  </a:moveTo>
                  <a:lnTo>
                    <a:pt x="13343" y="0"/>
                  </a:lnTo>
                  <a:lnTo>
                    <a:pt x="13343" y="304"/>
                  </a:lnTo>
                  <a:lnTo>
                    <a:pt x="0" y="304"/>
                  </a:lnTo>
                  <a:lnTo>
                    <a:pt x="0" y="0"/>
                  </a:lnTo>
                </a:path>
              </a:pathLst>
            </a:custGeom>
            <a:solidFill>
              <a:srgbClr val="0070C0"/>
            </a:solidFill>
            <a:ln w="9360">
              <a:solidFill>
                <a:srgbClr val="0070C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2056" name="Line 5">
              <a:extLst>
                <a:ext uri="{FF2B5EF4-FFF2-40B4-BE49-F238E27FC236}">
                  <a16:creationId xmlns:a16="http://schemas.microsoft.com/office/drawing/2014/main" id="{02C30546-4259-6653-A517-27C152E54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1508"/>
              <a:ext cx="4895" cy="1"/>
            </a:xfrm>
            <a:prstGeom prst="line">
              <a:avLst/>
            </a:prstGeom>
            <a:noFill/>
            <a:ln w="936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53" name="Rectangle 6">
            <a:extLst>
              <a:ext uri="{FF2B5EF4-FFF2-40B4-BE49-F238E27FC236}">
                <a16:creationId xmlns:a16="http://schemas.microsoft.com/office/drawing/2014/main" id="{0FD41CA7-81E7-0935-AC04-D94A475DC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90600"/>
            <a:ext cx="7767638" cy="136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/>
              <a:t>Pulse para editar el formato del texto de título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B4C5B18E-0453-6CC2-80D3-A330CD9D8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7544" y="2435972"/>
            <a:ext cx="7804150" cy="431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_tradnl" dirty="0"/>
              <a:t>Pulse para </a:t>
            </a:r>
            <a:r>
              <a:rPr lang="en-GB" altLang="es-ES_tradnl" dirty="0" err="1"/>
              <a:t>editar</a:t>
            </a:r>
            <a:r>
              <a:rPr lang="en-GB" altLang="es-ES_tradnl" dirty="0"/>
              <a:t> los </a:t>
            </a:r>
            <a:r>
              <a:rPr lang="en-GB" altLang="es-ES_tradnl" dirty="0" err="1"/>
              <a:t>formatos</a:t>
            </a:r>
            <a:r>
              <a:rPr lang="en-GB" altLang="es-ES_tradnl" dirty="0"/>
              <a:t> del </a:t>
            </a:r>
            <a:r>
              <a:rPr lang="en-GB" altLang="es-ES_tradnl" dirty="0" err="1"/>
              <a:t>texto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  <a:p>
            <a:pPr lvl="1"/>
            <a:r>
              <a:rPr lang="en-GB" altLang="es-ES_tradnl" dirty="0"/>
              <a:t>Segundo </a:t>
            </a:r>
            <a:r>
              <a:rPr lang="en-GB" altLang="es-ES_tradnl" dirty="0" err="1"/>
              <a:t>nivel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  <a:p>
            <a:pPr lvl="2"/>
            <a:r>
              <a:rPr lang="en-GB" altLang="es-ES_tradnl" dirty="0"/>
              <a:t>Tercer </a:t>
            </a:r>
            <a:r>
              <a:rPr lang="en-GB" altLang="es-ES_tradnl" dirty="0" err="1"/>
              <a:t>nivel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  <a:p>
            <a:pPr lvl="3"/>
            <a:r>
              <a:rPr lang="en-GB" altLang="es-ES_tradnl" dirty="0"/>
              <a:t>Cuarto </a:t>
            </a:r>
            <a:r>
              <a:rPr lang="en-GB" altLang="es-ES_tradnl" dirty="0" err="1"/>
              <a:t>nivel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  <a:p>
            <a:pPr lvl="4"/>
            <a:r>
              <a:rPr lang="en-GB" altLang="es-ES_tradnl" dirty="0"/>
              <a:t>Quinto </a:t>
            </a:r>
            <a:r>
              <a:rPr lang="en-GB" altLang="es-ES_tradnl" dirty="0" err="1"/>
              <a:t>nivel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  <a:p>
            <a:pPr lvl="4"/>
            <a:r>
              <a:rPr lang="en-GB" altLang="es-ES_tradnl" dirty="0"/>
              <a:t>Sexto </a:t>
            </a:r>
            <a:r>
              <a:rPr lang="en-GB" altLang="es-ES_tradnl" dirty="0" err="1"/>
              <a:t>nivel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  <a:p>
            <a:pPr lvl="4"/>
            <a:r>
              <a:rPr lang="en-GB" altLang="es-ES_tradnl" dirty="0" err="1"/>
              <a:t>Séptimo</a:t>
            </a:r>
            <a:r>
              <a:rPr lang="en-GB" altLang="es-ES_tradnl" dirty="0"/>
              <a:t> </a:t>
            </a:r>
            <a:r>
              <a:rPr lang="en-GB" altLang="es-ES_tradnl" dirty="0" err="1"/>
              <a:t>nivel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  <a:p>
            <a:pPr lvl="4"/>
            <a:r>
              <a:rPr lang="en-GB" altLang="es-ES_tradnl" dirty="0"/>
              <a:t>Octavo </a:t>
            </a:r>
            <a:r>
              <a:rPr lang="en-GB" altLang="es-ES_tradnl" dirty="0" err="1"/>
              <a:t>nivel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  <a:p>
            <a:pPr lvl="4"/>
            <a:r>
              <a:rPr lang="en-GB" altLang="es-ES_tradnl" dirty="0" err="1"/>
              <a:t>Noveno</a:t>
            </a:r>
            <a:r>
              <a:rPr lang="en-GB" altLang="es-ES_tradnl" dirty="0"/>
              <a:t> </a:t>
            </a:r>
            <a:r>
              <a:rPr lang="en-GB" altLang="es-ES_tradnl" dirty="0" err="1"/>
              <a:t>nivel</a:t>
            </a:r>
            <a:r>
              <a:rPr lang="en-GB" altLang="es-ES_tradnl" dirty="0"/>
              <a:t> del </a:t>
            </a:r>
            <a:r>
              <a:rPr lang="en-GB" altLang="es-ES_tradnl" dirty="0" err="1"/>
              <a:t>esquema</a:t>
            </a:r>
            <a:endParaRPr lang="en-GB" altLang="es-ES_tradnl" dirty="0"/>
          </a:p>
        </p:txBody>
      </p:sp>
    </p:spTree>
    <p:extLst>
      <p:ext uri="{BB962C8B-B14F-4D97-AF65-F5344CB8AC3E}">
        <p14:creationId xmlns:p14="http://schemas.microsoft.com/office/powerpoint/2010/main" val="26440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</p:sldLayoutIdLst>
  <p:txStyles>
    <p:titleStyle>
      <a:lvl1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 kern="12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>
          <a:solidFill>
            <a:srgbClr val="000000"/>
          </a:solidFill>
          <a:latin typeface="Arial" panose="020B0604020202020204" pitchFamily="34" charset="0"/>
        </a:defRPr>
      </a:lvl2pPr>
      <a:lvl3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>
          <a:solidFill>
            <a:srgbClr val="000000"/>
          </a:solidFill>
          <a:latin typeface="Arial" panose="020B0604020202020204" pitchFamily="34" charset="0"/>
        </a:defRPr>
      </a:lvl3pPr>
      <a:lvl4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>
          <a:solidFill>
            <a:srgbClr val="000000"/>
          </a:solidFill>
          <a:latin typeface="Arial" panose="020B0604020202020204" pitchFamily="34" charset="0"/>
        </a:defRPr>
      </a:lvl4pPr>
      <a:lvl5pPr algn="l" defTabSz="449263" rtl="0" eaLnBrk="0" fontAlgn="base" hangingPunct="0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>
          <a:solidFill>
            <a:srgbClr val="000000"/>
          </a:solidFill>
          <a:latin typeface="Arial" panose="020B0604020202020204" pitchFamily="34" charset="0"/>
        </a:defRPr>
      </a:lvl5pPr>
      <a:lvl6pPr marL="457200" algn="l" defTabSz="449263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>
          <a:solidFill>
            <a:srgbClr val="000000"/>
          </a:solidFill>
          <a:latin typeface="Arial" panose="020B0604020202020204" pitchFamily="34" charset="0"/>
        </a:defRPr>
      </a:lvl6pPr>
      <a:lvl7pPr marL="914400" algn="l" defTabSz="449263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>
          <a:solidFill>
            <a:srgbClr val="000000"/>
          </a:solidFill>
          <a:latin typeface="Arial" panose="020B0604020202020204" pitchFamily="34" charset="0"/>
        </a:defRPr>
      </a:lvl7pPr>
      <a:lvl8pPr marL="1371600" algn="l" defTabSz="449263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>
          <a:solidFill>
            <a:srgbClr val="000000"/>
          </a:solidFill>
          <a:latin typeface="Arial" panose="020B0604020202020204" pitchFamily="34" charset="0"/>
        </a:defRPr>
      </a:lvl8pPr>
      <a:lvl9pPr marL="1828800" algn="l" defTabSz="449263" rtl="0" fontAlgn="base">
        <a:lnSpc>
          <a:spcPct val="8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3800">
          <a:solidFill>
            <a:srgbClr val="000000"/>
          </a:solidFill>
          <a:latin typeface="Arial" panose="020B0604020202020204" pitchFamily="34" charset="0"/>
        </a:defRPr>
      </a:lvl9pPr>
    </p:titleStyle>
    <p:bodyStyle>
      <a:lvl1pPr marL="465138" indent="-465138" algn="l" defTabSz="449263" rtl="0" eaLnBrk="0" fontAlgn="base" hangingPunct="0">
        <a:lnSpc>
          <a:spcPct val="87000"/>
        </a:lnSpc>
        <a:spcBef>
          <a:spcPts val="650"/>
        </a:spcBef>
        <a:spcAft>
          <a:spcPct val="0"/>
        </a:spcAft>
        <a:buClr>
          <a:srgbClr val="CC0000"/>
        </a:buClr>
        <a:buSzPct val="65000"/>
        <a:buFont typeface="Wingdings" pitchFamily="2" charset="2"/>
        <a:buChar char=""/>
        <a:defRPr sz="2600" kern="1200">
          <a:solidFill>
            <a:srgbClr val="000000"/>
          </a:solidFill>
          <a:latin typeface="+mn-lt"/>
          <a:ea typeface="+mn-ea"/>
          <a:cs typeface="+mn-cs"/>
        </a:defRPr>
      </a:lvl1pPr>
      <a:lvl2pPr marL="903288" indent="-433388" algn="l" defTabSz="449263" rtl="0" eaLnBrk="0" fontAlgn="base" hangingPunct="0">
        <a:lnSpc>
          <a:spcPct val="87000"/>
        </a:lnSpc>
        <a:spcBef>
          <a:spcPts val="550"/>
        </a:spcBef>
        <a:spcAft>
          <a:spcPct val="0"/>
        </a:spcAft>
        <a:buClr>
          <a:srgbClr val="CC0000"/>
        </a:buClr>
        <a:buSzPct val="65000"/>
        <a:buFont typeface="Wingdings" pitchFamily="2" charset="2"/>
        <a:buChar char=""/>
        <a:defRPr sz="2200" kern="1200">
          <a:solidFill>
            <a:srgbClr val="000000"/>
          </a:solidFill>
          <a:latin typeface="+mn-lt"/>
          <a:ea typeface="+mn-ea"/>
          <a:cs typeface="+mn-cs"/>
        </a:defRPr>
      </a:lvl2pPr>
      <a:lvl3pPr marL="1300163" indent="-392113" algn="l" defTabSz="449263" rtl="0" eaLnBrk="0" fontAlgn="base" hangingPunct="0">
        <a:lnSpc>
          <a:spcPct val="87000"/>
        </a:lnSpc>
        <a:spcBef>
          <a:spcPts val="500"/>
        </a:spcBef>
        <a:spcAft>
          <a:spcPct val="0"/>
        </a:spcAft>
        <a:buClr>
          <a:srgbClr val="CC0000"/>
        </a:buClr>
        <a:buSzPct val="60000"/>
        <a:buFont typeface="Wingdings" pitchFamily="2" charset="2"/>
        <a:buChar char="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89100" indent="-387350" algn="l" defTabSz="449263" rtl="0" eaLnBrk="0" fontAlgn="base" hangingPunct="0">
        <a:lnSpc>
          <a:spcPct val="87000"/>
        </a:lnSpc>
        <a:spcBef>
          <a:spcPts val="450"/>
        </a:spcBef>
        <a:spcAft>
          <a:spcPct val="0"/>
        </a:spcAft>
        <a:buClr>
          <a:srgbClr val="CC0000"/>
        </a:buClr>
        <a:buSzPct val="65000"/>
        <a:buFont typeface="Wingdings" pitchFamily="2" charset="2"/>
        <a:buChar char="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89150" indent="-398463" algn="l" defTabSz="449263" rtl="0" eaLnBrk="0" fontAlgn="base" hangingPunct="0">
        <a:lnSpc>
          <a:spcPct val="87000"/>
        </a:lnSpc>
        <a:spcBef>
          <a:spcPts val="563"/>
        </a:spcBef>
        <a:spcAft>
          <a:spcPct val="0"/>
        </a:spcAft>
        <a:buClr>
          <a:srgbClr val="CC0000"/>
        </a:buClr>
        <a:buSzPct val="90000"/>
        <a:buFont typeface="Wingdings" pitchFamily="2" charset="2"/>
        <a:buChar char="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inusoid.es/python-avanzado/" TargetMode="External"/><Relationship Id="rId2" Type="http://schemas.openxmlformats.org/officeDocument/2006/relationships/hyperlink" Target="https://docs.python.org/es/3.10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ealpython.com/" TargetMode="External"/><Relationship Id="rId4" Type="http://schemas.openxmlformats.org/officeDocument/2006/relationships/hyperlink" Target="https://aprendeconalf.es/docencia/python/ejercicios/programacion-funcional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A89D7089-C17F-DACB-A308-F8F435D62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90600"/>
            <a:ext cx="7772400" cy="1371600"/>
          </a:xfrm>
        </p:spPr>
        <p:txBody>
          <a:bodyPr/>
          <a:lstStyle/>
          <a:p>
            <a:pPr eaLnBrk="1" hangingPunct="1">
              <a:lnSpc>
                <a:spcPct val="93000"/>
              </a:lnSpc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_tradnl" sz="3600" b="1" dirty="0">
                <a:latin typeface="Times New Roman" panose="02020603050405020304" pitchFamily="18" charset="0"/>
              </a:rPr>
              <a:t>Tema 3</a:t>
            </a:r>
            <a:endParaRPr lang="es-ES" altLang="es-ES_tradnl" sz="3600" dirty="0">
              <a:latin typeface="Times New Roman" panose="02020603050405020304" pitchFamily="18" charset="0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70980E9-D978-8DE9-831D-9F2A27A19A6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2133600" y="3933825"/>
            <a:ext cx="7010400" cy="1600200"/>
          </a:xfrm>
        </p:spPr>
        <p:txBody>
          <a:bodyPr lIns="90000" tIns="46800" rIns="90000" bIns="46800"/>
          <a:lstStyle/>
          <a:p>
            <a:pPr marL="0" indent="0" eaLnBrk="1" hangingPunct="1">
              <a:lnSpc>
                <a:spcPct val="93000"/>
              </a:lnSpc>
              <a:spcBef>
                <a:spcPts val="600"/>
              </a:spcBef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_tradnl" sz="2400" dirty="0"/>
              <a:t>Programación para Ciencia de Datos</a:t>
            </a:r>
          </a:p>
          <a:p>
            <a:pPr marL="0" indent="0" eaLnBrk="1" hangingPunct="1">
              <a:lnSpc>
                <a:spcPct val="93000"/>
              </a:lnSpc>
              <a:spcBef>
                <a:spcPts val="600"/>
              </a:spcBef>
              <a:buFont typeface="Wingdings" pitchFamily="2" charset="2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_tradnl" sz="2000" dirty="0"/>
              <a:t>Grado en Ciencia e Ingeniería de Datos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C385A6E-4EE0-BF35-55AA-0E4CB20A8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781300"/>
            <a:ext cx="7010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87000"/>
              </a:lnSpc>
              <a:spcBef>
                <a:spcPts val="650"/>
              </a:spcBef>
              <a:buClr>
                <a:srgbClr val="CC0000"/>
              </a:buClr>
              <a:buSzPct val="65000"/>
              <a:buFont typeface="Wingdings" pitchFamily="2" charset="2"/>
              <a:buChar char="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903288" indent="9525">
              <a:lnSpc>
                <a:spcPct val="87000"/>
              </a:lnSpc>
              <a:spcBef>
                <a:spcPts val="550"/>
              </a:spcBef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904875" indent="-392113">
              <a:lnSpc>
                <a:spcPct val="87000"/>
              </a:lnSpc>
              <a:spcBef>
                <a:spcPts val="500"/>
              </a:spcBef>
              <a:buClr>
                <a:srgbClr val="CC0000"/>
              </a:buClr>
              <a:buSzPct val="60000"/>
              <a:buFont typeface="Wingdings" pitchFamily="2" charset="2"/>
              <a:buChar char="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301750" indent="-387350">
              <a:lnSpc>
                <a:spcPct val="87000"/>
              </a:lnSpc>
              <a:spcBef>
                <a:spcPts val="450"/>
              </a:spcBef>
              <a:buClr>
                <a:srgbClr val="CC0000"/>
              </a:buClr>
              <a:buSzPct val="65000"/>
              <a:buFont typeface="Wingdings" pitchFamily="2" charset="2"/>
              <a:buChar char="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1690688" indent="-398463">
              <a:lnSpc>
                <a:spcPct val="87000"/>
              </a:lnSpc>
              <a:spcBef>
                <a:spcPts val="563"/>
              </a:spcBef>
              <a:buClr>
                <a:srgbClr val="CC0000"/>
              </a:buClr>
              <a:buSzPct val="90000"/>
              <a:buFont typeface="Wingdings" pitchFamily="2" charset="2"/>
              <a:buChar char="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147888" indent="-398463" defTabSz="449263" eaLnBrk="0" fontAlgn="base" hangingPunct="0">
              <a:lnSpc>
                <a:spcPct val="87000"/>
              </a:lnSpc>
              <a:spcBef>
                <a:spcPts val="563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itchFamily="2" charset="2"/>
              <a:buChar char="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605088" indent="-398463" defTabSz="449263" eaLnBrk="0" fontAlgn="base" hangingPunct="0">
              <a:lnSpc>
                <a:spcPct val="87000"/>
              </a:lnSpc>
              <a:spcBef>
                <a:spcPts val="563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itchFamily="2" charset="2"/>
              <a:buChar char="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062288" indent="-398463" defTabSz="449263" eaLnBrk="0" fontAlgn="base" hangingPunct="0">
              <a:lnSpc>
                <a:spcPct val="87000"/>
              </a:lnSpc>
              <a:spcBef>
                <a:spcPts val="563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itchFamily="2" charset="2"/>
              <a:buChar char="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519488" indent="-398463" defTabSz="449263" eaLnBrk="0" fontAlgn="base" hangingPunct="0">
              <a:lnSpc>
                <a:spcPct val="87000"/>
              </a:lnSpc>
              <a:spcBef>
                <a:spcPts val="563"/>
              </a:spcBef>
              <a:spcAft>
                <a:spcPct val="0"/>
              </a:spcAft>
              <a:buClr>
                <a:srgbClr val="CC0000"/>
              </a:buClr>
              <a:buSzPct val="90000"/>
              <a:buFont typeface="Wingdings" pitchFamily="2" charset="2"/>
              <a:buChar char="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es-ES" altLang="es-ES_tradnl" sz="2400" b="1" dirty="0"/>
              <a:t>Programación funcional en Python</a:t>
            </a:r>
          </a:p>
        </p:txBody>
      </p:sp>
      <p:pic>
        <p:nvPicPr>
          <p:cNvPr id="5126" name="Picture 5">
            <a:extLst>
              <a:ext uri="{FF2B5EF4-FFF2-40B4-BE49-F238E27FC236}">
                <a16:creationId xmlns:a16="http://schemas.microsoft.com/office/drawing/2014/main" id="{0C5E58C2-E217-82CA-3860-7EA00835F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65495" y="5445125"/>
            <a:ext cx="2058161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22A0F0C5-4EF8-93C8-1D41-91FB3EF36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052736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Las </a:t>
            </a:r>
            <a:r>
              <a:rPr lang="en-US" sz="2400" dirty="0" err="1">
                <a:latin typeface="+mn-lt"/>
              </a:rPr>
              <a:t>expresiones</a:t>
            </a:r>
            <a:r>
              <a:rPr lang="en-US" sz="2400" dirty="0">
                <a:latin typeface="+mn-lt"/>
              </a:rPr>
              <a:t> lambda (a </a:t>
            </a:r>
            <a:r>
              <a:rPr lang="en-US" sz="2400" dirty="0" err="1">
                <a:latin typeface="+mn-lt"/>
              </a:rPr>
              <a:t>veces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denominadas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formas</a:t>
            </a:r>
            <a:r>
              <a:rPr lang="en-US" sz="2400" dirty="0">
                <a:latin typeface="+mn-lt"/>
              </a:rPr>
              <a:t> lambda) son </a:t>
            </a:r>
            <a:r>
              <a:rPr lang="en-US" sz="2400" dirty="0" err="1">
                <a:latin typeface="+mn-lt"/>
              </a:rPr>
              <a:t>usadas</a:t>
            </a:r>
            <a:r>
              <a:rPr lang="en-US" sz="2400" dirty="0">
                <a:latin typeface="+mn-lt"/>
              </a:rPr>
              <a:t> para </a:t>
            </a:r>
            <a:r>
              <a:rPr lang="en-US" sz="2400" dirty="0" err="1">
                <a:latin typeface="+mn-lt"/>
              </a:rPr>
              <a:t>crear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funciones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anónimas</a:t>
            </a:r>
            <a:r>
              <a:rPr lang="en-US" sz="2400" dirty="0">
                <a:latin typeface="+mn-lt"/>
              </a:rPr>
              <a:t>. </a:t>
            </a:r>
          </a:p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La </a:t>
            </a:r>
            <a:r>
              <a:rPr lang="en-US" sz="2400" dirty="0" err="1">
                <a:latin typeface="+mn-lt"/>
              </a:rPr>
              <a:t>expresión</a:t>
            </a:r>
            <a:r>
              <a:rPr lang="en-US" sz="2400" dirty="0">
                <a:latin typeface="+mn-lt"/>
              </a:rPr>
              <a:t> lambda produce un </a:t>
            </a:r>
            <a:r>
              <a:rPr lang="en-US" sz="2400" dirty="0" err="1">
                <a:latin typeface="+mn-lt"/>
              </a:rPr>
              <a:t>objeto</a:t>
            </a:r>
            <a:r>
              <a:rPr lang="en-US" sz="2400" dirty="0">
                <a:latin typeface="+mn-lt"/>
              </a:rPr>
              <a:t> de </a:t>
            </a:r>
            <a:r>
              <a:rPr lang="en-US" sz="2400" dirty="0" err="1">
                <a:latin typeface="+mn-lt"/>
              </a:rPr>
              <a:t>función</a:t>
            </a:r>
            <a:r>
              <a:rPr lang="en-US" sz="2400" dirty="0">
                <a:latin typeface="+mn-lt"/>
              </a:rPr>
              <a:t>. </a:t>
            </a:r>
          </a:p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+mn-lt"/>
              </a:rPr>
              <a:t>El </a:t>
            </a:r>
            <a:r>
              <a:rPr lang="en-US" sz="2400" dirty="0" err="1">
                <a:latin typeface="+mn-lt"/>
              </a:rPr>
              <a:t>objeto</a:t>
            </a:r>
            <a:r>
              <a:rPr lang="en-US" sz="2400" dirty="0">
                <a:latin typeface="+mn-lt"/>
              </a:rPr>
              <a:t> sin </a:t>
            </a:r>
            <a:r>
              <a:rPr lang="en-US" sz="2400" dirty="0" err="1">
                <a:latin typeface="+mn-lt"/>
              </a:rPr>
              <a:t>nombre</a:t>
            </a:r>
            <a:r>
              <a:rPr lang="en-US" sz="2400" dirty="0">
                <a:latin typeface="+mn-lt"/>
              </a:rPr>
              <a:t> se </a:t>
            </a:r>
            <a:r>
              <a:rPr lang="en-US" sz="2400" dirty="0" err="1">
                <a:latin typeface="+mn-lt"/>
              </a:rPr>
              <a:t>comporta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como</a:t>
            </a:r>
            <a:r>
              <a:rPr lang="en-US" sz="2400" dirty="0">
                <a:latin typeface="+mn-lt"/>
              </a:rPr>
              <a:t> un </a:t>
            </a:r>
            <a:r>
              <a:rPr lang="en-US" sz="2400" dirty="0" err="1">
                <a:latin typeface="+mn-lt"/>
              </a:rPr>
              <a:t>objeto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función</a:t>
            </a:r>
            <a:endParaRPr lang="en-US" sz="2400" dirty="0">
              <a:latin typeface="+mn-lt"/>
            </a:endParaRPr>
          </a:p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+mn-lt"/>
            </a:endParaRPr>
          </a:p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n-US" altLang="es-ES_tradnl" sz="2400" dirty="0" err="1">
                <a:latin typeface="+mn-lt"/>
                <a:cs typeface="Arial" panose="020B0604020202020204" pitchFamily="34" charset="0"/>
              </a:rPr>
              <a:t>Puede</a:t>
            </a:r>
            <a:r>
              <a:rPr lang="en-US" altLang="es-ES_tradnl" sz="24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s-ES_tradnl" sz="2400" dirty="0" err="1">
                <a:latin typeface="+mn-lt"/>
                <a:cs typeface="Arial" panose="020B0604020202020204" pitchFamily="34" charset="0"/>
              </a:rPr>
              <a:t>tener</a:t>
            </a:r>
            <a:r>
              <a:rPr lang="en-US" altLang="es-ES_tradnl" sz="24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s-ES_tradnl" sz="2400" dirty="0" err="1">
                <a:latin typeface="+mn-lt"/>
                <a:cs typeface="Arial" panose="020B0604020202020204" pitchFamily="34" charset="0"/>
              </a:rPr>
              <a:t>cualquier</a:t>
            </a:r>
            <a:r>
              <a:rPr lang="en-US" altLang="es-ES_tradnl" sz="24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s-ES_tradnl" sz="2400" dirty="0" err="1">
                <a:latin typeface="+mn-lt"/>
                <a:cs typeface="Arial" panose="020B0604020202020204" pitchFamily="34" charset="0"/>
              </a:rPr>
              <a:t>número</a:t>
            </a:r>
            <a:r>
              <a:rPr lang="en-US" altLang="es-ES_tradnl" sz="2400" dirty="0">
                <a:latin typeface="+mn-lt"/>
                <a:cs typeface="Arial" panose="020B0604020202020204" pitchFamily="34" charset="0"/>
              </a:rPr>
              <a:t> de </a:t>
            </a:r>
            <a:r>
              <a:rPr lang="en-US" altLang="es-ES_tradnl" sz="2400" dirty="0" err="1">
                <a:latin typeface="+mn-lt"/>
                <a:cs typeface="Arial" panose="020B0604020202020204" pitchFamily="34" charset="0"/>
              </a:rPr>
              <a:t>parámetros</a:t>
            </a:r>
            <a:r>
              <a:rPr lang="en-US" altLang="es-ES_tradnl" sz="24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s-ES_tradnl" sz="2400" dirty="0" err="1">
                <a:latin typeface="+mn-lt"/>
                <a:cs typeface="Arial" panose="020B0604020202020204" pitchFamily="34" charset="0"/>
              </a:rPr>
              <a:t>pero</a:t>
            </a:r>
            <a:r>
              <a:rPr lang="en-US" altLang="es-ES_tradnl" sz="24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s-ES_tradnl" sz="2400" dirty="0" err="1">
                <a:latin typeface="+mn-lt"/>
                <a:cs typeface="Arial" panose="020B0604020202020204" pitchFamily="34" charset="0"/>
              </a:rPr>
              <a:t>sólo</a:t>
            </a:r>
            <a:r>
              <a:rPr lang="en-US" altLang="es-ES_tradnl" sz="24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s-ES_tradnl" sz="2400" dirty="0" err="1">
                <a:latin typeface="+mn-lt"/>
                <a:cs typeface="Arial" panose="020B0604020202020204" pitchFamily="34" charset="0"/>
              </a:rPr>
              <a:t>una</a:t>
            </a:r>
            <a:r>
              <a:rPr lang="en-US" altLang="es-ES_tradnl" sz="2400" dirty="0">
                <a:latin typeface="+mn-lt"/>
                <a:cs typeface="Arial" panose="020B0604020202020204" pitchFamily="34" charset="0"/>
              </a:rPr>
              <a:t> expression</a:t>
            </a:r>
          </a:p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n-US" altLang="es-ES_tradnl" sz="2400" dirty="0">
                <a:latin typeface="+mn-lt"/>
                <a:cs typeface="Arial" panose="020B0604020202020204" pitchFamily="34" charset="0"/>
              </a:rPr>
              <a:t>Una lambda function </a:t>
            </a:r>
            <a:r>
              <a:rPr lang="en-US" altLang="es-ES_tradnl" sz="2400" dirty="0" err="1">
                <a:latin typeface="+mn-lt"/>
                <a:cs typeface="Arial" panose="020B0604020202020204" pitchFamily="34" charset="0"/>
              </a:rPr>
              <a:t>en</a:t>
            </a:r>
            <a:r>
              <a:rPr lang="en-US" altLang="es-ES_tradnl" sz="2400" dirty="0">
                <a:latin typeface="+mn-lt"/>
                <a:cs typeface="Arial" panose="020B0604020202020204" pitchFamily="34" charset="0"/>
              </a:rPr>
              <a:t> python no </a:t>
            </a:r>
            <a:r>
              <a:rPr lang="en-US" altLang="es-ES_tradnl" sz="2400" dirty="0" err="1">
                <a:latin typeface="+mn-lt"/>
                <a:cs typeface="Arial" panose="020B0604020202020204" pitchFamily="34" charset="0"/>
              </a:rPr>
              <a:t>puede</a:t>
            </a:r>
            <a:r>
              <a:rPr lang="en-US" altLang="es-ES_tradnl" sz="24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s-ES_tradnl" sz="2400" dirty="0" err="1">
                <a:latin typeface="+mn-lt"/>
                <a:cs typeface="Arial" panose="020B0604020202020204" pitchFamily="34" charset="0"/>
              </a:rPr>
              <a:t>contener</a:t>
            </a:r>
            <a:r>
              <a:rPr lang="en-US" altLang="es-ES_tradnl" sz="24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s-ES_tradnl" sz="2400" dirty="0" err="1">
                <a:latin typeface="+mn-lt"/>
                <a:cs typeface="Arial" panose="020B0604020202020204" pitchFamily="34" charset="0"/>
              </a:rPr>
              <a:t>sentencias</a:t>
            </a:r>
            <a:r>
              <a:rPr lang="en-US" altLang="es-ES_tradnl" sz="2400" dirty="0">
                <a:latin typeface="+mn-lt"/>
                <a:cs typeface="Arial" panose="020B0604020202020204" pitchFamily="34" charset="0"/>
              </a:rPr>
              <a:t> de </a:t>
            </a:r>
            <a:r>
              <a:rPr lang="en-US" altLang="es-ES_tradnl" sz="2400" dirty="0" err="1">
                <a:latin typeface="+mn-lt"/>
                <a:cs typeface="Arial" panose="020B0604020202020204" pitchFamily="34" charset="0"/>
              </a:rPr>
              <a:t>tipo</a:t>
            </a:r>
            <a:r>
              <a:rPr lang="en-US" altLang="es-ES_tradnl" sz="2400" dirty="0">
                <a:latin typeface="+mn-lt"/>
                <a:cs typeface="Arial" panose="020B0604020202020204" pitchFamily="34" charset="0"/>
              </a:rPr>
              <a:t> </a:t>
            </a:r>
            <a:r>
              <a:rPr lang="en-US" altLang="es-ES_tradnl" sz="2400" i="1" dirty="0">
                <a:latin typeface="+mn-lt"/>
                <a:cs typeface="Arial" panose="020B0604020202020204" pitchFamily="34" charset="0"/>
              </a:rPr>
              <a:t>return, pass, assert, or raise </a:t>
            </a:r>
            <a:endParaRPr lang="es-ES" altLang="es-ES_tradnl" sz="2400" i="1" dirty="0">
              <a:latin typeface="+mn-lt"/>
              <a:cs typeface="Arial" panose="020B0604020202020204" pitchFamily="34" charset="0"/>
            </a:endParaRPr>
          </a:p>
          <a:p>
            <a:pPr marL="411162" lvl="1">
              <a:spcBef>
                <a:spcPts val="475"/>
              </a:spcBef>
              <a:defRPr/>
            </a:pPr>
            <a:r>
              <a:rPr lang="es-ES" altLang="es-ES_tradnl" sz="2800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dirty="0">
              <a:latin typeface="+mn-lt"/>
              <a:cs typeface="Arial" panose="020B0604020202020204" pitchFamily="34" charset="0"/>
            </a:endParaRPr>
          </a:p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80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E4760E5A-8038-81E6-74C2-48B009343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5374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3600" b="1" dirty="0">
                <a:latin typeface="Arial" panose="020B0604020202020204" pitchFamily="34" charset="0"/>
              </a:rPr>
              <a:t>Funciones Lambda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s-ES" altLang="es-ES_tradnl" sz="3600" dirty="0">
              <a:latin typeface="Arial Black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4204FD-2231-D6F4-0117-3D9E418B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85" y="1141832"/>
            <a:ext cx="6260672" cy="30982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8F13FCB-FA3A-2DF3-A7A3-18E47F2D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284" y="3786232"/>
            <a:ext cx="2438740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9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>
            <a:extLst>
              <a:ext uri="{FF2B5EF4-FFF2-40B4-BE49-F238E27FC236}">
                <a16:creationId xmlns:a16="http://schemas.microsoft.com/office/drawing/2014/main" id="{E7BB9580-6515-A689-9996-DEC85892E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96" y="1233003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latin typeface="+mj-lt"/>
              </a:rPr>
              <a:t>Permiten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realizar</a:t>
            </a:r>
            <a:r>
              <a:rPr lang="en-US" sz="1800" dirty="0">
                <a:latin typeface="+mj-lt"/>
              </a:rPr>
              <a:t> la </a:t>
            </a:r>
            <a:r>
              <a:rPr lang="en-US" sz="1800" dirty="0" err="1">
                <a:latin typeface="+mj-lt"/>
              </a:rPr>
              <a:t>misma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operación</a:t>
            </a:r>
            <a:r>
              <a:rPr lang="en-US" sz="1800" dirty="0">
                <a:latin typeface="+mj-lt"/>
              </a:rPr>
              <a:t> para </a:t>
            </a:r>
            <a:r>
              <a:rPr lang="en-US" sz="1800" dirty="0" err="1">
                <a:latin typeface="+mj-lt"/>
              </a:rPr>
              <a:t>cada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elemento</a:t>
            </a:r>
            <a:r>
              <a:rPr lang="en-US" sz="1800" dirty="0">
                <a:latin typeface="+mj-lt"/>
              </a:rPr>
              <a:t> de </a:t>
            </a:r>
            <a:r>
              <a:rPr lang="en-US" sz="1800" dirty="0" err="1">
                <a:latin typeface="+mj-lt"/>
              </a:rPr>
              <a:t>una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lista</a:t>
            </a:r>
            <a:r>
              <a:rPr lang="en-US" sz="1800" dirty="0">
                <a:latin typeface="+mj-lt"/>
              </a:rPr>
              <a:t> dada</a:t>
            </a:r>
          </a:p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n-US" sz="1800" dirty="0" err="1">
                <a:latin typeface="+mj-lt"/>
              </a:rPr>
              <a:t>Permite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seleccionar</a:t>
            </a:r>
            <a:r>
              <a:rPr lang="en-US" sz="1800" dirty="0">
                <a:latin typeface="+mj-lt"/>
              </a:rPr>
              <a:t> un subset de </a:t>
            </a:r>
            <a:r>
              <a:rPr lang="en-US" sz="1800" dirty="0" err="1">
                <a:latin typeface="+mj-lt"/>
              </a:rPr>
              <a:t>elementos</a:t>
            </a:r>
            <a:r>
              <a:rPr lang="en-US" sz="1800" dirty="0">
                <a:latin typeface="+mj-lt"/>
              </a:rPr>
              <a:t> que </a:t>
            </a:r>
            <a:r>
              <a:rPr lang="en-US" sz="1800" dirty="0" err="1">
                <a:latin typeface="+mj-lt"/>
              </a:rPr>
              <a:t>cumplen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cierta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condición</a:t>
            </a:r>
            <a:endParaRPr lang="en-US" sz="1800" dirty="0">
              <a:latin typeface="+mj-lt"/>
            </a:endParaRPr>
          </a:p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n-US" altLang="es-ES_tradnl" sz="1800" dirty="0">
                <a:latin typeface="+mn-lt"/>
                <a:cs typeface="Arial" panose="020B0604020202020204" pitchFamily="34" charset="0"/>
              </a:rPr>
              <a:t>Generator</a:t>
            </a:r>
            <a:r>
              <a:rPr lang="en-US" altLang="es-ES_tradnl" sz="1800" dirty="0">
                <a:latin typeface="+mj-lt"/>
                <a:cs typeface="Arial" panose="020B0604020202020204" pitchFamily="34" charset="0"/>
              </a:rPr>
              <a:t> expression </a:t>
            </a:r>
            <a:r>
              <a:rPr lang="en-US" altLang="es-ES_tradnl" sz="1800" dirty="0" err="1">
                <a:latin typeface="+mj-lt"/>
                <a:cs typeface="Arial" panose="020B0604020202020204" pitchFamily="34" charset="0"/>
              </a:rPr>
              <a:t>devuelve</a:t>
            </a:r>
            <a:r>
              <a:rPr lang="en-US" altLang="es-ES_tradnl" sz="1800" dirty="0">
                <a:latin typeface="+mj-lt"/>
                <a:cs typeface="Arial" panose="020B0604020202020204" pitchFamily="34" charset="0"/>
              </a:rPr>
              <a:t> un </a:t>
            </a:r>
            <a:r>
              <a:rPr lang="en-US" altLang="es-ES_tradnl" sz="1800" dirty="0" err="1">
                <a:latin typeface="+mj-lt"/>
                <a:cs typeface="Arial" panose="020B0604020202020204" pitchFamily="34" charset="0"/>
              </a:rPr>
              <a:t>iterador</a:t>
            </a:r>
            <a:r>
              <a:rPr lang="en-US" altLang="es-ES_tradnl" sz="1800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n-US" altLang="es-ES_tradnl" sz="1800" dirty="0">
                <a:latin typeface="+mj-lt"/>
                <a:cs typeface="Arial" panose="020B0604020202020204" pitchFamily="34" charset="0"/>
              </a:rPr>
              <a:t>List Comprehension </a:t>
            </a:r>
            <a:r>
              <a:rPr lang="en-US" altLang="es-ES_tradnl" sz="1800" dirty="0" err="1">
                <a:latin typeface="+mj-lt"/>
                <a:cs typeface="Arial" panose="020B0604020202020204" pitchFamily="34" charset="0"/>
              </a:rPr>
              <a:t>devuelve</a:t>
            </a:r>
            <a:r>
              <a:rPr lang="en-US" altLang="es-ES_tradnl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s-ES_tradnl" sz="1800" dirty="0" err="1">
                <a:latin typeface="+mj-lt"/>
                <a:cs typeface="Arial" panose="020B0604020202020204" pitchFamily="34" charset="0"/>
              </a:rPr>
              <a:t>una</a:t>
            </a:r>
            <a:r>
              <a:rPr lang="en-US" altLang="es-ES_tradnl" sz="180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es-ES_tradnl" sz="1800" dirty="0" err="1">
                <a:latin typeface="+mj-lt"/>
                <a:cs typeface="Arial" panose="020B0604020202020204" pitchFamily="34" charset="0"/>
              </a:rPr>
              <a:t>lista</a:t>
            </a:r>
            <a:endParaRPr lang="es-ES" altLang="es-ES_tradnl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7AAB8C4-7CBF-7731-E3ED-8035F5B4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04" y="3429000"/>
            <a:ext cx="7823082" cy="2448272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8E687B0C-AFC4-E5CF-207F-4E30150E9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-9026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dirty="0" err="1">
                <a:latin typeface="Arial" panose="020B0604020202020204" pitchFamily="34" charset="0"/>
                <a:cs typeface="Arial" panose="020B0604020202020204" pitchFamily="34" charset="0"/>
              </a:rPr>
              <a:t>Generator</a:t>
            </a:r>
            <a:r>
              <a:rPr lang="es-ES" alt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_tradnl" sz="2800" dirty="0" err="1">
                <a:latin typeface="Arial" panose="020B0604020202020204" pitchFamily="34" charset="0"/>
                <a:cs typeface="Arial" panose="020B0604020202020204" pitchFamily="34" charset="0"/>
              </a:rPr>
              <a:t>expresion</a:t>
            </a:r>
            <a:r>
              <a:rPr lang="es-ES" alt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altLang="es-ES_tradnl" sz="2800" dirty="0" err="1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ES" alt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es-ES_tradnl" sz="2800" dirty="0" err="1">
                <a:latin typeface="Arial" panose="020B0604020202020204" pitchFamily="34" charset="0"/>
                <a:cs typeface="Arial" panose="020B0604020202020204" pitchFamily="34" charset="0"/>
              </a:rPr>
              <a:t>Comprehension</a:t>
            </a:r>
            <a:endParaRPr lang="es-ES" altLang="es-ES_tradn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2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3">
            <a:extLst>
              <a:ext uri="{FF2B5EF4-FFF2-40B4-BE49-F238E27FC236}">
                <a16:creationId xmlns:a16="http://schemas.microsoft.com/office/drawing/2014/main" id="{CF2E48E4-EDB7-D4B5-D3F0-93CE9E58E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052736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dirty="0">
                <a:latin typeface="+mn-lt"/>
                <a:ea typeface="ＭＳ Ｐゴシック"/>
              </a:rPr>
              <a:t>Ejemplo </a:t>
            </a:r>
            <a:r>
              <a:rPr lang="es-ES" i="1" dirty="0">
                <a:latin typeface="+mn-lt"/>
                <a:ea typeface="ＭＳ Ｐゴシック"/>
              </a:rPr>
              <a:t>lambda </a:t>
            </a:r>
            <a:r>
              <a:rPr lang="es-ES" i="1" dirty="0" err="1">
                <a:latin typeface="+mn-lt"/>
                <a:ea typeface="ＭＳ Ｐゴシック"/>
              </a:rPr>
              <a:t>function</a:t>
            </a:r>
            <a:r>
              <a:rPr lang="es-ES" dirty="0">
                <a:latin typeface="+mn-lt"/>
                <a:ea typeface="ＭＳ Ｐゴシック"/>
              </a:rPr>
              <a:t> para encontrar el máximo de 2 enteros</a:t>
            </a:r>
            <a:endParaRPr lang="es-ES">
              <a:ea typeface="ＭＳ Ｐゴシック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dirty="0">
              <a:latin typeface="+mn-lt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dirty="0">
              <a:latin typeface="+mn-lt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800" dirty="0">
                <a:latin typeface="+mn-lt"/>
                <a:ea typeface="ＭＳ Ｐゴシック"/>
                <a:cs typeface="Arial"/>
              </a:rPr>
              <a:t>Uso de Lambda en “</a:t>
            </a:r>
            <a:r>
              <a:rPr lang="es-ES" altLang="es-ES_tradnl" sz="2800" i="1" err="1">
                <a:latin typeface="+mn-lt"/>
                <a:ea typeface="ＭＳ Ｐゴシック"/>
                <a:cs typeface="Arial"/>
              </a:rPr>
              <a:t>List</a:t>
            </a:r>
            <a:r>
              <a:rPr lang="es-ES" altLang="es-ES_tradnl" sz="2800" i="1" dirty="0">
                <a:latin typeface="+mn-lt"/>
                <a:ea typeface="ＭＳ Ｐゴシック"/>
                <a:cs typeface="Arial"/>
              </a:rPr>
              <a:t> </a:t>
            </a:r>
            <a:r>
              <a:rPr lang="es-ES" altLang="es-ES_tradnl" sz="2800" i="1" err="1">
                <a:latin typeface="+mn-lt"/>
                <a:ea typeface="ＭＳ Ｐゴシック"/>
                <a:cs typeface="Arial"/>
              </a:rPr>
              <a:t>Comprehensions</a:t>
            </a:r>
            <a:r>
              <a:rPr lang="es-ES" altLang="es-ES_tradnl" sz="2800" dirty="0">
                <a:latin typeface="+mn-lt"/>
                <a:ea typeface="ＭＳ Ｐゴシック"/>
                <a:cs typeface="Arial"/>
              </a:rPr>
              <a:t>”</a:t>
            </a:r>
          </a:p>
          <a:p>
            <a:pPr marL="1325245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000" dirty="0">
                <a:latin typeface="+mn-lt"/>
                <a:ea typeface="ＭＳ Ｐゴシック"/>
                <a:cs typeface="Arial"/>
              </a:rPr>
              <a:t>Ej. Creación de una lista de funciones lambda estableciendo el valor del </a:t>
            </a:r>
            <a:r>
              <a:rPr lang="es-ES" altLang="es-ES_tradnl" sz="2000" dirty="0" err="1">
                <a:latin typeface="Consolas"/>
                <a:ea typeface="ＭＳ Ｐゴシック"/>
                <a:cs typeface="Arial"/>
              </a:rPr>
              <a:t>arg</a:t>
            </a:r>
            <a:r>
              <a:rPr lang="es-ES" altLang="es-ES_tradnl" sz="2000" dirty="0">
                <a:latin typeface="Consolas"/>
                <a:ea typeface="ＭＳ Ｐゴシック"/>
                <a:cs typeface="Arial"/>
              </a:rPr>
              <a:t> </a:t>
            </a:r>
            <a:r>
              <a:rPr lang="es-ES" altLang="es-ES_tradnl" sz="2000" dirty="0">
                <a:latin typeface="+mn-lt"/>
                <a:ea typeface="ＭＳ Ｐゴシック"/>
                <a:cs typeface="Arial"/>
              </a:rPr>
              <a:t>a un valor x de la </a:t>
            </a:r>
            <a:r>
              <a:rPr lang="es-ES" altLang="es-ES_tradnl" sz="2000" dirty="0" err="1">
                <a:latin typeface="+mn-lt"/>
                <a:ea typeface="ＭＳ Ｐゴシック"/>
                <a:cs typeface="Arial"/>
              </a:rPr>
              <a:t>List</a:t>
            </a:r>
            <a:r>
              <a:rPr lang="es-ES" altLang="es-ES_tradnl" sz="2000" dirty="0">
                <a:latin typeface="+mn-lt"/>
                <a:ea typeface="ＭＳ Ｐゴシック"/>
                <a:cs typeface="Arial"/>
              </a:rPr>
              <a:t> </a:t>
            </a:r>
            <a:r>
              <a:rPr lang="es-ES" altLang="es-ES_tradnl" sz="2000" dirty="0" err="1">
                <a:latin typeface="+mn-lt"/>
                <a:ea typeface="ＭＳ Ｐゴシック"/>
                <a:cs typeface="Arial"/>
              </a:rPr>
              <a:t>Comprehension</a:t>
            </a:r>
            <a:endParaRPr lang="es-ES" altLang="es-ES_tradnl" sz="2000" dirty="0">
              <a:latin typeface="+mn-lt"/>
              <a:ea typeface="ＭＳ Ｐゴシック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8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2FA65C-C71E-0937-6B8D-5FC9DB19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751" y="2060848"/>
            <a:ext cx="4980551" cy="720080"/>
          </a:xfrm>
          <a:prstGeom prst="rect">
            <a:avLst/>
          </a:prstGeom>
        </p:spPr>
      </p:pic>
      <p:sp>
        <p:nvSpPr>
          <p:cNvPr id="2" name="Text Box 2">
            <a:extLst>
              <a:ext uri="{FF2B5EF4-FFF2-40B4-BE49-F238E27FC236}">
                <a16:creationId xmlns:a16="http://schemas.microsoft.com/office/drawing/2014/main" id="{049BA4FB-6932-0597-530C-730F92CBA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5374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3600" b="1" dirty="0">
                <a:latin typeface="Arial" panose="020B0604020202020204" pitchFamily="34" charset="0"/>
              </a:rPr>
              <a:t>Funciones Lambda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s-ES" altLang="es-ES_tradnl" sz="3600" dirty="0">
              <a:latin typeface="Arial Black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38BB65-F50F-3304-00A0-BB6817240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4509120"/>
            <a:ext cx="6964140" cy="96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32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C53BA7B7-3026-196F-1047-2F5508C96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43000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11162" lvl="1" indent="0">
              <a:spcBef>
                <a:spcPts val="475"/>
              </a:spcBef>
              <a:defRPr/>
            </a:pPr>
            <a:r>
              <a:rPr lang="es-ES" altLang="es-ES_tradnl" b="1" dirty="0" err="1">
                <a:latin typeface="Arial" panose="020B0604020202020204" pitchFamily="34" charset="0"/>
                <a:cs typeface="Arial" panose="020B0604020202020204" pitchFamily="34" charset="0"/>
              </a:rPr>
              <a:t>Embebimiento</a:t>
            </a:r>
            <a:endParaRPr lang="es-ES" altLang="es-ES_tradnl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Las funciones se declaran dentro de cualquier contexto. Las estructuras de datos (ej. tuplas) pueden tener funciones como componentes</a:t>
            </a:r>
          </a:p>
          <a:p>
            <a:pPr marL="411162" lvl="1" indent="0">
              <a:spcBef>
                <a:spcPts val="475"/>
              </a:spcBef>
              <a:defRPr/>
            </a:pPr>
            <a:endParaRPr lang="es-ES" alt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162" lvl="1" indent="0">
              <a:spcBef>
                <a:spcPts val="475"/>
              </a:spcBef>
              <a:defRPr/>
            </a:pPr>
            <a:endParaRPr lang="es-ES" altLang="es-ES_tradn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162" lvl="1" indent="0">
              <a:spcBef>
                <a:spcPts val="475"/>
              </a:spcBef>
              <a:defRPr/>
            </a:pPr>
            <a:endParaRPr lang="es-ES" alt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6403AD9-F911-FE46-10AA-AD65D61EA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057335"/>
            <a:ext cx="3384376" cy="2678365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123DAFCA-966F-C2D2-A2D3-3A73E24A1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000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altLang="es-ES_tradnl" sz="3600" dirty="0">
                <a:latin typeface="Arial Black" panose="020B0604020202020204" pitchFamily="34" charset="0"/>
              </a:rPr>
              <a:t>Funciones de primer Orden</a:t>
            </a:r>
          </a:p>
        </p:txBody>
      </p:sp>
    </p:spTree>
    <p:extLst>
      <p:ext uri="{BB962C8B-B14F-4D97-AF65-F5344CB8AC3E}">
        <p14:creationId xmlns:p14="http://schemas.microsoft.com/office/powerpoint/2010/main" val="368441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">
            <a:extLst>
              <a:ext uri="{FF2B5EF4-FFF2-40B4-BE49-F238E27FC236}">
                <a16:creationId xmlns:a16="http://schemas.microsoft.com/office/drawing/2014/main" id="{D81B6EB1-662C-6349-85AD-71E4B4473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24600"/>
            <a:ext cx="563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s-ES_tradnl" sz="1400" b="1"/>
              <a:t>					        </a:t>
            </a:r>
            <a:fld id="{94C3EA3E-055C-DD45-AA6C-8AFCBD85C4B0}" type="slidenum">
              <a:rPr lang="es-ES" altLang="es-ES_tradnl" sz="1400" b="1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s-ES" altLang="es-ES_tradnl" sz="1400" b="1"/>
          </a:p>
        </p:txBody>
      </p:sp>
      <p:sp>
        <p:nvSpPr>
          <p:cNvPr id="177155" name="Text Box 2">
            <a:extLst>
              <a:ext uri="{FF2B5EF4-FFF2-40B4-BE49-F238E27FC236}">
                <a16:creationId xmlns:a16="http://schemas.microsoft.com/office/drawing/2014/main" id="{81AE15CA-780A-2148-8B0F-9ADF8C7BF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5374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b="1" dirty="0">
                <a:latin typeface="Arial" panose="020B0604020202020204" pitchFamily="34" charset="0"/>
              </a:rPr>
              <a:t>Funciones de primer orden en Python</a:t>
            </a:r>
          </a:p>
          <a:p>
            <a:pPr algn="ctr">
              <a:spcBef>
                <a:spcPct val="0"/>
              </a:spcBef>
              <a:buClrTx/>
            </a:pPr>
            <a:r>
              <a:rPr lang="es-ES" altLang="es-ES_tradnl" sz="3600" b="1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5108" name="Text Box 3">
            <a:extLst>
              <a:ext uri="{FF2B5EF4-FFF2-40B4-BE49-F238E27FC236}">
                <a16:creationId xmlns:a16="http://schemas.microsoft.com/office/drawing/2014/main" id="{D197E779-FD7D-7942-8BBA-E6B7718C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43000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dirty="0">
                <a:latin typeface="+mn-lt"/>
              </a:rPr>
              <a:t>Funciones que crean iteradores para bucles eficientes</a:t>
            </a:r>
            <a:endParaRPr lang="es-ES" altLang="es-ES_tradnl">
              <a:latin typeface="+mn-lt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dirty="0">
                <a:latin typeface="+mn-lt"/>
                <a:ea typeface="ＭＳ Ｐゴシック"/>
              </a:rPr>
              <a:t>Definidos en módulo </a:t>
            </a:r>
            <a:r>
              <a:rPr lang="es-ES" altLang="es-ES_tradnl" err="1">
                <a:latin typeface="Consolas"/>
                <a:ea typeface="ＭＳ Ｐゴシック"/>
              </a:rPr>
              <a:t>itertools</a:t>
            </a:r>
            <a:endParaRPr lang="es-ES" altLang="es-ES_tradnl">
              <a:latin typeface="Consolas"/>
              <a:ea typeface="ＭＳ Ｐゴシック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dirty="0">
                <a:latin typeface="+mn-lt"/>
                <a:ea typeface="ＭＳ Ｐゴシック"/>
              </a:rPr>
              <a:t>Inspiradas en </a:t>
            </a:r>
            <a:r>
              <a:rPr lang="es-ES" i="1" dirty="0" err="1">
                <a:latin typeface="+mn-lt"/>
                <a:ea typeface="ＭＳ Ｐゴシック"/>
              </a:rPr>
              <a:t>constructs</a:t>
            </a:r>
            <a:r>
              <a:rPr lang="es-ES" dirty="0">
                <a:latin typeface="+mn-lt"/>
                <a:ea typeface="ＭＳ Ｐゴシック"/>
              </a:rPr>
              <a:t> de APL, Haskell y SML. </a:t>
            </a:r>
            <a:endParaRPr lang="es-ES" altLang="es-ES_tradnl" dirty="0">
              <a:latin typeface="+mn-lt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dirty="0">
                <a:latin typeface="+mn-lt"/>
                <a:ea typeface="ＭＳ Ｐゴシック"/>
                <a:cs typeface="Arial"/>
              </a:rPr>
              <a:t>Combinadas normalmente con funciones definidas en el módulo </a:t>
            </a:r>
            <a:r>
              <a:rPr lang="es-ES" altLang="es-ES_tradnl" err="1">
                <a:latin typeface="Consolas"/>
                <a:ea typeface="ＭＳ Ｐゴシック"/>
                <a:cs typeface="Arial"/>
              </a:rPr>
              <a:t>operator</a:t>
            </a:r>
            <a:r>
              <a:rPr lang="es-ES" altLang="es-ES_tradnl" dirty="0">
                <a:latin typeface="+mn-lt"/>
                <a:ea typeface="ＭＳ Ｐゴシック"/>
                <a:cs typeface="Arial"/>
              </a:rPr>
              <a:t>.</a:t>
            </a:r>
          </a:p>
          <a:p>
            <a:pPr marL="1325245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800" i="1" err="1">
                <a:latin typeface="Consolas"/>
                <a:ea typeface="ＭＳ Ｐゴシック"/>
                <a:cs typeface="Arial"/>
              </a:rPr>
              <a:t>operator.add</a:t>
            </a:r>
            <a:r>
              <a:rPr lang="es-ES" altLang="es-ES_tradnl" sz="2800" i="1" dirty="0">
                <a:latin typeface="Consolas"/>
                <a:ea typeface="ＭＳ Ｐゴシック"/>
                <a:cs typeface="Arial"/>
              </a:rPr>
              <a:t>(x, y)</a:t>
            </a:r>
            <a:r>
              <a:rPr lang="es-ES" altLang="es-ES_tradnl" sz="2800" dirty="0">
                <a:latin typeface="Consolas"/>
                <a:ea typeface="ＭＳ Ｐゴシック"/>
                <a:cs typeface="Arial"/>
              </a:rPr>
              <a:t> </a:t>
            </a:r>
            <a:endParaRPr lang="es-ES" altLang="es-ES_tradnl" sz="2800" dirty="0">
              <a:latin typeface="Consolas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77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DFDEF2E9-9E2E-3A91-9C06-614AF5339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380779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11162" lvl="1" indent="0">
              <a:spcBef>
                <a:spcPts val="475"/>
              </a:spcBef>
              <a:defRPr/>
            </a:pPr>
            <a:r>
              <a:rPr lang="es-ES" altLang="es-ES_tradnl" dirty="0">
                <a:latin typeface="Arial" panose="020B0604020202020204" pitchFamily="34" charset="0"/>
                <a:cs typeface="Arial" panose="020B0604020202020204" pitchFamily="34" charset="0"/>
              </a:rPr>
              <a:t>Iteradores infinitos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D22B2ED-444F-F820-9A5F-C198C71F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-1571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b="1" dirty="0">
                <a:latin typeface="Arial" panose="020B0604020202020204" pitchFamily="34" charset="0"/>
              </a:rPr>
              <a:t>Funciones de primer orden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7B7280F-1D7A-EE4E-7B73-2AF5F2189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348880"/>
            <a:ext cx="8568952" cy="218613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8543573-12F0-1808-F0B5-E4CB3A0FC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085184"/>
            <a:ext cx="3467262" cy="140231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9D0FB5-8506-2AC0-660B-0C3C49B2A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0" y="4497617"/>
            <a:ext cx="3600953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34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DFDEF2E9-9E2E-3A91-9C06-614AF5339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6" y="1052736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11162" lvl="1" indent="0">
              <a:spcBef>
                <a:spcPts val="475"/>
              </a:spcBef>
              <a:defRPr/>
            </a:pPr>
            <a:r>
              <a:rPr lang="es-ES" sz="2000" b="1" dirty="0"/>
              <a:t>Iteradores que terminan en la secuencia de entrada más corta</a:t>
            </a:r>
            <a:endParaRPr lang="es-ES" alt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D22B2ED-444F-F820-9A5F-C198C71F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-9026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/>
                <a:ea typeface="ＭＳ Ｐゴシック"/>
                <a:cs typeface="Arial"/>
              </a:rPr>
              <a:t>Funciones de primer orden: </a:t>
            </a:r>
            <a:r>
              <a:rPr lang="es-ES" altLang="es-ES_tradnl" sz="2800" b="1" dirty="0" err="1">
                <a:latin typeface="Consolas"/>
                <a:ea typeface="ＭＳ Ｐゴシック"/>
              </a:rPr>
              <a:t>itertools</a:t>
            </a:r>
            <a:r>
              <a:rPr lang="es-ES" altLang="es-ES_tradnl" sz="2800" b="1" dirty="0">
                <a:latin typeface="Consolas"/>
                <a:ea typeface="ＭＳ Ｐゴシック"/>
              </a:rPr>
              <a:t> </a:t>
            </a:r>
            <a:endParaRPr lang="es-ES" altLang="es-ES_tradnl" sz="2800" b="1" dirty="0"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D01F4B0-974B-A85C-74E4-77DA8944B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484784"/>
            <a:ext cx="5339210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92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1B1C625C-9E7A-B5BA-4CE1-819172F28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43000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dirty="0">
                <a:latin typeface="+mn-lt"/>
                <a:cs typeface="Arial" panose="020B0604020202020204" pitchFamily="34" charset="0"/>
              </a:rPr>
              <a:t>Ejemplo</a:t>
            </a:r>
            <a:endParaRPr lang="es-ES" altLang="es-ES_tradnl" sz="2000" dirty="0">
              <a:latin typeface="+mn-lt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sz="2000" dirty="0">
                <a:latin typeface="+mn-lt"/>
                <a:ea typeface="ＭＳ Ｐゴシック"/>
              </a:rPr>
              <a:t>Crea un iterador que retorna sumas acumuladas o resultados acumulados de otra función binaria (especificada a través del argumento opcional </a:t>
            </a:r>
            <a:r>
              <a:rPr lang="es-ES" sz="2000" i="1" dirty="0" err="1">
                <a:latin typeface="Consolas"/>
                <a:ea typeface="ＭＳ Ｐゴシック"/>
              </a:rPr>
              <a:t>func</a:t>
            </a:r>
            <a:r>
              <a:rPr lang="es-ES" sz="2000" dirty="0">
                <a:latin typeface="+mn-lt"/>
                <a:ea typeface="ＭＳ Ｐゴシック"/>
              </a:rPr>
              <a:t>)</a:t>
            </a:r>
            <a:endParaRPr lang="es-ES" sz="2000" dirty="0">
              <a:latin typeface="+mn-lt"/>
              <a:ea typeface="ＭＳ Ｐゴシック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sz="2000" dirty="0">
                <a:latin typeface="+mn-lt"/>
                <a:ea typeface="ＭＳ Ｐゴシック"/>
              </a:rPr>
              <a:t>Si se define </a:t>
            </a:r>
            <a:r>
              <a:rPr lang="es-ES" sz="2000" i="1" dirty="0" err="1">
                <a:latin typeface="Consolas"/>
                <a:ea typeface="ＭＳ Ｐゴシック"/>
              </a:rPr>
              <a:t>func</a:t>
            </a:r>
            <a:r>
              <a:rPr lang="es-ES" sz="2000" dirty="0">
                <a:latin typeface="+mn-lt"/>
                <a:ea typeface="ＭＳ Ｐゴシック"/>
              </a:rPr>
              <a:t>, debería ser una función de 2 argumentos </a:t>
            </a:r>
            <a:endParaRPr lang="es-ES" sz="2000" dirty="0">
              <a:latin typeface="+mn-lt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dirty="0">
                <a:latin typeface="+mn-lt"/>
                <a:ea typeface="ＭＳ Ｐゴシック"/>
                <a:cs typeface="Arial"/>
              </a:rPr>
              <a:t>Hay un número de usos para el argumento </a:t>
            </a:r>
            <a:r>
              <a:rPr lang="es-ES" altLang="es-ES_tradnl" sz="1800" err="1">
                <a:latin typeface="Consolas"/>
                <a:ea typeface="ＭＳ Ｐゴシック"/>
                <a:cs typeface="Arial"/>
              </a:rPr>
              <a:t>func</a:t>
            </a:r>
            <a:r>
              <a:rPr lang="es-ES" altLang="es-ES_tradnl" sz="2000" dirty="0">
                <a:latin typeface="+mn-lt"/>
                <a:ea typeface="ＭＳ Ｐゴシック"/>
                <a:cs typeface="Arial"/>
              </a:rPr>
              <a:t>. </a:t>
            </a:r>
            <a:endParaRPr lang="es-ES" altLang="es-ES_tradnl" sz="2000" dirty="0">
              <a:latin typeface="+mn-lt"/>
              <a:cs typeface="Arial" panose="020B0604020202020204" pitchFamily="34" charset="0"/>
            </a:endParaRPr>
          </a:p>
          <a:p>
            <a:pPr marL="1325245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600" dirty="0">
                <a:latin typeface="+mn-lt"/>
                <a:ea typeface="ＭＳ Ｐゴシック"/>
                <a:cs typeface="Arial"/>
              </a:rPr>
              <a:t>Se le puede asignar </a:t>
            </a:r>
            <a:r>
              <a:rPr lang="es-ES" altLang="es-ES_tradnl" sz="1600" dirty="0">
                <a:latin typeface="Consolas"/>
                <a:ea typeface="ＭＳ Ｐゴシック"/>
                <a:cs typeface="Arial"/>
              </a:rPr>
              <a:t>min</a:t>
            </a:r>
            <a:r>
              <a:rPr lang="es-ES" altLang="es-ES_tradnl" sz="1600" dirty="0">
                <a:latin typeface="+mn-lt"/>
                <a:ea typeface="ＭＳ Ｐゴシック"/>
                <a:cs typeface="Arial"/>
              </a:rPr>
              <a:t>() para calcular un mínimo acumulado, </a:t>
            </a:r>
            <a:endParaRPr lang="es-ES" altLang="es-ES_tradnl" sz="1600" dirty="0">
              <a:latin typeface="+mn-lt"/>
              <a:cs typeface="Arial" panose="020B0604020202020204" pitchFamily="34" charset="0"/>
            </a:endParaRPr>
          </a:p>
          <a:p>
            <a:pPr marL="1325245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600" dirty="0" err="1">
                <a:latin typeface="Consolas"/>
                <a:ea typeface="ＭＳ Ｐゴシック"/>
                <a:cs typeface="Arial"/>
              </a:rPr>
              <a:t>max</a:t>
            </a:r>
            <a:r>
              <a:rPr lang="es-ES" altLang="es-ES_tradnl" sz="1600" dirty="0">
                <a:latin typeface="+mn-lt"/>
                <a:ea typeface="ＭＳ Ｐゴシック"/>
                <a:cs typeface="Arial"/>
              </a:rPr>
              <a:t>() para un máximo acumulado, u </a:t>
            </a:r>
            <a:r>
              <a:rPr lang="es-ES" altLang="es-ES_tradnl" sz="1600" dirty="0" err="1">
                <a:latin typeface="Consolas"/>
                <a:ea typeface="ＭＳ Ｐゴシック"/>
                <a:cs typeface="Arial"/>
              </a:rPr>
              <a:t>operator.mul</a:t>
            </a:r>
            <a:r>
              <a:rPr lang="es-ES" altLang="es-ES_tradnl" sz="1600" dirty="0">
                <a:latin typeface="Consolas"/>
                <a:ea typeface="ＭＳ Ｐゴシック"/>
                <a:cs typeface="Arial"/>
              </a:rPr>
              <a:t>()</a:t>
            </a:r>
            <a:r>
              <a:rPr lang="es-ES" altLang="es-ES_tradnl" sz="1600" dirty="0">
                <a:latin typeface="+mn-lt"/>
                <a:ea typeface="ＭＳ Ｐゴシック"/>
                <a:cs typeface="Arial"/>
              </a:rPr>
              <a:t> para un producto acumulado. </a:t>
            </a:r>
            <a:endParaRPr lang="es-ES" altLang="es-ES_tradnl" sz="1600" dirty="0">
              <a:latin typeface="+mn-lt"/>
              <a:cs typeface="Arial" panose="020B0604020202020204" pitchFamily="34" charset="0"/>
            </a:endParaRPr>
          </a:p>
          <a:p>
            <a:pPr marL="1325245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600" dirty="0">
                <a:latin typeface="+mn-lt"/>
                <a:ea typeface="ＭＳ Ｐゴシック"/>
                <a:cs typeface="Arial"/>
              </a:rPr>
              <a:t>Se pueden crear tablas de amortización al acumular intereses y aplicando pagos. </a:t>
            </a:r>
            <a:endParaRPr lang="es-ES" altLang="es-ES_tradnl" sz="1600" dirty="0">
              <a:latin typeface="+mn-lt"/>
              <a:cs typeface="Arial" panose="020B0604020202020204" pitchFamily="34" charset="0"/>
            </a:endParaRPr>
          </a:p>
          <a:p>
            <a:pPr marL="1325245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600" dirty="0">
                <a:latin typeface="+mn-lt"/>
                <a:ea typeface="ＭＳ Ｐゴシック"/>
                <a:cs typeface="Arial"/>
              </a:rPr>
              <a:t>Ejemplo:</a:t>
            </a:r>
            <a:endParaRPr lang="es-ES" altLang="es-ES_tradnl" sz="2000" dirty="0">
              <a:latin typeface="+mn-lt"/>
              <a:ea typeface="ＭＳ Ｐゴシック"/>
              <a:cs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977D097-A4D9-E6A0-0904-171554373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725144"/>
            <a:ext cx="6487430" cy="1267002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C43D40C1-9E3F-C9F6-6376-34FC03386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-9026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/>
                <a:ea typeface="ＭＳ Ｐゴシック"/>
                <a:cs typeface="Arial"/>
              </a:rPr>
              <a:t>Funciones de primer orden: </a:t>
            </a:r>
            <a:r>
              <a:rPr lang="es-ES" altLang="es-ES_tradnl" sz="2800" b="1" err="1">
                <a:latin typeface="Consolas"/>
                <a:ea typeface="ＭＳ Ｐゴシック"/>
              </a:rPr>
              <a:t>itertools</a:t>
            </a:r>
            <a:r>
              <a:rPr lang="es-ES" altLang="es-ES_tradnl" sz="2800" b="1" dirty="0">
                <a:latin typeface="Consolas"/>
                <a:ea typeface="ＭＳ Ｐゴシック"/>
              </a:rPr>
              <a:t> </a:t>
            </a:r>
            <a:endParaRPr lang="es-ES" altLang="es-ES_tradnl" sz="2800" b="1" dirty="0">
              <a:latin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CA5168-A74B-0B0C-68E2-97CA47B4F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1143000"/>
            <a:ext cx="5449060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6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B7F3971-CECB-6AB2-4C74-38B39DEF3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143527"/>
            <a:ext cx="5942508" cy="139327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038E8C7-9E93-B546-F564-3B052C7CC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73" y="1412776"/>
            <a:ext cx="8302053" cy="48086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362CD4B-1F5C-3EB3-7373-26FD87C930EE}"/>
              </a:ext>
            </a:extLst>
          </p:cNvPr>
          <p:cNvSpPr txBox="1"/>
          <p:nvPr/>
        </p:nvSpPr>
        <p:spPr>
          <a:xfrm>
            <a:off x="683568" y="1988840"/>
            <a:ext cx="7632848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Arial"/>
                <a:cs typeface="Arial"/>
              </a:rPr>
              <a:t>Crea un iterador que retorna los elementos seleccionados del iterable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1B05F77-808C-5B53-6C04-596F89FC6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-9026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/>
                <a:ea typeface="ＭＳ Ｐゴシック"/>
                <a:cs typeface="Arial"/>
              </a:rPr>
              <a:t>Funciones de primer orden: </a:t>
            </a:r>
            <a:r>
              <a:rPr lang="es-ES" altLang="es-ES_tradnl" sz="2800" b="1" dirty="0" err="1">
                <a:latin typeface="Consolas"/>
                <a:ea typeface="ＭＳ Ｐゴシック"/>
              </a:rPr>
              <a:t>itertools</a:t>
            </a:r>
            <a:r>
              <a:rPr lang="es-ES" altLang="es-ES_tradnl" sz="2800" b="1" dirty="0">
                <a:latin typeface="Consolas"/>
                <a:ea typeface="ＭＳ Ｐゴシック"/>
              </a:rPr>
              <a:t> </a:t>
            </a:r>
            <a:endParaRPr lang="es-ES" altLang="es-ES_tradnl" sz="2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76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3BDB9657-FDDF-001C-5CCE-A02376808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-9026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/>
                <a:ea typeface="ＭＳ Ｐゴシック"/>
                <a:cs typeface="Arial"/>
              </a:rPr>
              <a:t>Funciones de primer orden: </a:t>
            </a:r>
            <a:r>
              <a:rPr lang="es-ES" altLang="es-ES_tradnl" sz="2800" b="1" dirty="0" err="1">
                <a:latin typeface="Consolas"/>
                <a:ea typeface="ＭＳ Ｐゴシック"/>
              </a:rPr>
              <a:t>Operator</a:t>
            </a:r>
            <a:r>
              <a:rPr lang="es-ES" altLang="es-ES_tradnl" sz="2800" b="1" dirty="0">
                <a:latin typeface="Consolas"/>
                <a:ea typeface="ＭＳ Ｐゴシック"/>
              </a:rPr>
              <a:t> </a:t>
            </a:r>
            <a:endParaRPr lang="es-ES"/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5277F8C-3D2B-2E8F-5AC1-8BAB04E11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43000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000" dirty="0">
                <a:latin typeface="Arial"/>
                <a:ea typeface="ＭＳ Ｐゴシック"/>
                <a:cs typeface="Arial"/>
              </a:rPr>
              <a:t>Mas de 40 funciones básicas en el módulo </a:t>
            </a:r>
            <a:r>
              <a:rPr lang="es-ES" altLang="es-ES_tradnl" sz="2000" dirty="0" err="1">
                <a:latin typeface="Consolas"/>
                <a:ea typeface="ＭＳ Ｐゴシック"/>
                <a:cs typeface="Arial"/>
              </a:rPr>
              <a:t>operator</a:t>
            </a:r>
            <a:r>
              <a:rPr lang="es-ES" altLang="es-ES_tradnl" sz="2000" dirty="0">
                <a:latin typeface="Consolas"/>
                <a:ea typeface="ＭＳ Ｐゴシック"/>
                <a:cs typeface="Arial"/>
              </a:rPr>
              <a:t> </a:t>
            </a:r>
            <a:endParaRPr lang="es-ES" dirty="0">
              <a:latin typeface="Consolas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000" dirty="0">
              <a:latin typeface="Arial"/>
              <a:ea typeface="ＭＳ Ｐゴシック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Útiles para pasarlas como argumentos, Ejemplo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3E90DE2-1586-FEEA-7963-9868E2FA1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629932"/>
            <a:ext cx="5582429" cy="18195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C2172D-B967-C6D9-D899-02BECAA8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439" y="4221088"/>
            <a:ext cx="5857934" cy="220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7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7AC3EE3A-3469-F696-E004-41615683AB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-315913"/>
            <a:ext cx="8001000" cy="1216026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3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s-ES" altLang="es-ES_tradnl" dirty="0"/>
              <a:t>Contenido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ADD3D0C3-1D77-472B-FB5A-A17D88E699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6738" y="1268413"/>
            <a:ext cx="7966075" cy="4827587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lnSpc>
                <a:spcPct val="93000"/>
              </a:lnSpc>
              <a:spcBef>
                <a:spcPts val="700"/>
              </a:spcBef>
              <a:spcAft>
                <a:spcPct val="200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endParaRPr lang="es-ES" altLang="es-ES_tradnl" sz="1200" dirty="0"/>
          </a:p>
          <a:p>
            <a:pPr eaLnBrk="1" hangingPunct="1">
              <a:lnSpc>
                <a:spcPct val="103000"/>
              </a:lnSpc>
              <a:spcBef>
                <a:spcPts val="700"/>
              </a:spcBef>
              <a:spcAft>
                <a:spcPct val="200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s-ES" altLang="es-ES_tradnl" sz="2400" dirty="0"/>
              <a:t>Introducción</a:t>
            </a:r>
          </a:p>
          <a:p>
            <a:pPr eaLnBrk="1" hangingPunct="1">
              <a:lnSpc>
                <a:spcPct val="103000"/>
              </a:lnSpc>
              <a:spcBef>
                <a:spcPts val="700"/>
              </a:spcBef>
              <a:spcAft>
                <a:spcPct val="200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s-ES" altLang="es-ES_tradnl" sz="2400" dirty="0"/>
              <a:t>Funciones de primer orden, </a:t>
            </a:r>
          </a:p>
          <a:p>
            <a:pPr lvl="1" eaLnBrk="1" hangingPunct="1">
              <a:lnSpc>
                <a:spcPct val="103000"/>
              </a:lnSpc>
              <a:spcBef>
                <a:spcPts val="700"/>
              </a:spcBef>
              <a:spcAft>
                <a:spcPct val="200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s-ES" altLang="es-ES_tradnl" sz="2000" dirty="0"/>
              <a:t>Lambda </a:t>
            </a:r>
            <a:r>
              <a:rPr lang="es-ES" altLang="es-ES_tradnl" sz="2000" dirty="0" err="1"/>
              <a:t>functions</a:t>
            </a:r>
            <a:endParaRPr lang="es-ES" altLang="es-ES_tradnl" sz="2000" dirty="0"/>
          </a:p>
          <a:p>
            <a:pPr lvl="1" eaLnBrk="1" hangingPunct="1">
              <a:lnSpc>
                <a:spcPct val="103000"/>
              </a:lnSpc>
              <a:spcBef>
                <a:spcPts val="700"/>
              </a:spcBef>
              <a:spcAft>
                <a:spcPct val="200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s-ES" altLang="es-ES_tradnl" sz="2000" dirty="0" err="1"/>
              <a:t>Itertools</a:t>
            </a:r>
            <a:endParaRPr lang="es-ES" altLang="es-ES_tradnl" sz="2000" dirty="0"/>
          </a:p>
          <a:p>
            <a:pPr lvl="1" eaLnBrk="1" hangingPunct="1">
              <a:lnSpc>
                <a:spcPct val="103000"/>
              </a:lnSpc>
              <a:spcBef>
                <a:spcPts val="700"/>
              </a:spcBef>
              <a:spcAft>
                <a:spcPct val="200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s-ES" altLang="es-ES_tradnl" sz="2000" dirty="0" err="1"/>
              <a:t>Operator</a:t>
            </a:r>
            <a:endParaRPr lang="es-ES" altLang="es-ES_tradnl" sz="2000" dirty="0"/>
          </a:p>
          <a:p>
            <a:pPr eaLnBrk="1" hangingPunct="1">
              <a:lnSpc>
                <a:spcPct val="103000"/>
              </a:lnSpc>
              <a:spcBef>
                <a:spcPts val="700"/>
              </a:spcBef>
              <a:spcAft>
                <a:spcPct val="200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s-ES" altLang="es-ES_tradnl" sz="2400" dirty="0"/>
              <a:t>Funciones de orden superior</a:t>
            </a:r>
          </a:p>
          <a:p>
            <a:pPr lvl="1" eaLnBrk="1" hangingPunct="1">
              <a:lnSpc>
                <a:spcPct val="103000"/>
              </a:lnSpc>
              <a:spcBef>
                <a:spcPts val="700"/>
              </a:spcBef>
              <a:spcAft>
                <a:spcPct val="200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s-ES" altLang="es-ES_tradnl" sz="2000" dirty="0" err="1"/>
              <a:t>Map</a:t>
            </a:r>
            <a:r>
              <a:rPr lang="es-ES" altLang="es-ES_tradnl" sz="2000" dirty="0"/>
              <a:t>, </a:t>
            </a:r>
            <a:r>
              <a:rPr lang="es-ES" altLang="es-ES_tradnl" sz="2000" dirty="0" err="1"/>
              <a:t>filter</a:t>
            </a:r>
            <a:r>
              <a:rPr lang="es-ES" altLang="es-ES_tradnl" sz="2000" dirty="0"/>
              <a:t>, reduce</a:t>
            </a:r>
          </a:p>
          <a:p>
            <a:pPr lvl="1" eaLnBrk="1" hangingPunct="1">
              <a:lnSpc>
                <a:spcPct val="103000"/>
              </a:lnSpc>
              <a:spcBef>
                <a:spcPts val="700"/>
              </a:spcBef>
              <a:spcAft>
                <a:spcPct val="20000"/>
              </a:spcAft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</a:pPr>
            <a:r>
              <a:rPr lang="es-ES" altLang="es-ES_tradnl" sz="2000" dirty="0" err="1"/>
              <a:t>Built-ins</a:t>
            </a:r>
            <a:endParaRPr lang="es-ES" altLang="es-ES_tradnl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DFDEF2E9-9E2E-3A91-9C06-614AF5339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6" y="1052736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11162" lvl="1" indent="0">
              <a:spcBef>
                <a:spcPts val="475"/>
              </a:spcBef>
              <a:defRPr/>
            </a:pPr>
            <a:endParaRPr lang="es-ES" alt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D22B2ED-444F-F820-9A5F-C198C71F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-9026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/>
                <a:ea typeface="ＭＳ Ｐゴシック"/>
                <a:cs typeface="Arial"/>
              </a:rPr>
              <a:t>Iteradores Combinatorios en </a:t>
            </a:r>
            <a:r>
              <a:rPr lang="es-ES" altLang="es-ES_tradnl" sz="2800" b="1" dirty="0" err="1">
                <a:latin typeface="Consolas"/>
                <a:ea typeface="ＭＳ Ｐゴシック"/>
              </a:rPr>
              <a:t>itertools</a:t>
            </a:r>
            <a:r>
              <a:rPr lang="es-ES" altLang="es-ES_tradnl" sz="2800" b="1" dirty="0">
                <a:latin typeface="Consolas"/>
                <a:ea typeface="ＭＳ Ｐゴシック"/>
              </a:rPr>
              <a:t> </a:t>
            </a:r>
            <a:endParaRPr lang="es-ES" altLang="es-ES_tradnl" sz="2800" b="1" dirty="0">
              <a:latin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B1A5BF-E17A-0CEC-59A3-56726E80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16" y="1302003"/>
            <a:ext cx="7956376" cy="256472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92AFCED-921C-1EDF-4BD5-BEC005805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16" y="4143095"/>
            <a:ext cx="8153055" cy="17332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0AAC1B5-D432-D311-AF2B-6D05BC86DBB7}"/>
              </a:ext>
            </a:extLst>
          </p:cNvPr>
          <p:cNvSpPr txBox="1"/>
          <p:nvPr/>
        </p:nvSpPr>
        <p:spPr>
          <a:xfrm>
            <a:off x="54580" y="6435562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https://docs.python.org/es/3.8/library/functional.html</a:t>
            </a:r>
          </a:p>
        </p:txBody>
      </p:sp>
    </p:spTree>
    <p:extLst>
      <p:ext uri="{BB962C8B-B14F-4D97-AF65-F5344CB8AC3E}">
        <p14:creationId xmlns:p14="http://schemas.microsoft.com/office/powerpoint/2010/main" val="3432109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1B1C625C-9E7A-B5BA-4CE1-819172F28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43000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Funciones que tienen otras funciones como parámetro</a:t>
            </a:r>
            <a:endParaRPr lang="es-ES"/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Funciones más comunes de orden superior:</a:t>
            </a:r>
          </a:p>
          <a:p>
            <a:pPr marL="1325245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dirty="0" err="1">
                <a:latin typeface="Consolas"/>
                <a:ea typeface="ＭＳ Ｐゴシック"/>
                <a:cs typeface="Arial"/>
              </a:rPr>
              <a:t>map</a:t>
            </a:r>
            <a:r>
              <a:rPr lang="es-ES" altLang="es-ES_tradnl" sz="1800" dirty="0">
                <a:latin typeface="Consolas"/>
                <a:ea typeface="ＭＳ Ｐゴシック"/>
                <a:cs typeface="Arial"/>
              </a:rPr>
              <a:t> (</a:t>
            </a:r>
            <a:r>
              <a:rPr lang="es-ES" altLang="es-ES_tradnl" sz="1800" dirty="0" err="1">
                <a:latin typeface="Consolas"/>
                <a:ea typeface="ＭＳ Ｐゴシック"/>
                <a:cs typeface="Arial"/>
              </a:rPr>
              <a:t>funcion</a:t>
            </a:r>
            <a:r>
              <a:rPr lang="es-ES" altLang="es-ES_tradnl" sz="1800" dirty="0">
                <a:latin typeface="Consolas"/>
                <a:ea typeface="ＭＳ Ｐゴシック"/>
                <a:cs typeface="Arial"/>
              </a:rPr>
              <a:t>, lista)</a:t>
            </a:r>
          </a:p>
          <a:p>
            <a:pPr marL="1325245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dirty="0">
                <a:latin typeface="Consolas"/>
                <a:ea typeface="ＭＳ Ｐゴシック"/>
                <a:cs typeface="Arial"/>
              </a:rPr>
              <a:t>reduce (</a:t>
            </a:r>
            <a:r>
              <a:rPr lang="es-ES" altLang="es-ES_tradnl" sz="1800" err="1">
                <a:latin typeface="Consolas"/>
                <a:ea typeface="ＭＳ Ｐゴシック"/>
                <a:cs typeface="Arial"/>
              </a:rPr>
              <a:t>funcion</a:t>
            </a:r>
            <a:r>
              <a:rPr lang="es-ES" altLang="es-ES_tradnl" sz="1800" dirty="0">
                <a:latin typeface="Consolas"/>
                <a:ea typeface="ＭＳ Ｐゴシック"/>
                <a:cs typeface="Arial"/>
              </a:rPr>
              <a:t>, lista [, valor inicial])</a:t>
            </a:r>
          </a:p>
          <a:p>
            <a:pPr marL="1325245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err="1">
                <a:latin typeface="Consolas"/>
                <a:ea typeface="ＭＳ Ｐゴシック"/>
                <a:cs typeface="Arial"/>
              </a:rPr>
              <a:t>filter</a:t>
            </a:r>
            <a:r>
              <a:rPr lang="es-ES" altLang="es-ES_tradnl" sz="1800" dirty="0">
                <a:latin typeface="Consolas"/>
                <a:ea typeface="ＭＳ Ｐゴシック"/>
                <a:cs typeface="Arial"/>
              </a:rPr>
              <a:t> (</a:t>
            </a:r>
            <a:r>
              <a:rPr lang="es-ES" altLang="es-ES_tradnl" sz="1800" err="1">
                <a:latin typeface="Consolas"/>
                <a:ea typeface="ＭＳ Ｐゴシック"/>
                <a:cs typeface="Arial"/>
              </a:rPr>
              <a:t>funcion</a:t>
            </a:r>
            <a:r>
              <a:rPr lang="es-ES" altLang="es-ES_tradnl" sz="1800" dirty="0">
                <a:latin typeface="Consolas"/>
                <a:ea typeface="ＭＳ Ｐゴシック"/>
                <a:cs typeface="Arial"/>
              </a:rPr>
              <a:t>, lista)</a:t>
            </a: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400" dirty="0">
                <a:latin typeface="Arial"/>
                <a:ea typeface="ＭＳ Ｐゴシック"/>
                <a:cs typeface="Arial"/>
              </a:rPr>
              <a:t>En Python el módulo </a:t>
            </a:r>
            <a:r>
              <a:rPr lang="es-ES" altLang="es-ES_tradnl" sz="2400" b="1" err="1">
                <a:latin typeface="Consolas"/>
                <a:ea typeface="ＭＳ Ｐゴシック"/>
              </a:rPr>
              <a:t>functools</a:t>
            </a:r>
            <a:r>
              <a:rPr lang="es-ES" altLang="es-ES_tradnl" sz="2400" b="1" dirty="0">
                <a:latin typeface="Consolas"/>
                <a:ea typeface="ＭＳ Ｐゴシック"/>
              </a:rPr>
              <a:t> </a:t>
            </a:r>
            <a:r>
              <a:rPr lang="es-ES" altLang="es-ES_tradnl" sz="2400" dirty="0">
                <a:latin typeface="Arial"/>
                <a:ea typeface="ＭＳ Ｐゴシック"/>
                <a:cs typeface="Arial"/>
              </a:rPr>
              <a:t>contiene funciones de orden superior que actúan o retornan otras funciones. </a:t>
            </a:r>
            <a:endParaRPr lang="es-ES" alt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25245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dirty="0">
                <a:latin typeface="Consolas"/>
                <a:ea typeface="ＭＳ Ｐゴシック"/>
                <a:cs typeface="Arial"/>
              </a:rPr>
              <a:t>reduce </a:t>
            </a:r>
            <a:r>
              <a:rPr lang="es-ES" altLang="es-ES_tradnl" sz="1800" dirty="0">
                <a:latin typeface="Arial"/>
                <a:ea typeface="ＭＳ Ｐゴシック"/>
                <a:cs typeface="Arial"/>
              </a:rPr>
              <a:t>se localiza en el módulo </a:t>
            </a:r>
            <a:r>
              <a:rPr lang="es-ES" altLang="es-ES_tradnl" sz="1800" err="1">
                <a:latin typeface="Consolas"/>
                <a:ea typeface="ＭＳ Ｐゴシック"/>
                <a:cs typeface="Arial"/>
              </a:rPr>
              <a:t>functools</a:t>
            </a:r>
            <a:endParaRPr lang="es-ES" altLang="es-ES_tradnl" sz="1800">
              <a:latin typeface="Consolas"/>
              <a:ea typeface="ＭＳ Ｐゴシック"/>
              <a:cs typeface="Arial"/>
            </a:endParaRPr>
          </a:p>
          <a:p>
            <a:pPr marL="868045" lvl="2">
              <a:spcBef>
                <a:spcPts val="475"/>
              </a:spcBef>
              <a:defRPr/>
            </a:pPr>
            <a:r>
              <a:rPr lang="es-ES" alt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C43D40C1-9E3F-C9F6-6376-34FC03386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-993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 panose="020B0604020202020204" pitchFamily="34" charset="0"/>
              </a:rPr>
              <a:t>Funciones de orden superior</a:t>
            </a:r>
          </a:p>
        </p:txBody>
      </p:sp>
    </p:spTree>
    <p:extLst>
      <p:ext uri="{BB962C8B-B14F-4D97-AF65-F5344CB8AC3E}">
        <p14:creationId xmlns:p14="http://schemas.microsoft.com/office/powerpoint/2010/main" val="3401508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F63CB1AC-7886-CECF-45CD-7BF883EAA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43000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10845" lvl="1">
              <a:spcBef>
                <a:spcPts val="475"/>
              </a:spcBef>
              <a:defRPr/>
            </a:pPr>
            <a:r>
              <a:rPr lang="es-ES" altLang="es-ES_tradnl" sz="2000" err="1">
                <a:latin typeface="Consolas"/>
                <a:ea typeface="ＭＳ Ｐゴシック"/>
                <a:cs typeface="Arial"/>
              </a:rPr>
              <a:t>map</a:t>
            </a:r>
            <a:r>
              <a:rPr lang="es-ES" altLang="es-ES_tradnl" sz="2000" dirty="0">
                <a:latin typeface="Consolas"/>
                <a:ea typeface="ＭＳ Ｐゴシック"/>
                <a:cs typeface="Arial"/>
              </a:rPr>
              <a:t>(</a:t>
            </a:r>
            <a:r>
              <a:rPr lang="es-ES" altLang="es-ES_tradnl" sz="2000" err="1">
                <a:latin typeface="Consolas"/>
                <a:ea typeface="ＭＳ Ｐゴシック"/>
                <a:cs typeface="Arial"/>
              </a:rPr>
              <a:t>function</a:t>
            </a:r>
            <a:r>
              <a:rPr lang="es-ES" altLang="es-ES_tradnl" sz="2000" dirty="0">
                <a:latin typeface="Consolas"/>
                <a:ea typeface="ＭＳ Ｐゴシック"/>
                <a:cs typeface="Arial"/>
              </a:rPr>
              <a:t>, iterable, ...)</a:t>
            </a: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000" dirty="0">
                <a:latin typeface="Arial"/>
                <a:ea typeface="ＭＳ Ｐゴシック"/>
                <a:cs typeface="Arial"/>
              </a:rPr>
              <a:t>Retorna un iterador que aplica </a:t>
            </a:r>
            <a:r>
              <a:rPr lang="es-ES" altLang="es-ES_tradnl" sz="2000" i="1" err="1">
                <a:latin typeface="Consolas"/>
                <a:ea typeface="ＭＳ Ｐゴシック"/>
                <a:cs typeface="Arial"/>
              </a:rPr>
              <a:t>function</a:t>
            </a:r>
            <a:r>
              <a:rPr lang="es-ES" altLang="es-ES_tradnl" sz="2000" dirty="0">
                <a:latin typeface="Consolas"/>
                <a:ea typeface="ＭＳ Ｐゴシック"/>
                <a:cs typeface="Arial"/>
              </a:rPr>
              <a:t> </a:t>
            </a:r>
            <a:r>
              <a:rPr lang="es-ES" altLang="es-ES_tradnl" sz="2000" dirty="0">
                <a:latin typeface="Arial"/>
                <a:ea typeface="ＭＳ Ｐゴシック"/>
                <a:cs typeface="Arial"/>
              </a:rPr>
              <a:t>a cada elemento de </a:t>
            </a:r>
            <a:r>
              <a:rPr lang="es-ES" altLang="es-ES_tradnl" sz="2000" dirty="0">
                <a:latin typeface="Consolas"/>
                <a:ea typeface="ＭＳ Ｐゴシック"/>
                <a:cs typeface="Arial"/>
              </a:rPr>
              <a:t>iterable</a:t>
            </a:r>
            <a:r>
              <a:rPr lang="es-ES" altLang="es-ES_tradnl" sz="2000" dirty="0">
                <a:latin typeface="Arial"/>
                <a:ea typeface="ＭＳ Ｐゴシック"/>
                <a:cs typeface="Arial"/>
              </a:rPr>
              <a:t>, retornando el resultado. </a:t>
            </a:r>
            <a:endParaRPr lang="es-ES" alt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000" dirty="0">
                <a:latin typeface="Arial"/>
                <a:ea typeface="ＭＳ Ｐゴシック"/>
                <a:cs typeface="Arial"/>
              </a:rPr>
              <a:t>Si se le pasan argumentos adicionales de tipo iterable, </a:t>
            </a:r>
            <a:r>
              <a:rPr lang="es-ES" altLang="es-ES_tradnl" sz="2000" dirty="0" err="1">
                <a:latin typeface="Consolas"/>
                <a:ea typeface="ＭＳ Ｐゴシック"/>
                <a:cs typeface="Arial"/>
              </a:rPr>
              <a:t>function</a:t>
            </a:r>
            <a:r>
              <a:rPr lang="es-ES" altLang="es-ES_tradnl" sz="2000" dirty="0">
                <a:latin typeface="Consolas"/>
                <a:ea typeface="ＭＳ Ｐゴシック"/>
                <a:cs typeface="Arial"/>
              </a:rPr>
              <a:t> </a:t>
            </a:r>
            <a:r>
              <a:rPr lang="es-ES" altLang="es-ES_tradnl" sz="2000" dirty="0">
                <a:latin typeface="Arial"/>
                <a:ea typeface="ＭＳ Ｐゴシック"/>
                <a:cs typeface="Arial"/>
              </a:rPr>
              <a:t>debe tomar la misma cantidad de argumentos y es aplicado a los elementos de todos ellos en paralelo. </a:t>
            </a:r>
            <a:endParaRPr lang="es-ES" alt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Con iterables múltiples, el iterador se detiene cuando el iterable más corto se agota. </a:t>
            </a: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Para casos donde las entradas de la función ya están organizadas como tuplas de argumentos </a:t>
            </a:r>
            <a:r>
              <a:rPr lang="es-ES" altLang="es-ES_tradnl" sz="2000" dirty="0" err="1">
                <a:latin typeface="Arial" panose="020B0604020202020204" pitchFamily="34" charset="0"/>
                <a:cs typeface="Arial" panose="020B0604020202020204" pitchFamily="34" charset="0"/>
              </a:rPr>
              <a:t>itertools.starmap</a:t>
            </a:r>
            <a:r>
              <a:rPr lang="es-ES" altLang="es-ES_tradnl" sz="2000" dirty="0"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179154-A184-2654-F8FD-859A76308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671" y="4581128"/>
            <a:ext cx="4079600" cy="135986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851B235-E1BF-8F3E-DD81-D39382CD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9547" y="5808262"/>
            <a:ext cx="771486" cy="499569"/>
          </a:xfrm>
          <a:prstGeom prst="rect">
            <a:avLst/>
          </a:prstGeom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CC12E7A8-0A54-49EA-2511-191FA47C7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-993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 panose="020B0604020202020204" pitchFamily="34" charset="0"/>
              </a:rPr>
              <a:t>Funciones de orden superior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B0F70C0-B0FE-AD0F-3896-C69132A4E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821" y="4700749"/>
            <a:ext cx="4203803" cy="76285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253A742-376B-FD8A-5E8E-A0DC05EB6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08" y="5562993"/>
            <a:ext cx="1323070" cy="62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87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3169F078-CA75-7599-278B-0FF13C734C75}"/>
              </a:ext>
            </a:extLst>
          </p:cNvPr>
          <p:cNvSpPr txBox="1"/>
          <p:nvPr/>
        </p:nvSpPr>
        <p:spPr>
          <a:xfrm>
            <a:off x="650053" y="3429000"/>
            <a:ext cx="2408032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sz="2000" err="1">
                <a:solidFill>
                  <a:schemeClr val="tx1"/>
                </a:solidFill>
                <a:latin typeface="Arial"/>
                <a:cs typeface="Arial"/>
              </a:rPr>
              <a:t>List</a:t>
            </a:r>
            <a:r>
              <a:rPr lang="es-E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sz="2000" err="1">
                <a:solidFill>
                  <a:schemeClr val="tx1"/>
                </a:solidFill>
                <a:latin typeface="Arial"/>
                <a:cs typeface="Arial"/>
              </a:rPr>
              <a:t>comprehension</a:t>
            </a:r>
            <a:endParaRPr lang="en-US" sz="20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59C0BA2-6761-51E7-555A-0F70127E8C67}"/>
              </a:ext>
            </a:extLst>
          </p:cNvPr>
          <p:cNvSpPr txBox="1"/>
          <p:nvPr/>
        </p:nvSpPr>
        <p:spPr>
          <a:xfrm>
            <a:off x="650053" y="1618655"/>
            <a:ext cx="188865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dirty="0" err="1">
                <a:solidFill>
                  <a:schemeClr val="tx1"/>
                </a:solidFill>
                <a:latin typeface="Consolas"/>
              </a:rPr>
              <a:t>Map</a:t>
            </a:r>
            <a:r>
              <a:rPr lang="es-ES" dirty="0">
                <a:solidFill>
                  <a:schemeClr val="tx1"/>
                </a:solidFill>
                <a:latin typeface="Consolas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Times New Roman"/>
                <a:cs typeface="Times New Roman"/>
              </a:rPr>
              <a:t>function</a:t>
            </a:r>
            <a:endParaRPr lang="en-US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B4310CC-268A-2341-0B25-12878167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68" y="4149080"/>
            <a:ext cx="7173326" cy="990738"/>
          </a:xfrm>
          <a:prstGeom prst="rect">
            <a:avLst/>
          </a:prstGeom>
        </p:spPr>
      </p:pic>
      <p:sp>
        <p:nvSpPr>
          <p:cNvPr id="12" name="Text Box 2">
            <a:extLst>
              <a:ext uri="{FF2B5EF4-FFF2-40B4-BE49-F238E27FC236}">
                <a16:creationId xmlns:a16="http://schemas.microsoft.com/office/drawing/2014/main" id="{A62CF2C8-2045-C71D-FBBE-31F8E61BE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-993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 panose="020B0604020202020204" pitchFamily="34" charset="0"/>
              </a:rPr>
              <a:t>Funciones de orden superior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0645A9E-92FE-DEF2-E456-5E1ABA779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31" y="2455314"/>
            <a:ext cx="8037642" cy="39762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69139F0-A2B3-E37D-8557-460899819E41}"/>
              </a:ext>
            </a:extLst>
          </p:cNvPr>
          <p:cNvSpPr txBox="1"/>
          <p:nvPr/>
        </p:nvSpPr>
        <p:spPr>
          <a:xfrm>
            <a:off x="663631" y="5517232"/>
            <a:ext cx="657904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sz="2000" dirty="0">
                <a:solidFill>
                  <a:schemeClr val="tx1"/>
                </a:solidFill>
                <a:latin typeface="Arial"/>
                <a:cs typeface="Arial"/>
              </a:rPr>
              <a:t>Conseguimos el mismo comportamiento de las 2 formas</a:t>
            </a:r>
            <a:endParaRPr lang="en-US" sz="200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8437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F63CB1AC-7886-CECF-45CD-7BF883EAA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43000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10845" lvl="1">
              <a:spcBef>
                <a:spcPts val="475"/>
              </a:spcBef>
              <a:defRPr/>
            </a:pPr>
            <a:r>
              <a:rPr lang="es-ES" altLang="es-ES_tradnl" sz="2000" err="1">
                <a:latin typeface="Consolas"/>
                <a:ea typeface="ＭＳ Ｐゴシック"/>
                <a:cs typeface="Arial"/>
              </a:rPr>
              <a:t>filter</a:t>
            </a:r>
            <a:r>
              <a:rPr lang="es-ES" altLang="es-ES_tradnl" sz="2000" dirty="0">
                <a:latin typeface="Consolas"/>
                <a:ea typeface="ＭＳ Ｐゴシック"/>
                <a:cs typeface="Arial"/>
              </a:rPr>
              <a:t>(</a:t>
            </a:r>
            <a:r>
              <a:rPr lang="es-ES" altLang="es-ES_tradnl" sz="2000" err="1">
                <a:latin typeface="Consolas"/>
                <a:ea typeface="ＭＳ Ｐゴシック"/>
                <a:cs typeface="Arial"/>
              </a:rPr>
              <a:t>function</a:t>
            </a:r>
            <a:r>
              <a:rPr lang="es-ES" altLang="es-ES_tradnl" sz="2000" dirty="0">
                <a:latin typeface="Consolas"/>
                <a:ea typeface="ＭＳ Ｐゴシック"/>
                <a:cs typeface="Arial"/>
              </a:rPr>
              <a:t>, iterable)</a:t>
            </a:r>
            <a:endParaRPr lang="es-ES">
              <a:latin typeface="Consolas"/>
              <a:ea typeface="ＭＳ Ｐゴシック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dirty="0">
                <a:latin typeface="Arial"/>
                <a:ea typeface="ＭＳ Ｐゴシック"/>
                <a:cs typeface="Arial"/>
              </a:rPr>
              <a:t>Construye un iterador a partir de aquellos elementos de iterable para los cuales </a:t>
            </a:r>
            <a:r>
              <a:rPr lang="es-ES" altLang="es-ES_tradnl" sz="1800" dirty="0" err="1">
                <a:latin typeface="Consolas"/>
                <a:ea typeface="ＭＳ Ｐゴシック"/>
                <a:cs typeface="Arial"/>
              </a:rPr>
              <a:t>function</a:t>
            </a:r>
            <a:r>
              <a:rPr lang="es-ES" altLang="es-ES_tradnl" sz="1800" dirty="0">
                <a:latin typeface="Consolas"/>
                <a:ea typeface="ＭＳ Ｐゴシック"/>
                <a:cs typeface="Arial"/>
              </a:rPr>
              <a:t> </a:t>
            </a:r>
            <a:r>
              <a:rPr lang="es-ES" altLang="es-ES_tradnl" sz="1800" dirty="0">
                <a:latin typeface="Arial"/>
                <a:ea typeface="ＭＳ Ｐゴシック"/>
                <a:cs typeface="Arial"/>
              </a:rPr>
              <a:t>retorna </a:t>
            </a:r>
            <a:r>
              <a:rPr lang="es-ES" altLang="es-ES_tradnl" sz="1800" dirty="0">
                <a:latin typeface="Consolas"/>
                <a:ea typeface="ＭＳ Ｐゴシック"/>
                <a:cs typeface="Arial"/>
              </a:rPr>
              <a:t>True</a:t>
            </a:r>
            <a:r>
              <a:rPr lang="es-ES" altLang="es-ES_tradnl" sz="1800" dirty="0">
                <a:latin typeface="Arial"/>
                <a:ea typeface="ＭＳ Ｐゴシック"/>
                <a:cs typeface="Arial"/>
              </a:rPr>
              <a:t>. </a:t>
            </a:r>
            <a:endParaRPr lang="es-ES" alt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dirty="0">
                <a:latin typeface="Consolas"/>
                <a:ea typeface="ＭＳ Ｐゴシック"/>
                <a:cs typeface="Arial"/>
              </a:rPr>
              <a:t>iterable </a:t>
            </a:r>
            <a:r>
              <a:rPr lang="es-ES" altLang="es-ES_tradnl" sz="1800" dirty="0">
                <a:latin typeface="Arial"/>
                <a:ea typeface="ＭＳ Ｐゴシック"/>
                <a:cs typeface="Arial"/>
              </a:rPr>
              <a:t>puede ser una secuencia, un contenedor que soporta iteración, o un iterador. </a:t>
            </a:r>
            <a:endParaRPr lang="es-ES" altLang="es-ES_tradnl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b="1" dirty="0">
                <a:latin typeface="Arial"/>
                <a:ea typeface="ＭＳ Ｐゴシック"/>
                <a:cs typeface="Arial"/>
              </a:rPr>
              <a:t>Si </a:t>
            </a:r>
            <a:r>
              <a:rPr lang="es-ES" altLang="es-ES_tradnl" sz="1800" b="1" err="1">
                <a:latin typeface="Consolas"/>
                <a:ea typeface="ＭＳ Ｐゴシック"/>
                <a:cs typeface="Arial"/>
              </a:rPr>
              <a:t>function</a:t>
            </a:r>
            <a:r>
              <a:rPr lang="es-ES" altLang="es-ES_tradnl" sz="1800" b="1" dirty="0">
                <a:latin typeface="Consolas"/>
                <a:ea typeface="ＭＳ Ｐゴシック"/>
                <a:cs typeface="Arial"/>
              </a:rPr>
              <a:t> </a:t>
            </a:r>
            <a:r>
              <a:rPr lang="es-ES" altLang="es-ES_tradnl" sz="1800" b="1" dirty="0">
                <a:latin typeface="Arial"/>
                <a:ea typeface="ＭＳ Ｐゴシック"/>
                <a:cs typeface="Arial"/>
              </a:rPr>
              <a:t>es </a:t>
            </a:r>
            <a:r>
              <a:rPr lang="es-ES" altLang="es-ES_tradnl" sz="1800" b="1" err="1">
                <a:latin typeface="Consolas"/>
                <a:ea typeface="ＭＳ Ｐゴシック"/>
                <a:cs typeface="Arial"/>
              </a:rPr>
              <a:t>None</a:t>
            </a:r>
            <a:r>
              <a:rPr lang="es-ES" altLang="es-ES_tradnl" sz="1800" b="1" dirty="0">
                <a:latin typeface="Arial"/>
                <a:ea typeface="ＭＳ Ｐゴシック"/>
                <a:cs typeface="Arial"/>
              </a:rPr>
              <a:t>, se asume la función identidad, es decir, todos los elementos de iterable que son </a:t>
            </a:r>
            <a:r>
              <a:rPr lang="es-ES" altLang="es-ES_tradnl" sz="1800" b="1" dirty="0">
                <a:latin typeface="Consolas"/>
                <a:ea typeface="ＭＳ Ｐゴシック"/>
                <a:cs typeface="Arial"/>
              </a:rPr>
              <a:t>False </a:t>
            </a:r>
            <a:r>
              <a:rPr lang="es-ES" altLang="es-ES_tradnl" sz="1800" b="1" dirty="0">
                <a:latin typeface="Arial"/>
                <a:ea typeface="ＭＳ Ｐゴシック"/>
                <a:cs typeface="Arial"/>
              </a:rPr>
              <a:t>son eliminados.</a:t>
            </a: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dirty="0" err="1">
                <a:latin typeface="Consolas"/>
                <a:ea typeface="ＭＳ Ｐゴシック"/>
                <a:cs typeface="Arial"/>
              </a:rPr>
              <a:t>itertools.filterfalse</a:t>
            </a:r>
            <a:r>
              <a:rPr lang="es-ES" altLang="es-ES_tradnl" sz="1800" dirty="0">
                <a:latin typeface="Consolas"/>
                <a:ea typeface="ＭＳ Ｐゴシック"/>
                <a:cs typeface="Arial"/>
              </a:rPr>
              <a:t>() </a:t>
            </a:r>
            <a:r>
              <a:rPr lang="es-ES" altLang="es-ES_tradnl" sz="1800" dirty="0">
                <a:latin typeface="Arial"/>
                <a:ea typeface="ＭＳ Ｐゴシック"/>
                <a:cs typeface="Arial"/>
              </a:rPr>
              <a:t>para la función complementaria que retorna los elementos de iterable para los cuales </a:t>
            </a:r>
            <a:r>
              <a:rPr lang="es-ES" altLang="es-ES_tradnl" sz="1800" dirty="0" err="1">
                <a:latin typeface="Consolas"/>
                <a:ea typeface="ＭＳ Ｐゴシック"/>
                <a:cs typeface="Arial"/>
              </a:rPr>
              <a:t>function</a:t>
            </a:r>
            <a:r>
              <a:rPr lang="es-ES" altLang="es-ES_tradnl" sz="1800" dirty="0">
                <a:latin typeface="Consolas"/>
                <a:ea typeface="ＭＳ Ｐゴシック"/>
                <a:cs typeface="Arial"/>
              </a:rPr>
              <a:t> </a:t>
            </a:r>
            <a:r>
              <a:rPr lang="es-ES" altLang="es-ES_tradnl" sz="1800" dirty="0">
                <a:latin typeface="Arial"/>
                <a:ea typeface="ＭＳ Ｐゴシック"/>
                <a:cs typeface="Arial"/>
              </a:rPr>
              <a:t>retorna </a:t>
            </a:r>
            <a:r>
              <a:rPr lang="es-ES" altLang="es-ES_tradnl" sz="1800" dirty="0">
                <a:latin typeface="Consolas"/>
                <a:ea typeface="ＭＳ Ｐゴシック"/>
                <a:cs typeface="Arial"/>
              </a:rPr>
              <a:t>False</a:t>
            </a:r>
            <a:r>
              <a:rPr lang="es-ES" altLang="es-ES_tradnl" sz="1800" dirty="0">
                <a:latin typeface="Arial"/>
                <a:ea typeface="ＭＳ Ｐゴシック"/>
                <a:cs typeface="Arial"/>
              </a:rPr>
              <a:t>.</a:t>
            </a: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BC34F4-67A5-2F1A-23A5-F70A0AE88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49" y="4077072"/>
            <a:ext cx="3733529" cy="209691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0CD21BB-1954-A9E3-962B-CAA62EC33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935" y="4533502"/>
            <a:ext cx="1566153" cy="1165604"/>
          </a:xfrm>
          <a:prstGeom prst="rect">
            <a:avLst/>
          </a:prstGeom>
        </p:spPr>
      </p:pic>
      <p:sp>
        <p:nvSpPr>
          <p:cNvPr id="11" name="Text Box 2">
            <a:extLst>
              <a:ext uri="{FF2B5EF4-FFF2-40B4-BE49-F238E27FC236}">
                <a16:creationId xmlns:a16="http://schemas.microsoft.com/office/drawing/2014/main" id="{4EE7DC6C-C69D-9910-91B5-A2E01A21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-993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 panose="020B0604020202020204" pitchFamily="34" charset="0"/>
              </a:rPr>
              <a:t>Funciones de orden superior</a:t>
            </a:r>
          </a:p>
        </p:txBody>
      </p:sp>
    </p:spTree>
    <p:extLst>
      <p:ext uri="{BB962C8B-B14F-4D97-AF65-F5344CB8AC3E}">
        <p14:creationId xmlns:p14="http://schemas.microsoft.com/office/powerpoint/2010/main" val="1386014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ECB984-E2FD-88C9-48A5-C8F70B111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5849166" cy="99073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30158FF-DE5C-09FE-60F6-B0255F7AE8D9}"/>
              </a:ext>
            </a:extLst>
          </p:cNvPr>
          <p:cNvSpPr txBox="1"/>
          <p:nvPr/>
        </p:nvSpPr>
        <p:spPr>
          <a:xfrm>
            <a:off x="755576" y="3369235"/>
            <a:ext cx="3163045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sz="2000" err="1">
                <a:solidFill>
                  <a:schemeClr val="tx1"/>
                </a:solidFill>
                <a:latin typeface="Arial"/>
                <a:cs typeface="Arial"/>
              </a:rPr>
              <a:t>Filter</a:t>
            </a:r>
            <a:r>
              <a:rPr lang="es-E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sz="2000" err="1">
                <a:solidFill>
                  <a:schemeClr val="tx1"/>
                </a:solidFill>
                <a:latin typeface="Arial"/>
                <a:cs typeface="Arial"/>
              </a:rPr>
              <a:t>function</a:t>
            </a:r>
            <a:r>
              <a:rPr lang="es-E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sz="2000" err="1">
                <a:solidFill>
                  <a:schemeClr val="tx1"/>
                </a:solidFill>
                <a:latin typeface="Arial"/>
                <a:cs typeface="Arial"/>
              </a:rPr>
              <a:t>with</a:t>
            </a:r>
            <a:r>
              <a:rPr lang="es-ES" sz="2000" dirty="0">
                <a:solidFill>
                  <a:schemeClr val="tx1"/>
                </a:solidFill>
                <a:latin typeface="Arial"/>
                <a:cs typeface="Arial"/>
              </a:rPr>
              <a:t> lambda</a:t>
            </a:r>
            <a:endParaRPr lang="en-US" sz="200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F5C31C-AFC8-E90B-C4ED-4BB0C79F7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920588"/>
            <a:ext cx="5915851" cy="46679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2D302F0-B7D4-F5B9-B047-8AA7B4259D96}"/>
              </a:ext>
            </a:extLst>
          </p:cNvPr>
          <p:cNvSpPr txBox="1"/>
          <p:nvPr/>
        </p:nvSpPr>
        <p:spPr>
          <a:xfrm>
            <a:off x="683568" y="1365479"/>
            <a:ext cx="4572000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2000" err="1">
                <a:solidFill>
                  <a:schemeClr val="tx1"/>
                </a:solidFill>
                <a:latin typeface="Arial"/>
                <a:cs typeface="Arial"/>
              </a:rPr>
              <a:t>List</a:t>
            </a:r>
            <a:r>
              <a:rPr lang="es-ES" sz="20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s-ES" sz="2000" err="1">
                <a:solidFill>
                  <a:schemeClr val="tx1"/>
                </a:solidFill>
                <a:latin typeface="Arial"/>
                <a:cs typeface="Arial"/>
              </a:rPr>
              <a:t>comprehension</a:t>
            </a:r>
            <a:endParaRPr lang="en-US" sz="20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9E10A4B9-7581-5872-5E2F-AE3644DC6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-993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 panose="020B0604020202020204" pitchFamily="34" charset="0"/>
              </a:rPr>
              <a:t>Funciones de orden superior</a:t>
            </a:r>
          </a:p>
        </p:txBody>
      </p:sp>
    </p:spTree>
    <p:extLst>
      <p:ext uri="{BB962C8B-B14F-4D97-AF65-F5344CB8AC3E}">
        <p14:creationId xmlns:p14="http://schemas.microsoft.com/office/powerpoint/2010/main" val="69831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F63CB1AC-7886-CECF-45CD-7BF883EAA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43000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10845" lvl="1">
              <a:spcBef>
                <a:spcPts val="475"/>
              </a:spcBef>
              <a:defRPr/>
            </a:pPr>
            <a:r>
              <a:rPr lang="en-US" sz="2000" dirty="0">
                <a:latin typeface="Consolas"/>
                <a:ea typeface="ＭＳ Ｐゴシック"/>
                <a:cs typeface="Arial"/>
              </a:rPr>
              <a:t> </a:t>
            </a:r>
            <a:r>
              <a:rPr lang="en-US" sz="2000" err="1">
                <a:latin typeface="Consolas"/>
                <a:ea typeface="ＭＳ Ｐゴシック"/>
                <a:cs typeface="Arial"/>
              </a:rPr>
              <a:t>functools.reduce</a:t>
            </a:r>
            <a:r>
              <a:rPr lang="en-US" sz="2000" dirty="0">
                <a:latin typeface="Consolas"/>
                <a:ea typeface="ＭＳ Ｐゴシック"/>
                <a:cs typeface="Arial"/>
              </a:rPr>
              <a:t>(function, </a:t>
            </a:r>
            <a:r>
              <a:rPr lang="en-US" sz="2000" err="1">
                <a:latin typeface="Consolas"/>
                <a:ea typeface="ＭＳ Ｐゴシック"/>
                <a:cs typeface="Arial"/>
              </a:rPr>
              <a:t>iterable</a:t>
            </a:r>
            <a:r>
              <a:rPr lang="en-US" sz="2000" dirty="0">
                <a:latin typeface="Consolas"/>
                <a:ea typeface="ＭＳ Ｐゴシック"/>
                <a:cs typeface="Arial"/>
              </a:rPr>
              <a:t>[, initializer])</a:t>
            </a:r>
            <a:endParaRPr lang="es-ES" sz="2000">
              <a:latin typeface="Consolas"/>
              <a:ea typeface="ＭＳ Ｐゴシック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latin typeface="+mn-lt"/>
                <a:ea typeface="ＭＳ Ｐゴシック"/>
              </a:rPr>
              <a:t>Aplicar una función de dos argumentos acumulativos a los elementos de iterable, de izquierda a derecha, para reducir los iterables a un solo valor. </a:t>
            </a:r>
            <a:endParaRPr lang="es-ES" sz="1600" dirty="0">
              <a:latin typeface="+mn-lt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latin typeface="+mn-lt"/>
                <a:ea typeface="ＭＳ Ｐゴシック"/>
              </a:rPr>
              <a:t>Primero toma los 2 primeros elementos del iterable aplica la función y obtiene el resultado. El siguiente paso es aplicar la misma función al resultado, etc. </a:t>
            </a:r>
            <a:endParaRPr lang="es-ES" sz="1600" dirty="0">
              <a:latin typeface="+mn-lt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latin typeface="+mn-lt"/>
                <a:ea typeface="ＭＳ Ｐゴシック"/>
              </a:rPr>
              <a:t>Ejemplo:</a:t>
            </a:r>
            <a:r>
              <a:rPr lang="es-ES" sz="1600" dirty="0">
                <a:latin typeface="Consolas"/>
                <a:ea typeface="ＭＳ Ｐゴシック"/>
              </a:rPr>
              <a:t> reduce(lambda x, y: </a:t>
            </a:r>
            <a:r>
              <a:rPr lang="es-ES" sz="1600" dirty="0" err="1">
                <a:latin typeface="Consolas"/>
                <a:ea typeface="ＭＳ Ｐゴシック"/>
              </a:rPr>
              <a:t>x+y</a:t>
            </a:r>
            <a:r>
              <a:rPr lang="es-ES" sz="1600" dirty="0">
                <a:latin typeface="Consolas"/>
                <a:ea typeface="ＭＳ Ｐゴシック"/>
              </a:rPr>
              <a:t>, [1, 2, 3, 4, 5]) </a:t>
            </a:r>
            <a:r>
              <a:rPr lang="es-ES" sz="1200" dirty="0">
                <a:latin typeface="+mn-lt"/>
                <a:ea typeface="ＭＳ Ｐゴシック"/>
              </a:rPr>
              <a:t>   calcula ((((1+2)+3)+4)+5)</a:t>
            </a:r>
            <a:endParaRPr lang="es-ES" sz="1200" dirty="0">
              <a:latin typeface="+mn-lt"/>
              <a:ea typeface="ＭＳ Ｐゴシック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latin typeface="+mn-lt"/>
                <a:ea typeface="ＭＳ Ｐゴシック"/>
              </a:rPr>
              <a:t>El argumento de la izquierda, x, es el valor acumulado y el de la derecha, y, es el valor de actualización del iterable. </a:t>
            </a:r>
            <a:endParaRPr lang="es-ES" sz="1600" dirty="0">
              <a:latin typeface="+mn-lt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latin typeface="+mn-lt"/>
                <a:ea typeface="ＭＳ Ｐゴシック"/>
              </a:rPr>
              <a:t>Si el </a:t>
            </a:r>
            <a:r>
              <a:rPr lang="es-ES" sz="1600" dirty="0" err="1">
                <a:latin typeface="Consolas"/>
                <a:ea typeface="ＭＳ Ｐゴシック"/>
              </a:rPr>
              <a:t>initializer</a:t>
            </a:r>
            <a:r>
              <a:rPr lang="es-ES" sz="1600" dirty="0">
                <a:latin typeface="Consolas"/>
                <a:ea typeface="ＭＳ Ｐゴシック"/>
              </a:rPr>
              <a:t> </a:t>
            </a:r>
            <a:r>
              <a:rPr lang="es-ES" sz="1600" dirty="0">
                <a:latin typeface="+mn-lt"/>
                <a:ea typeface="ＭＳ Ｐゴシック"/>
              </a:rPr>
              <a:t>opcional está presente, se coloca antes de los ítems de la iterable en el cálculo, y sirve como predeterminado cuando la iterable está vacía. </a:t>
            </a:r>
            <a:endParaRPr lang="es-ES" sz="1600" dirty="0">
              <a:latin typeface="+mn-lt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sz="1600" dirty="0">
                <a:latin typeface="+mn-lt"/>
                <a:ea typeface="ＭＳ Ｐゴシック"/>
              </a:rPr>
              <a:t>Si no se da el </a:t>
            </a:r>
            <a:r>
              <a:rPr lang="es-ES" sz="1600" err="1">
                <a:latin typeface="Consolas"/>
                <a:ea typeface="ＭＳ Ｐゴシック"/>
              </a:rPr>
              <a:t>initializer</a:t>
            </a:r>
            <a:r>
              <a:rPr lang="es-ES" sz="1600" dirty="0">
                <a:latin typeface="Consolas"/>
                <a:ea typeface="ＭＳ Ｐゴシック"/>
              </a:rPr>
              <a:t> </a:t>
            </a:r>
            <a:r>
              <a:rPr lang="es-ES" sz="1600" dirty="0">
                <a:latin typeface="+mn-lt"/>
                <a:ea typeface="ＭＳ Ｐゴシック"/>
              </a:rPr>
              <a:t>y el iterable contiene sólo un elemento, se retorna el primer elemento.</a:t>
            </a:r>
            <a:endParaRPr lang="en-US" sz="1600" dirty="0">
              <a:latin typeface="+mn-lt"/>
              <a:ea typeface="ＭＳ Ｐゴシック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n-US" altLang="es-ES_tradn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n-US" altLang="es-ES_tradn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n-US" altLang="es-ES_tradn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35E5A13B-414C-4C9B-51F5-3F9E9FCD2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581128"/>
            <a:ext cx="6836559" cy="1610324"/>
          </a:xfrm>
          <a:prstGeom prst="rect">
            <a:avLst/>
          </a:prstGeom>
        </p:spPr>
      </p:pic>
      <p:sp>
        <p:nvSpPr>
          <p:cNvPr id="12" name="Text Box 2">
            <a:extLst>
              <a:ext uri="{FF2B5EF4-FFF2-40B4-BE49-F238E27FC236}">
                <a16:creationId xmlns:a16="http://schemas.microsoft.com/office/drawing/2014/main" id="{973589EE-7264-6BE3-2768-DBE398C4C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-993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 panose="020B0604020202020204" pitchFamily="34" charset="0"/>
              </a:rPr>
              <a:t>Funciones de orden superior: </a:t>
            </a:r>
            <a:r>
              <a:rPr lang="es-ES" altLang="es-ES_tradnl" sz="2800" b="1" dirty="0" err="1">
                <a:latin typeface="Arial" panose="020B0604020202020204" pitchFamily="34" charset="0"/>
              </a:rPr>
              <a:t>functools</a:t>
            </a:r>
            <a:endParaRPr lang="es-ES" altLang="es-ES_tradnl" sz="2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92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>
            <a:extLst>
              <a:ext uri="{FF2B5EF4-FFF2-40B4-BE49-F238E27FC236}">
                <a16:creationId xmlns:a16="http://schemas.microsoft.com/office/drawing/2014/main" id="{1C457DD3-994E-6734-BA24-1D46DF6AF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96752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10845" lvl="1">
              <a:spcBef>
                <a:spcPts val="475"/>
              </a:spcBef>
              <a:defRPr/>
            </a:pPr>
            <a:r>
              <a:rPr lang="en-US" altLang="es-ES_tradnl" sz="2000" err="1">
                <a:latin typeface="Consolas"/>
                <a:ea typeface="ＭＳ Ｐゴシック"/>
                <a:cs typeface="Arial"/>
              </a:rPr>
              <a:t>functools.</a:t>
            </a:r>
            <a:r>
              <a:rPr lang="en-US" altLang="es-ES_tradnl" sz="2000" b="1" err="1">
                <a:latin typeface="Consolas"/>
                <a:ea typeface="ＭＳ Ｐゴシック"/>
                <a:cs typeface="Arial"/>
              </a:rPr>
              <a:t>reduce</a:t>
            </a:r>
            <a:r>
              <a:rPr lang="en-US" altLang="es-ES_tradnl" sz="2000" dirty="0">
                <a:latin typeface="Consolas"/>
                <a:ea typeface="ＭＳ Ｐゴシック"/>
                <a:cs typeface="Arial"/>
              </a:rPr>
              <a:t>(function, </a:t>
            </a:r>
            <a:r>
              <a:rPr lang="en-US" altLang="es-ES_tradnl" sz="2000" err="1">
                <a:latin typeface="Consolas"/>
                <a:ea typeface="ＭＳ Ｐゴシック"/>
                <a:cs typeface="Arial"/>
              </a:rPr>
              <a:t>iterable</a:t>
            </a:r>
            <a:r>
              <a:rPr lang="en-US" altLang="es-ES_tradnl" sz="2000" dirty="0">
                <a:latin typeface="Consolas"/>
                <a:ea typeface="ＭＳ Ｐゴシック"/>
                <a:cs typeface="Arial"/>
              </a:rPr>
              <a:t>[, initializer])</a:t>
            </a:r>
            <a:endParaRPr lang="es-ES">
              <a:latin typeface="Consolas"/>
              <a:ea typeface="ＭＳ Ｐゴシック"/>
              <a:cs typeface="Arial"/>
            </a:endParaRPr>
          </a:p>
          <a:p>
            <a:pPr marL="410845" lvl="1">
              <a:spcBef>
                <a:spcPts val="475"/>
              </a:spcBef>
              <a:defRPr/>
            </a:pPr>
            <a:r>
              <a:rPr lang="en-US" altLang="es-ES_tradnl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Ejemplo</a:t>
            </a:r>
            <a:r>
              <a:rPr lang="en-US" altLang="es-ES_tradnl" sz="20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C38207-2472-34F9-1C2A-0BE5EA01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4458255" cy="266429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7553C94-0C45-EC42-3CF2-8775B3EAD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725144"/>
            <a:ext cx="3139004" cy="1190106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B4D87B74-C900-4D65-70CE-01ACFCD20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-993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endParaRPr lang="es-ES" altLang="es-ES_tradnl" sz="2800" b="1" dirty="0">
              <a:latin typeface="Arial" panose="020B0604020202020204" pitchFamily="34" charset="0"/>
            </a:endParaRP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0408BF4F-422F-62F3-ED86-C85CC355F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-290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 panose="020B0604020202020204" pitchFamily="34" charset="0"/>
              </a:rPr>
              <a:t>Funciones de orden superior: </a:t>
            </a:r>
            <a:r>
              <a:rPr lang="es-ES" altLang="es-ES_tradnl" sz="2800" b="1" dirty="0" err="1">
                <a:latin typeface="Arial" panose="020B0604020202020204" pitchFamily="34" charset="0"/>
              </a:rPr>
              <a:t>functools</a:t>
            </a:r>
            <a:endParaRPr lang="es-ES" altLang="es-ES_tradnl" sz="2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43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3">
            <a:extLst>
              <a:ext uri="{FF2B5EF4-FFF2-40B4-BE49-F238E27FC236}">
                <a16:creationId xmlns:a16="http://schemas.microsoft.com/office/drawing/2014/main" id="{12F0C7C8-BC43-65FB-A5BE-DE9A91C2B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08520" y="1772816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Itera </a:t>
            </a:r>
            <a:r>
              <a:rPr lang="en-US" altLang="es-ES_tradnl" sz="2000" dirty="0" err="1">
                <a:latin typeface="Arial"/>
                <a:ea typeface="ＭＳ Ｐゴシック"/>
                <a:cs typeface="Arial"/>
              </a:rPr>
              <a:t>sobre</a:t>
            </a: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es-ES_tradnl" sz="2000" dirty="0" err="1">
                <a:latin typeface="Arial"/>
                <a:ea typeface="ＭＳ Ｐゴシック"/>
                <a:cs typeface="Arial"/>
              </a:rPr>
              <a:t>varios</a:t>
            </a: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es-ES_tradnl" sz="2000" dirty="0" err="1">
                <a:latin typeface="Arial"/>
                <a:ea typeface="ＭＳ Ｐゴシック"/>
                <a:cs typeface="Arial"/>
              </a:rPr>
              <a:t>iterables</a:t>
            </a: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es-ES_tradnl" sz="2000" dirty="0" err="1">
                <a:latin typeface="Arial"/>
                <a:ea typeface="ＭＳ Ｐゴシック"/>
                <a:cs typeface="Arial"/>
              </a:rPr>
              <a:t>en</a:t>
            </a: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es-ES_tradnl" sz="2000" dirty="0" err="1">
                <a:latin typeface="Arial"/>
                <a:ea typeface="ＭＳ Ｐゴシック"/>
                <a:cs typeface="Arial"/>
              </a:rPr>
              <a:t>paralelo</a:t>
            </a: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 y produce </a:t>
            </a:r>
            <a:r>
              <a:rPr lang="en-US" altLang="es-ES_tradnl" sz="2000" dirty="0" err="1">
                <a:latin typeface="Arial"/>
                <a:ea typeface="ＭＳ Ｐゴシック"/>
                <a:cs typeface="Arial"/>
              </a:rPr>
              <a:t>tuplas</a:t>
            </a: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 con un element de </a:t>
            </a:r>
            <a:r>
              <a:rPr lang="en-US" altLang="es-ES_tradnl" sz="2000" dirty="0" err="1">
                <a:latin typeface="Arial"/>
                <a:ea typeface="ＭＳ Ｐゴシック"/>
                <a:cs typeface="Arial"/>
              </a:rPr>
              <a:t>cada</a:t>
            </a: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 uno</a:t>
            </a:r>
            <a:endParaRPr lang="es-ES">
              <a:latin typeface="Arial"/>
              <a:ea typeface="ＭＳ Ｐゴシック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Es </a:t>
            </a:r>
            <a:r>
              <a:rPr lang="en-US" altLang="es-ES_tradnl" sz="2000" dirty="0" err="1">
                <a:latin typeface="Arial"/>
                <a:ea typeface="ＭＳ Ｐゴシック"/>
                <a:cs typeface="Arial"/>
              </a:rPr>
              <a:t>útil</a:t>
            </a: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 para </a:t>
            </a:r>
            <a:r>
              <a:rPr lang="en-US" altLang="es-ES_tradnl" sz="2000" dirty="0" err="1">
                <a:latin typeface="Arial"/>
                <a:ea typeface="ＭＳ Ｐゴシック"/>
                <a:cs typeface="Arial"/>
              </a:rPr>
              <a:t>convertir</a:t>
            </a: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es-ES_tradnl" sz="2000" dirty="0" err="1">
                <a:latin typeface="Arial"/>
                <a:ea typeface="ＭＳ Ｐゴシック"/>
                <a:cs typeface="Arial"/>
              </a:rPr>
              <a:t>filas</a:t>
            </a: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 a </a:t>
            </a:r>
            <a:r>
              <a:rPr lang="en-US" altLang="es-ES_tradnl" sz="2000" dirty="0" err="1">
                <a:latin typeface="Arial"/>
                <a:ea typeface="ＭＳ Ｐゴシック"/>
                <a:cs typeface="Arial"/>
              </a:rPr>
              <a:t>columnas</a:t>
            </a: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 y </a:t>
            </a:r>
            <a:r>
              <a:rPr lang="en-US" altLang="es-ES_tradnl" sz="2000" dirty="0" err="1">
                <a:latin typeface="Arial"/>
                <a:ea typeface="ＭＳ Ｐゴシック"/>
                <a:cs typeface="Arial"/>
              </a:rPr>
              <a:t>viceversa</a:t>
            </a: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 (similar a la </a:t>
            </a:r>
            <a:r>
              <a:rPr lang="en-US" altLang="es-ES_tradnl" sz="2000" dirty="0" err="1">
                <a:latin typeface="Arial"/>
                <a:ea typeface="ＭＳ Ｐゴシック"/>
                <a:cs typeface="Arial"/>
              </a:rPr>
              <a:t>traspuesta</a:t>
            </a: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 de </a:t>
            </a:r>
            <a:r>
              <a:rPr lang="en-US" altLang="es-ES_tradnl" sz="2000" dirty="0" err="1">
                <a:latin typeface="Arial"/>
                <a:ea typeface="ＭＳ Ｐゴシック"/>
                <a:cs typeface="Arial"/>
              </a:rPr>
              <a:t>una</a:t>
            </a: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 </a:t>
            </a:r>
            <a:r>
              <a:rPr lang="en-US" altLang="es-ES_tradnl" sz="2000" dirty="0" err="1">
                <a:latin typeface="Arial"/>
                <a:ea typeface="ＭＳ Ｐゴシック"/>
                <a:cs typeface="Arial"/>
              </a:rPr>
              <a:t>matriz</a:t>
            </a:r>
            <a:r>
              <a:rPr lang="en-US" altLang="es-ES_tradnl" sz="2000" dirty="0">
                <a:latin typeface="Arial"/>
                <a:ea typeface="ＭＳ Ｐゴシック"/>
                <a:cs typeface="Arial"/>
              </a:rPr>
              <a:t>)</a:t>
            </a:r>
            <a:endParaRPr lang="en-US" altLang="es-ES_tradn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n-US" altLang="es-ES_tradn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n-US" altLang="es-ES_tradn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EABACC-73BB-967E-5264-43ECF0B1F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9" y="3933056"/>
            <a:ext cx="8973802" cy="152421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A95060D-8515-E980-1CFA-70CF53B29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196752"/>
            <a:ext cx="3105583" cy="362001"/>
          </a:xfrm>
          <a:prstGeom prst="rect">
            <a:avLst/>
          </a:prstGeom>
        </p:spPr>
      </p:pic>
      <p:sp>
        <p:nvSpPr>
          <p:cNvPr id="2" name="Text Box 2">
            <a:extLst>
              <a:ext uri="{FF2B5EF4-FFF2-40B4-BE49-F238E27FC236}">
                <a16:creationId xmlns:a16="http://schemas.microsoft.com/office/drawing/2014/main" id="{B15DB4F2-010E-3232-02CD-D867A86CC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-993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 panose="020B0604020202020204" pitchFamily="34" charset="0"/>
              </a:rPr>
              <a:t>Otras Funciones </a:t>
            </a:r>
            <a:r>
              <a:rPr lang="es-ES" altLang="es-ES_tradnl" sz="2800" b="1" dirty="0" err="1">
                <a:latin typeface="Arial" panose="020B0604020202020204" pitchFamily="34" charset="0"/>
              </a:rPr>
              <a:t>builtin</a:t>
            </a:r>
            <a:endParaRPr lang="es-ES" altLang="es-ES_tradnl" sz="2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38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4AD2AFE-9A27-2B5E-A9D7-F3CEBC2BC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-993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 panose="020B0604020202020204" pitchFamily="34" charset="0"/>
              </a:rPr>
              <a:t>Otras Funciones </a:t>
            </a:r>
            <a:r>
              <a:rPr lang="es-ES" altLang="es-ES_tradnl" sz="2800" b="1" dirty="0" err="1">
                <a:latin typeface="Arial" panose="020B0604020202020204" pitchFamily="34" charset="0"/>
              </a:rPr>
              <a:t>builtin</a:t>
            </a:r>
            <a:endParaRPr lang="es-ES" altLang="es-ES_tradnl" sz="2800" b="1" dirty="0"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DDB7F80-F678-9398-EB05-832291221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2789162" cy="434378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372EA9B6-9C1F-DEC4-2190-874E66537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26" y="1725523"/>
            <a:ext cx="7704212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31470" indent="-331470">
              <a:buFont typeface="Arial" panose="020B0604020202020204" pitchFamily="34" charset="0"/>
              <a:buChar char="•"/>
            </a:pPr>
            <a:r>
              <a:rPr lang="es-ES" sz="1800" dirty="0">
                <a:latin typeface="+mn-lt"/>
                <a:ea typeface="ＭＳ Ｐゴシック"/>
              </a:rPr>
              <a:t>Suma </a:t>
            </a:r>
            <a:r>
              <a:rPr lang="es-ES" sz="1800" err="1">
                <a:latin typeface="Consolas"/>
                <a:ea typeface="ＭＳ Ｐゴシック"/>
              </a:rPr>
              <a:t>start</a:t>
            </a:r>
            <a:r>
              <a:rPr lang="es-ES" sz="1800" dirty="0">
                <a:latin typeface="Consolas"/>
                <a:ea typeface="ＭＳ Ｐゴシック"/>
              </a:rPr>
              <a:t> </a:t>
            </a:r>
            <a:r>
              <a:rPr lang="es-ES" sz="1800" dirty="0">
                <a:latin typeface="+mn-lt"/>
                <a:ea typeface="ＭＳ Ｐゴシック"/>
              </a:rPr>
              <a:t>y los elementos de un iterable de izquierda a derecha y Retorna el total. </a:t>
            </a:r>
            <a:endParaRPr lang="es-ES"/>
          </a:p>
          <a:p>
            <a:pPr marL="331470" indent="-331470">
              <a:buFont typeface="Arial" panose="020B0604020202020204" pitchFamily="34" charset="0"/>
              <a:buChar char="•"/>
            </a:pPr>
            <a:r>
              <a:rPr lang="es-ES" sz="1800" dirty="0">
                <a:latin typeface="+mn-lt"/>
                <a:ea typeface="ＭＳ Ｐゴシック"/>
              </a:rPr>
              <a:t>Los elementos del iterable son normalmente números, y el valor </a:t>
            </a:r>
            <a:r>
              <a:rPr lang="es-ES" sz="1800" err="1">
                <a:latin typeface="Consolas"/>
                <a:ea typeface="ＭＳ Ｐゴシック"/>
              </a:rPr>
              <a:t>start</a:t>
            </a:r>
            <a:r>
              <a:rPr lang="es-ES" sz="1800" dirty="0">
                <a:latin typeface="Consolas"/>
                <a:ea typeface="ＭＳ Ｐゴシック"/>
              </a:rPr>
              <a:t> </a:t>
            </a:r>
            <a:r>
              <a:rPr lang="es-ES" sz="1800" dirty="0">
                <a:latin typeface="+mn-lt"/>
                <a:ea typeface="ＭＳ Ｐゴシック"/>
              </a:rPr>
              <a:t>no puede ser una cadena.</a:t>
            </a:r>
            <a:endParaRPr lang="es-ES" sz="1800" dirty="0">
              <a:latin typeface="+mn-lt"/>
              <a:ea typeface="ＭＳ Ｐゴシック"/>
              <a:cs typeface="Arial"/>
            </a:endParaRPr>
          </a:p>
          <a:p>
            <a:pPr marL="331470" indent="-331470">
              <a:buFont typeface="Arial" panose="020B0604020202020204" pitchFamily="34" charset="0"/>
              <a:buChar char="•"/>
            </a:pPr>
            <a:r>
              <a:rPr lang="es-ES" sz="1800" dirty="0">
                <a:latin typeface="+mn-lt"/>
                <a:ea typeface="ＭＳ Ｐゴシック"/>
              </a:rPr>
              <a:t>Para algunos casos de uso, hay buenas alternativas a </a:t>
            </a:r>
            <a:r>
              <a:rPr lang="es-ES" sz="1800" dirty="0">
                <a:latin typeface="Consolas"/>
                <a:ea typeface="ＭＳ Ｐゴシック"/>
              </a:rPr>
              <a:t>sum()</a:t>
            </a:r>
            <a:r>
              <a:rPr lang="es-ES" sz="1800" dirty="0">
                <a:latin typeface="+mn-lt"/>
                <a:ea typeface="ＭＳ Ｐゴシック"/>
              </a:rPr>
              <a:t>. La manera preferente y más rápida de concatenar secuencias de cadenas es llamado a </a:t>
            </a:r>
            <a:r>
              <a:rPr lang="es-ES" sz="1800" dirty="0">
                <a:latin typeface="Consolas"/>
                <a:ea typeface="ＭＳ Ｐゴシック"/>
              </a:rPr>
              <a:t>’’.</a:t>
            </a:r>
            <a:r>
              <a:rPr lang="es-ES" sz="1800" err="1">
                <a:latin typeface="Consolas"/>
                <a:ea typeface="ＭＳ Ｐゴシック"/>
              </a:rPr>
              <a:t>join</a:t>
            </a:r>
            <a:r>
              <a:rPr lang="es-ES" sz="1800" dirty="0">
                <a:latin typeface="Consolas"/>
                <a:ea typeface="ＭＳ Ｐゴシック"/>
              </a:rPr>
              <a:t>(</a:t>
            </a:r>
            <a:r>
              <a:rPr lang="es-ES" sz="1800" err="1">
                <a:latin typeface="Consolas"/>
                <a:ea typeface="ＭＳ Ｐゴシック"/>
              </a:rPr>
              <a:t>sequence</a:t>
            </a:r>
            <a:r>
              <a:rPr lang="es-ES" sz="1800" dirty="0">
                <a:latin typeface="Consolas"/>
                <a:ea typeface="ＭＳ Ｐゴシック"/>
              </a:rPr>
              <a:t>)</a:t>
            </a:r>
            <a:r>
              <a:rPr lang="es-ES" sz="1800" dirty="0">
                <a:latin typeface="+mn-lt"/>
                <a:ea typeface="ＭＳ Ｐゴシック"/>
              </a:rPr>
              <a:t>. </a:t>
            </a:r>
            <a:endParaRPr lang="es-ES" sz="1800" dirty="0">
              <a:latin typeface="+mn-lt"/>
              <a:cs typeface="Arial"/>
            </a:endParaRPr>
          </a:p>
          <a:p>
            <a:pPr marL="331470" indent="-331470">
              <a:buFont typeface="Arial" panose="020B0604020202020204" pitchFamily="34" charset="0"/>
              <a:buChar char="•"/>
            </a:pPr>
            <a:r>
              <a:rPr lang="es-ES" sz="1800" dirty="0">
                <a:latin typeface="+mn-lt"/>
                <a:ea typeface="ＭＳ Ｐゴシック"/>
              </a:rPr>
              <a:t>Para añadir valores de punto flotante con precisión extendida, ver </a:t>
            </a:r>
            <a:r>
              <a:rPr lang="es-ES" sz="1800" err="1">
                <a:latin typeface="Consolas"/>
                <a:ea typeface="ＭＳ Ｐゴシック"/>
              </a:rPr>
              <a:t>math.fsum</a:t>
            </a:r>
            <a:r>
              <a:rPr lang="es-ES" sz="1800" dirty="0">
                <a:latin typeface="Consolas"/>
                <a:ea typeface="ＭＳ Ｐゴシック"/>
              </a:rPr>
              <a:t>()</a:t>
            </a:r>
            <a:r>
              <a:rPr lang="es-ES" sz="1800" dirty="0">
                <a:latin typeface="+mn-lt"/>
                <a:ea typeface="ＭＳ Ｐゴシック"/>
              </a:rPr>
              <a:t>. Para concatenar series de iterabais, considera usar </a:t>
            </a:r>
            <a:r>
              <a:rPr lang="es-ES" sz="1800" err="1">
                <a:latin typeface="Consolas"/>
                <a:ea typeface="ＭＳ Ｐゴシック"/>
              </a:rPr>
              <a:t>itertools.chain</a:t>
            </a:r>
            <a:r>
              <a:rPr lang="es-ES" sz="1800" dirty="0">
                <a:latin typeface="Consolas"/>
                <a:ea typeface="ＭＳ Ｐゴシック"/>
              </a:rPr>
              <a:t>()</a:t>
            </a:r>
            <a:r>
              <a:rPr lang="es-ES" sz="1800" dirty="0">
                <a:latin typeface="+mn-lt"/>
                <a:ea typeface="ＭＳ Ｐゴシック"/>
              </a:rPr>
              <a:t>.</a:t>
            </a:r>
            <a:endParaRPr lang="en-US" sz="1800" dirty="0">
              <a:latin typeface="+mn-lt"/>
              <a:ea typeface="ＭＳ Ｐゴシック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n-US" altLang="es-ES_tradn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n-US" altLang="es-ES_tradnl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E981AA9-2783-0FD5-5225-E9B44A76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68" y="4941168"/>
            <a:ext cx="3586494" cy="9188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D365E16-2D57-B541-6E02-0057C8396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182" y="4941168"/>
            <a:ext cx="4255818" cy="6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67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Text Box 1">
            <a:extLst>
              <a:ext uri="{FF2B5EF4-FFF2-40B4-BE49-F238E27FC236}">
                <a16:creationId xmlns:a16="http://schemas.microsoft.com/office/drawing/2014/main" id="{D81B6EB1-662C-6349-85AD-71E4B4473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24600"/>
            <a:ext cx="563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s-ES_tradnl" sz="1400" b="1"/>
              <a:t>					        </a:t>
            </a:r>
            <a:fld id="{94C3EA3E-055C-DD45-AA6C-8AFCBD85C4B0}" type="slidenum">
              <a:rPr lang="es-ES" altLang="es-ES_tradnl" sz="1400" b="1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s-ES" altLang="es-ES_tradnl" sz="1400" b="1"/>
          </a:p>
        </p:txBody>
      </p:sp>
      <p:sp>
        <p:nvSpPr>
          <p:cNvPr id="177155" name="Text Box 2">
            <a:extLst>
              <a:ext uri="{FF2B5EF4-FFF2-40B4-BE49-F238E27FC236}">
                <a16:creationId xmlns:a16="http://schemas.microsoft.com/office/drawing/2014/main" id="{81AE15CA-780A-2148-8B0F-9ADF8C7BF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3600" b="1" dirty="0">
                <a:latin typeface="Arial" panose="020B0604020202020204" pitchFamily="34" charset="0"/>
              </a:rPr>
              <a:t>Programación Funcional</a:t>
            </a:r>
          </a:p>
        </p:txBody>
      </p:sp>
      <p:sp>
        <p:nvSpPr>
          <p:cNvPr id="175108" name="Text Box 3">
            <a:extLst>
              <a:ext uri="{FF2B5EF4-FFF2-40B4-BE49-F238E27FC236}">
                <a16:creationId xmlns:a16="http://schemas.microsoft.com/office/drawing/2014/main" id="{D197E779-FD7D-7942-8BBA-E6B7718C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138687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42900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400" dirty="0">
                <a:latin typeface="Arial"/>
                <a:ea typeface="ＭＳ Ｐゴシック"/>
                <a:cs typeface="Arial"/>
              </a:rPr>
              <a:t>Paradigma declarativo.</a:t>
            </a:r>
            <a:endParaRPr lang="es-ES" alt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Basado en cálculo lambda, donde el programa es la composición de una serie de funciones matemáticas</a:t>
            </a:r>
          </a:p>
          <a:p>
            <a:pPr marL="342900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Pretende crear código muy preciso en unidades pequeñas, reutilizables y altamente especializadas tanto como sea posible</a:t>
            </a:r>
          </a:p>
          <a:p>
            <a:pPr marL="342900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Fácil de depurar y probar </a:t>
            </a:r>
          </a:p>
          <a:p>
            <a:pPr marL="753745" lvl="1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Depuración sencilla ya que las funciones son pequeñas y perfectamente especificadas.</a:t>
            </a:r>
          </a:p>
          <a:p>
            <a:pPr marL="753745" lvl="1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Pruebas unitarias por función, ya que las funciones no dependen de ningún estado global.</a:t>
            </a:r>
          </a:p>
          <a:p>
            <a:pPr marL="753745" lvl="1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130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763FB9-3942-8777-8A2A-4DD06BEF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11709"/>
            <a:ext cx="3248478" cy="7525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E687427-535B-5B01-C897-A4FEC214A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03" y="4437112"/>
            <a:ext cx="3238952" cy="79068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F051FCE-2771-D2EE-1146-7BE168D56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78" y="1491895"/>
            <a:ext cx="1819529" cy="37152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ECDFC59-8789-D52D-48CD-1B3457292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613" y="3693457"/>
            <a:ext cx="1905266" cy="409632"/>
          </a:xfrm>
          <a:prstGeom prst="rect">
            <a:avLst/>
          </a:prstGeom>
        </p:spPr>
      </p:pic>
      <p:sp>
        <p:nvSpPr>
          <p:cNvPr id="18" name="Text Box 2">
            <a:extLst>
              <a:ext uri="{FF2B5EF4-FFF2-40B4-BE49-F238E27FC236}">
                <a16:creationId xmlns:a16="http://schemas.microsoft.com/office/drawing/2014/main" id="{747276FE-19C9-471B-50F6-0C7B78E99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-993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 panose="020B0604020202020204" pitchFamily="34" charset="0"/>
              </a:rPr>
              <a:t>Otras Funciones </a:t>
            </a:r>
            <a:r>
              <a:rPr lang="es-ES" altLang="es-ES_tradnl" sz="2800" b="1" dirty="0" err="1">
                <a:latin typeface="Arial" panose="020B0604020202020204" pitchFamily="34" charset="0"/>
              </a:rPr>
              <a:t>builtin</a:t>
            </a:r>
            <a:endParaRPr lang="es-ES" altLang="es-ES_tradnl" sz="2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978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D4582A-F805-C3DB-F41C-FBC6BB93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86" y="2348880"/>
            <a:ext cx="8568627" cy="155721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76A9815-53C8-ECD9-8782-1C163FB1EC7B}"/>
              </a:ext>
            </a:extLst>
          </p:cNvPr>
          <p:cNvSpPr txBox="1"/>
          <p:nvPr/>
        </p:nvSpPr>
        <p:spPr>
          <a:xfrm>
            <a:off x="395536" y="1196752"/>
            <a:ext cx="8172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  <a:latin typeface="+mj-lt"/>
              </a:rPr>
              <a:t>Función que recibe una frase y devuelva un diccionario con las palabras que contiene y su longitud. 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CAE1CD10-5413-567A-0CC7-6A264492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-993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 panose="020B0604020202020204" pitchFamily="34" charset="0"/>
              </a:rPr>
              <a:t>Ejemplos [3]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D1802ED-8719-012D-52FC-1052FD293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4725144"/>
            <a:ext cx="4067743" cy="146705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B16EC86-513B-E9E3-97F6-3198A94EEA4B}"/>
              </a:ext>
            </a:extLst>
          </p:cNvPr>
          <p:cNvSpPr txBox="1"/>
          <p:nvPr/>
        </p:nvSpPr>
        <p:spPr>
          <a:xfrm>
            <a:off x="287686" y="4061561"/>
            <a:ext cx="81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tx1"/>
                </a:solidFill>
                <a:latin typeface="+mj-lt"/>
              </a:rPr>
              <a:t>Función que calcula el módulo de un vector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303950C-0922-23C9-2842-81924D016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4061561"/>
            <a:ext cx="348813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335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B042E4-4F40-3069-5595-40750446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80893"/>
            <a:ext cx="7068263" cy="35466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5DAB7D0-4070-8E23-6004-E90F5C99EB5F}"/>
              </a:ext>
            </a:extLst>
          </p:cNvPr>
          <p:cNvSpPr txBox="1"/>
          <p:nvPr/>
        </p:nvSpPr>
        <p:spPr>
          <a:xfrm>
            <a:off x="357300" y="1196752"/>
            <a:ext cx="8280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+mn-lt"/>
              </a:rPr>
              <a:t>Función que reciba una lista de notas y devuelva la lista de calificaciones correspondientes a esas notas.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FCE142B9-5FCD-1FA1-A210-9F3C7B29C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-993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 panose="020B0604020202020204" pitchFamily="34" charset="0"/>
              </a:rPr>
              <a:t>Ejemplos</a:t>
            </a:r>
          </a:p>
        </p:txBody>
      </p:sp>
    </p:spTree>
    <p:extLst>
      <p:ext uri="{BB962C8B-B14F-4D97-AF65-F5344CB8AC3E}">
        <p14:creationId xmlns:p14="http://schemas.microsoft.com/office/powerpoint/2010/main" val="3289283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>
            <a:extLst>
              <a:ext uri="{FF2B5EF4-FFF2-40B4-BE49-F238E27FC236}">
                <a16:creationId xmlns:a16="http://schemas.microsoft.com/office/drawing/2014/main" id="{B94D7945-3C04-4239-D5BF-375F0DAF2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38" y="1160995"/>
            <a:ext cx="7704212" cy="4536009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331470" indent="-331470"/>
            <a:r>
              <a:rPr lang="es-ES" sz="1800" dirty="0">
                <a:latin typeface="+mn-lt"/>
              </a:rPr>
              <a:t>Una inmobiliaria de una ciudad maneja una lista de inmuebles como la siguiente:</a:t>
            </a:r>
            <a:endParaRPr lang="es-ES"/>
          </a:p>
          <a:p>
            <a:pPr marL="331470" indent="-331470"/>
            <a:endParaRPr lang="es-ES" sz="1800" dirty="0">
              <a:latin typeface="+mn-lt"/>
              <a:cs typeface="Arial"/>
            </a:endParaRPr>
          </a:p>
          <a:p>
            <a:pPr marL="331470" indent="-331470"/>
            <a:endParaRPr lang="es-ES" sz="1800" dirty="0">
              <a:latin typeface="+mn-lt"/>
              <a:cs typeface="Arial"/>
            </a:endParaRPr>
          </a:p>
          <a:p>
            <a:pPr marL="331470" indent="-331470"/>
            <a:endParaRPr lang="es-ES" sz="1800" dirty="0">
              <a:latin typeface="+mn-lt"/>
              <a:cs typeface="Arial"/>
            </a:endParaRPr>
          </a:p>
          <a:p>
            <a:pPr marL="331470" indent="-331470"/>
            <a:endParaRPr lang="es-ES" sz="1800" dirty="0">
              <a:latin typeface="+mn-lt"/>
              <a:cs typeface="Arial"/>
            </a:endParaRPr>
          </a:p>
          <a:p>
            <a:pPr marL="331470" indent="-331470"/>
            <a:r>
              <a:rPr lang="es-ES" sz="1800" dirty="0">
                <a:latin typeface="+mn-lt"/>
              </a:rPr>
              <a:t>Construir una función que permita hacer búsqueda de inmuebles en función de un presupuesto dado. </a:t>
            </a:r>
            <a:endParaRPr lang="es-ES" sz="1800" dirty="0">
              <a:latin typeface="+mn-lt"/>
              <a:cs typeface="Arial"/>
            </a:endParaRPr>
          </a:p>
          <a:p>
            <a:pPr marL="331470" indent="-331470"/>
            <a:r>
              <a:rPr lang="es-ES" sz="1800" dirty="0">
                <a:latin typeface="+mn-lt"/>
                <a:ea typeface="ＭＳ Ｐゴシック"/>
              </a:rPr>
              <a:t>La función recibirá como entrada la lista de inmuebles y un precio, y devolverá otra lista con los inmuebles cuyo precio sea menor o igual que el dado. Los inmuebles de la lista que se devuelva deben incorporar un nuevo par a cada diccionario con el precio del inmueble, donde el precio de un inmueble se calcula con las siguiente fórmula en función de la zona:</a:t>
            </a:r>
            <a:endParaRPr lang="es-ES" sz="1800" dirty="0">
              <a:latin typeface="+mn-lt"/>
              <a:ea typeface="ＭＳ Ｐゴシック"/>
              <a:cs typeface="Arial"/>
            </a:endParaRPr>
          </a:p>
          <a:p>
            <a:pPr marL="331470" indent="-331470"/>
            <a:r>
              <a:rPr lang="es-ES" sz="1200" dirty="0">
                <a:latin typeface="+mn-lt"/>
                <a:ea typeface="ＭＳ Ｐゴシック"/>
              </a:rPr>
              <a:t>Zona A: precio = (metros x 1000 + habitaciones x 5000 + garaje x 15000) x (1 - antigüedad / 100)</a:t>
            </a:r>
            <a:endParaRPr lang="es-ES" sz="1200" dirty="0">
              <a:latin typeface="+mn-lt"/>
              <a:ea typeface="ＭＳ Ｐゴシック"/>
              <a:cs typeface="Arial"/>
            </a:endParaRPr>
          </a:p>
          <a:p>
            <a:pPr marL="331470" indent="-331470"/>
            <a:r>
              <a:rPr lang="es-ES" sz="1200" dirty="0">
                <a:latin typeface="+mn-lt"/>
                <a:ea typeface="ＭＳ Ｐゴシック"/>
              </a:rPr>
              <a:t>Zona B: precio = (metros x 1000 + habitaciones x 5000 + garaje x 15000) x (1 - </a:t>
            </a:r>
            <a:r>
              <a:rPr lang="es-ES" sz="1200" dirty="0" err="1">
                <a:latin typeface="+mn-lt"/>
                <a:ea typeface="ＭＳ Ｐゴシック"/>
              </a:rPr>
              <a:t>antigedad</a:t>
            </a:r>
            <a:r>
              <a:rPr lang="es-ES" sz="1200" dirty="0">
                <a:latin typeface="+mn-lt"/>
                <a:ea typeface="ＭＳ Ｐゴシック"/>
              </a:rPr>
              <a:t> / 100) x 1.5</a:t>
            </a:r>
            <a:endParaRPr lang="es-ES" sz="1200" dirty="0">
              <a:latin typeface="+mn-lt"/>
              <a:ea typeface="ＭＳ Ｐゴシック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n-US" altLang="es-ES_tradnl" sz="2000" i="1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DA47455-DEB1-EE9F-55F2-B3E7FE4E7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32" y="1916833"/>
            <a:ext cx="7466518" cy="1296144"/>
          </a:xfrm>
          <a:prstGeom prst="rect">
            <a:avLst/>
          </a:prstGeom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61C4C524-F9EB-0EE2-6C73-EC608E544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85" y="-993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 panose="020B0604020202020204" pitchFamily="34" charset="0"/>
              </a:rPr>
              <a:t>Ejemplos</a:t>
            </a:r>
          </a:p>
        </p:txBody>
      </p:sp>
    </p:spTree>
    <p:extLst>
      <p:ext uri="{BB962C8B-B14F-4D97-AF65-F5344CB8AC3E}">
        <p14:creationId xmlns:p14="http://schemas.microsoft.com/office/powerpoint/2010/main" val="3258892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FEF455C-DDE3-0062-0DE1-3D72DC44D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28800"/>
            <a:ext cx="8518944" cy="3730066"/>
          </a:xfrm>
          <a:prstGeom prst="rect">
            <a:avLst/>
          </a:prstGeom>
        </p:spPr>
      </p:pic>
      <p:sp>
        <p:nvSpPr>
          <p:cNvPr id="2" name="Text Box 2">
            <a:extLst>
              <a:ext uri="{FF2B5EF4-FFF2-40B4-BE49-F238E27FC236}">
                <a16:creationId xmlns:a16="http://schemas.microsoft.com/office/drawing/2014/main" id="{26B4A101-195A-0E37-3282-BDB3D010D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85" y="-993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 panose="020B0604020202020204" pitchFamily="34" charset="0"/>
              </a:rPr>
              <a:t>Ejemplos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31BBE03-4208-0006-427F-BD9D9949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772584"/>
            <a:ext cx="7354326" cy="34294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51A730F-1FCB-51E9-F366-6E85435676D5}"/>
              </a:ext>
            </a:extLst>
          </p:cNvPr>
          <p:cNvSpPr txBox="1"/>
          <p:nvPr/>
        </p:nvSpPr>
        <p:spPr>
          <a:xfrm>
            <a:off x="251520" y="5362538"/>
            <a:ext cx="6282489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sz="2000" dirty="0">
                <a:solidFill>
                  <a:schemeClr val="tx1"/>
                </a:solidFill>
                <a:latin typeface="Arial"/>
                <a:cs typeface="Arial"/>
              </a:rPr>
              <a:t>Otra variación de la solución usando función lambda: </a:t>
            </a:r>
            <a:endParaRPr lang="en-US" sz="200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5980A71D-54A8-5723-61F0-69080C9540A4}"/>
              </a:ext>
            </a:extLst>
          </p:cNvPr>
          <p:cNvCxnSpPr/>
          <p:nvPr/>
        </p:nvCxnSpPr>
        <p:spPr bwMode="auto">
          <a:xfrm rot="5400000">
            <a:off x="-275215" y="4819831"/>
            <a:ext cx="1125481" cy="360042"/>
          </a:xfrm>
          <a:prstGeom prst="bentConnector3">
            <a:avLst>
              <a:gd name="adj1" fmla="val -1482"/>
            </a:avLst>
          </a:prstGeom>
          <a:solidFill>
            <a:srgbClr val="00B8FF"/>
          </a:solidFill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36044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0039BF5-DEB5-9079-6573-018D5106C29F}"/>
              </a:ext>
            </a:extLst>
          </p:cNvPr>
          <p:cNvSpPr txBox="1"/>
          <p:nvPr/>
        </p:nvSpPr>
        <p:spPr>
          <a:xfrm>
            <a:off x="600285" y="1196752"/>
            <a:ext cx="8076171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1600" dirty="0">
                <a:solidFill>
                  <a:schemeClr val="tx1"/>
                </a:solidFill>
                <a:latin typeface="+mj-lt"/>
              </a:rPr>
              <a:t>Escribir una función que reciba una muestra de números y devuelva los valores atípicos, es decir, los valores cuya puntuación típica sea mayor que 3 o menor que -3.</a:t>
            </a:r>
            <a:br>
              <a:rPr lang="es-ES" sz="1600" dirty="0">
                <a:latin typeface="+mj-lt"/>
              </a:rPr>
            </a:br>
            <a:endParaRPr lang="es-ES" sz="1600">
              <a:solidFill>
                <a:schemeClr val="tx1"/>
              </a:solidFill>
              <a:latin typeface="+mj-lt"/>
              <a:cs typeface="Arial"/>
            </a:endParaRPr>
          </a:p>
          <a:p>
            <a:r>
              <a:rPr lang="es-ES" sz="1600" dirty="0">
                <a:solidFill>
                  <a:schemeClr val="tx1"/>
                </a:solidFill>
                <a:latin typeface="+mj-lt"/>
              </a:rPr>
              <a:t>Nota: La puntuación típica de un valor se obtiene restando la media y dividiendo por la desviación típica de la muestra.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83AA77-F2AF-0C47-BAA4-3305A8EC1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78" y="2602585"/>
            <a:ext cx="6505783" cy="3409718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35249AAA-46CA-E3C3-49D4-B996A03E9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85" y="-99392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 panose="020B0604020202020204" pitchFamily="34" charset="0"/>
              </a:rPr>
              <a:t>Ejemplos</a:t>
            </a:r>
          </a:p>
        </p:txBody>
      </p:sp>
    </p:spTree>
    <p:extLst>
      <p:ext uri="{BB962C8B-B14F-4D97-AF65-F5344CB8AC3E}">
        <p14:creationId xmlns:p14="http://schemas.microsoft.com/office/powerpoint/2010/main" val="3557305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8EF68056-8794-33CE-482C-A72A35329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43000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10845" lvl="1">
              <a:spcBef>
                <a:spcPts val="475"/>
              </a:spcBef>
              <a:defRPr/>
            </a:pPr>
            <a:r>
              <a:rPr lang="en-US" dirty="0">
                <a:latin typeface="+mn-lt"/>
              </a:rPr>
              <a:t>[1] Python 3.10 official documentation </a:t>
            </a:r>
            <a:r>
              <a:rPr lang="es-ES" altLang="es-ES_tradnl" dirty="0">
                <a:latin typeface="+mn-lt"/>
                <a:cs typeface="Arial" panose="020B0604020202020204" pitchFamily="34" charset="0"/>
                <a:hlinkClick r:id="rId2"/>
              </a:rPr>
              <a:t>https://docs.python.org/es/3.10</a:t>
            </a:r>
            <a:endParaRPr lang="es-ES" altLang="es-ES_tradnl" dirty="0">
              <a:latin typeface="+mn-lt"/>
              <a:cs typeface="Arial" panose="020B0604020202020204" pitchFamily="34" charset="0"/>
            </a:endParaRPr>
          </a:p>
          <a:p>
            <a:pPr marL="410845" lvl="1">
              <a:spcBef>
                <a:spcPts val="475"/>
              </a:spcBef>
              <a:defRPr/>
            </a:pPr>
            <a:r>
              <a:rPr lang="es-ES" dirty="0">
                <a:latin typeface="+mn-lt"/>
                <a:ea typeface="ＭＳ Ｐゴシック"/>
                <a:cs typeface="Arial"/>
              </a:rPr>
              <a:t>[2] </a:t>
            </a:r>
            <a:r>
              <a:rPr lang="en-US" i="1" err="1">
                <a:latin typeface="+mn-lt"/>
                <a:ea typeface="ＭＳ Ｐゴシック"/>
              </a:rPr>
              <a:t>Curso</a:t>
            </a:r>
            <a:r>
              <a:rPr lang="en-US" i="1" dirty="0">
                <a:latin typeface="+mn-lt"/>
                <a:ea typeface="ＭＳ Ｐゴシック"/>
              </a:rPr>
              <a:t> de Python Avanzado</a:t>
            </a:r>
            <a:r>
              <a:rPr lang="en-US" dirty="0">
                <a:latin typeface="+mn-lt"/>
                <a:ea typeface="ＭＳ Ｐゴシック"/>
              </a:rPr>
              <a:t>, Instituto Andaluz de </a:t>
            </a:r>
            <a:r>
              <a:rPr lang="en-US" err="1">
                <a:latin typeface="+mn-lt"/>
                <a:ea typeface="ＭＳ Ｐゴシック"/>
              </a:rPr>
              <a:t>Astrofísica</a:t>
            </a:r>
            <a:r>
              <a:rPr lang="en-US" dirty="0">
                <a:latin typeface="+mn-lt"/>
                <a:ea typeface="ＭＳ Ｐゴシック"/>
              </a:rPr>
              <a:t>. Juan Pedro Bolivar Puente </a:t>
            </a:r>
            <a:r>
              <a:rPr lang="en-US" dirty="0">
                <a:latin typeface="+mn-lt"/>
                <a:ea typeface="ＭＳ Ｐゴシック"/>
                <a:hlinkClick r:id="rId3"/>
              </a:rPr>
              <a:t>link</a:t>
            </a:r>
            <a:endParaRPr lang="en-US" dirty="0">
              <a:latin typeface="+mn-lt"/>
              <a:ea typeface="ＭＳ Ｐゴシック"/>
              <a:cs typeface="Arial"/>
            </a:endParaRPr>
          </a:p>
          <a:p>
            <a:pPr marL="410845" lvl="1">
              <a:spcBef>
                <a:spcPts val="475"/>
              </a:spcBef>
              <a:defRPr/>
            </a:pPr>
            <a:r>
              <a:rPr lang="en-US" dirty="0">
                <a:solidFill>
                  <a:schemeClr val="tx1"/>
                </a:solidFill>
                <a:latin typeface="+mn-lt"/>
                <a:ea typeface="ＭＳ Ｐゴシック"/>
              </a:rPr>
              <a:t>[3]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ＭＳ Ｐゴシック"/>
              </a:rPr>
              <a:t>Universidad CEU San Pablo. </a:t>
            </a:r>
            <a:r>
              <a:rPr lang="en-US" sz="2800" i="1" err="1">
                <a:solidFill>
                  <a:schemeClr val="tx1"/>
                </a:solidFill>
                <a:latin typeface="+mn-lt"/>
                <a:ea typeface="ＭＳ Ｐゴシック"/>
              </a:rPr>
              <a:t>Ejercicios</a:t>
            </a:r>
            <a:r>
              <a:rPr lang="en-US" sz="2800" i="1" dirty="0">
                <a:solidFill>
                  <a:schemeClr val="tx1"/>
                </a:solidFill>
                <a:latin typeface="+mn-lt"/>
                <a:ea typeface="ＭＳ Ｐゴシック"/>
              </a:rPr>
              <a:t> de </a:t>
            </a:r>
            <a:r>
              <a:rPr lang="en-US" sz="2800" i="1" err="1">
                <a:solidFill>
                  <a:schemeClr val="tx1"/>
                </a:solidFill>
                <a:latin typeface="+mn-lt"/>
                <a:ea typeface="ＭＳ Ｐゴシック"/>
              </a:rPr>
              <a:t>programación</a:t>
            </a:r>
            <a:r>
              <a:rPr lang="en-US" sz="2800" i="1" dirty="0">
                <a:solidFill>
                  <a:schemeClr val="tx1"/>
                </a:solidFill>
                <a:latin typeface="+mn-lt"/>
                <a:ea typeface="ＭＳ Ｐゴシック"/>
              </a:rPr>
              <a:t> </a:t>
            </a:r>
            <a:r>
              <a:rPr lang="en-US" sz="2800" i="1" err="1">
                <a:solidFill>
                  <a:schemeClr val="tx1"/>
                </a:solidFill>
                <a:latin typeface="+mn-lt"/>
                <a:ea typeface="ＭＳ Ｐゴシック"/>
              </a:rPr>
              <a:t>funcional</a:t>
            </a:r>
            <a:r>
              <a:rPr lang="en-US" sz="2800" i="1" dirty="0">
                <a:solidFill>
                  <a:schemeClr val="tx1"/>
                </a:solidFill>
                <a:latin typeface="+mn-lt"/>
                <a:ea typeface="ＭＳ Ｐゴシック"/>
              </a:rPr>
              <a:t> </a:t>
            </a:r>
            <a:r>
              <a:rPr lang="en-US" sz="2800" i="1" err="1">
                <a:solidFill>
                  <a:schemeClr val="tx1"/>
                </a:solidFill>
                <a:latin typeface="+mn-lt"/>
                <a:ea typeface="ＭＳ Ｐゴシック"/>
              </a:rPr>
              <a:t>en</a:t>
            </a:r>
            <a:r>
              <a:rPr lang="en-US" sz="2800" i="1" dirty="0">
                <a:solidFill>
                  <a:schemeClr val="tx1"/>
                </a:solidFill>
                <a:latin typeface="+mn-lt"/>
                <a:ea typeface="ＭＳ Ｐゴシック"/>
              </a:rPr>
              <a:t> python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ＭＳ Ｐゴシック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ＭＳ Ｐゴシック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chemeClr val="tx1"/>
              </a:solidFill>
              <a:latin typeface="+mn-lt"/>
              <a:ea typeface="ＭＳ Ｐゴシック"/>
              <a:cs typeface="Arial"/>
            </a:endParaRPr>
          </a:p>
          <a:p>
            <a:pPr marL="410845" lvl="1">
              <a:spcBef>
                <a:spcPts val="475"/>
              </a:spcBef>
              <a:defRPr/>
            </a:pPr>
            <a:r>
              <a:rPr lang="en-US" altLang="es-ES_tradnl" dirty="0">
                <a:solidFill>
                  <a:schemeClr val="tx1"/>
                </a:solidFill>
                <a:latin typeface="+mn-lt"/>
                <a:ea typeface="ＭＳ Ｐゴシック"/>
                <a:cs typeface="Arial"/>
              </a:rPr>
              <a:t>[4] </a:t>
            </a:r>
            <a:r>
              <a:rPr lang="es-ES" altLang="es-ES_tradnl" dirty="0" err="1">
                <a:latin typeface="+mn-lt"/>
                <a:ea typeface="ＭＳ Ｐゴシック"/>
                <a:cs typeface="Arial"/>
              </a:rPr>
              <a:t>Realpython</a:t>
            </a:r>
            <a:r>
              <a:rPr lang="es-ES" altLang="es-ES_tradnl" dirty="0">
                <a:latin typeface="+mn-lt"/>
                <a:ea typeface="ＭＳ Ｐゴシック"/>
                <a:cs typeface="Arial"/>
              </a:rPr>
              <a:t>, </a:t>
            </a:r>
            <a:r>
              <a:rPr lang="es-ES" altLang="es-ES_tradnl" dirty="0">
                <a:latin typeface="+mn-lt"/>
                <a:ea typeface="ＭＳ Ｐゴシック"/>
                <a:cs typeface="Arial"/>
                <a:hlinkClick r:id="rId5"/>
              </a:rPr>
              <a:t>https://realpython.com</a:t>
            </a:r>
            <a:endParaRPr lang="es-ES" altLang="es-ES_tradnl" dirty="0">
              <a:latin typeface="+mn-lt"/>
              <a:ea typeface="ＭＳ Ｐゴシック"/>
              <a:cs typeface="Arial"/>
            </a:endParaRPr>
          </a:p>
          <a:p>
            <a:pPr marL="410845" lvl="1">
              <a:spcBef>
                <a:spcPts val="475"/>
              </a:spcBef>
              <a:defRPr/>
            </a:pPr>
            <a:r>
              <a:rPr lang="es-ES" altLang="es-ES_tradnl" dirty="0">
                <a:latin typeface="+mn-lt"/>
                <a:ea typeface="ＭＳ Ｐゴシック"/>
                <a:cs typeface="Arial"/>
              </a:rPr>
              <a:t>[5] </a:t>
            </a:r>
            <a:r>
              <a:rPr lang="en-US" altLang="es-ES_tradnl" i="1" dirty="0">
                <a:latin typeface="+mn-lt"/>
                <a:ea typeface="ＭＳ Ｐゴシック"/>
                <a:cs typeface="Arial"/>
              </a:rPr>
              <a:t>Functional Python Programming: Use a functional approach to write succinct, expressive, and efficient Python code</a:t>
            </a:r>
            <a:r>
              <a:rPr lang="en-US" altLang="es-ES_tradnl" dirty="0">
                <a:latin typeface="+mn-lt"/>
                <a:ea typeface="ＭＳ Ｐゴシック"/>
                <a:cs typeface="Arial"/>
              </a:rPr>
              <a:t>, 2022, Steven F. Lott</a:t>
            </a:r>
          </a:p>
          <a:p>
            <a:pPr marL="410845" lvl="1">
              <a:spcBef>
                <a:spcPts val="475"/>
              </a:spcBef>
              <a:defRPr/>
            </a:pPr>
            <a:endParaRPr lang="es-ES" altLang="es-ES_tradnl" dirty="0">
              <a:latin typeface="+mn-lt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0A887014-6A8B-A5A6-D24D-26749AF22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-90264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2800" b="1" dirty="0">
                <a:latin typeface="Arial" panose="020B0604020202020204" pitchFamily="34" charset="0"/>
              </a:rPr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66417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2">
            <a:extLst>
              <a:ext uri="{FF2B5EF4-FFF2-40B4-BE49-F238E27FC236}">
                <a16:creationId xmlns:a16="http://schemas.microsoft.com/office/drawing/2014/main" id="{81AE15CA-780A-2148-8B0F-9ADF8C7BF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5374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3600" b="1" dirty="0">
                <a:latin typeface="Arial" panose="020B0604020202020204" pitchFamily="34" charset="0"/>
              </a:rPr>
              <a:t>Programación Funcional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s-ES" altLang="es-ES_tradnl" sz="3600" dirty="0">
              <a:latin typeface="Arial Black" panose="020B0604020202020204" pitchFamily="34" charset="0"/>
            </a:endParaRPr>
          </a:p>
        </p:txBody>
      </p:sp>
      <p:sp>
        <p:nvSpPr>
          <p:cNvPr id="175108" name="Text Box 3">
            <a:extLst>
              <a:ext uri="{FF2B5EF4-FFF2-40B4-BE49-F238E27FC236}">
                <a16:creationId xmlns:a16="http://schemas.microsoft.com/office/drawing/2014/main" id="{D197E779-FD7D-7942-8BBA-E6B7718C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52736"/>
            <a:ext cx="864096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11162" lvl="1" indent="0">
              <a:spcBef>
                <a:spcPts val="475"/>
              </a:spcBef>
              <a:defRPr/>
            </a:pPr>
            <a:r>
              <a:rPr lang="es-ES" alt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Características Ideales de la programación Funcional Pura </a:t>
            </a:r>
          </a:p>
          <a:p>
            <a:pPr marL="571500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b="1" dirty="0">
                <a:latin typeface="Arial" panose="020B0604020202020204" pitchFamily="34" charset="0"/>
                <a:cs typeface="Arial" panose="020B0604020202020204" pitchFamily="34" charset="0"/>
              </a:rPr>
              <a:t>Funciones Puras</a:t>
            </a:r>
            <a:r>
              <a:rPr lang="es-ES" alt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696912" lvl="1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No hay efectos </a:t>
            </a:r>
            <a:r>
              <a:rPr lang="es-ES" altLang="es-ES_tradnl" sz="1600" dirty="0" err="1">
                <a:latin typeface="Arial" panose="020B0604020202020204" pitchFamily="34" charset="0"/>
                <a:cs typeface="Arial" panose="020B0604020202020204" pitchFamily="34" charset="0"/>
              </a:rPr>
              <a:t>co-laterales</a:t>
            </a:r>
            <a:r>
              <a:rPr lang="es-ES" alt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, la ejecución de una función no afecta al resto.</a:t>
            </a:r>
          </a:p>
          <a:p>
            <a:pPr marL="696912" lvl="1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La función solo depende de los argumentos de entrada (transparencia referencial).</a:t>
            </a:r>
          </a:p>
          <a:p>
            <a:pPr marL="696912" lvl="1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No hay variables globales</a:t>
            </a:r>
          </a:p>
          <a:p>
            <a:pPr marL="571500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b="1" dirty="0">
                <a:latin typeface="Arial" panose="020B0604020202020204" pitchFamily="34" charset="0"/>
                <a:cs typeface="Arial" panose="020B0604020202020204" pitchFamily="34" charset="0"/>
              </a:rPr>
              <a:t>Aplicación parcial</a:t>
            </a:r>
            <a:r>
              <a:rPr lang="es-ES" alt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. Las funciones pueden utilizarse prescindiendo de algunos de sus argumentos</a:t>
            </a:r>
          </a:p>
          <a:p>
            <a:pPr marL="571500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b="1" dirty="0">
                <a:latin typeface="Arial" panose="020B0604020202020204" pitchFamily="34" charset="0"/>
                <a:cs typeface="Arial" panose="020B0604020202020204" pitchFamily="34" charset="0"/>
              </a:rPr>
              <a:t>Orden superior</a:t>
            </a:r>
            <a:r>
              <a:rPr lang="es-ES" alt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. Las funciones se tratan como datos, se pueden pasar funciones como parámetros</a:t>
            </a:r>
          </a:p>
          <a:p>
            <a:pPr marL="571500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b="1" dirty="0">
                <a:latin typeface="Arial" panose="020B0604020202020204" pitchFamily="34" charset="0"/>
                <a:cs typeface="Arial" panose="020B0604020202020204" pitchFamily="34" charset="0"/>
              </a:rPr>
              <a:t>Recursividad</a:t>
            </a:r>
            <a:r>
              <a:rPr lang="es-ES" alt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, no existen los bucles iterativos, por lo que se implementan con recursividad</a:t>
            </a:r>
          </a:p>
          <a:p>
            <a:pPr marL="571500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b="1" dirty="0">
                <a:latin typeface="Arial" panose="020B0604020202020204" pitchFamily="34" charset="0"/>
                <a:cs typeface="Arial" panose="020B0604020202020204" pitchFamily="34" charset="0"/>
              </a:rPr>
              <a:t>Inferencia de tipos</a:t>
            </a:r>
            <a:r>
              <a:rPr lang="es-ES" altLang="es-ES_tradnl" sz="1800" dirty="0">
                <a:latin typeface="Arial" panose="020B0604020202020204" pitchFamily="34" charset="0"/>
                <a:cs typeface="Arial" panose="020B0604020202020204" pitchFamily="34" charset="0"/>
              </a:rPr>
              <a:t>, los tipos no son explícitos necesariamente, el compilador los averigua en un análisis estático de funciones</a:t>
            </a:r>
          </a:p>
          <a:p>
            <a:pPr marL="571500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b="1" dirty="0">
                <a:latin typeface="Arial" panose="020B0604020202020204" pitchFamily="34" charset="0"/>
                <a:cs typeface="Arial" panose="020B0604020202020204" pitchFamily="34" charset="0"/>
              </a:rPr>
              <a:t>Programas sin estados</a:t>
            </a:r>
          </a:p>
        </p:txBody>
      </p:sp>
    </p:spTree>
    <p:extLst>
      <p:ext uri="{BB962C8B-B14F-4D97-AF65-F5344CB8AC3E}">
        <p14:creationId xmlns:p14="http://schemas.microsoft.com/office/powerpoint/2010/main" val="28027882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2">
            <a:extLst>
              <a:ext uri="{FF2B5EF4-FFF2-40B4-BE49-F238E27FC236}">
                <a16:creationId xmlns:a16="http://schemas.microsoft.com/office/drawing/2014/main" id="{81AE15CA-780A-2148-8B0F-9ADF8C7BF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5374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3600" b="1" dirty="0">
                <a:latin typeface="Arial" panose="020B0604020202020204" pitchFamily="34" charset="0"/>
              </a:rPr>
              <a:t>Programación Funcional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s-ES" altLang="es-ES_tradnl" sz="3600" dirty="0">
              <a:latin typeface="Arial Black" panose="020B0604020202020204" pitchFamily="34" charset="0"/>
            </a:endParaRPr>
          </a:p>
        </p:txBody>
      </p:sp>
      <p:sp>
        <p:nvSpPr>
          <p:cNvPr id="175108" name="Text Box 3">
            <a:extLst>
              <a:ext uri="{FF2B5EF4-FFF2-40B4-BE49-F238E27FC236}">
                <a16:creationId xmlns:a16="http://schemas.microsoft.com/office/drawing/2014/main" id="{D197E779-FD7D-7942-8BBA-E6B7718C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9206" y="1845838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10845" lvl="1" indent="0">
              <a:spcBef>
                <a:spcPts val="475"/>
              </a:spcBef>
              <a:defRPr/>
            </a:pPr>
            <a:r>
              <a:rPr lang="es-ES" altLang="es-ES_tradnl" sz="3200" dirty="0">
                <a:latin typeface="Arial" panose="020B0604020202020204" pitchFamily="34" charset="0"/>
                <a:cs typeface="Arial" panose="020B0604020202020204" pitchFamily="34" charset="0"/>
              </a:rPr>
              <a:t>Ventajas paradigma funcional</a:t>
            </a:r>
            <a:endParaRPr lang="es-ES"/>
          </a:p>
          <a:p>
            <a:pPr marL="696595" lvl="1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Adecuada para la paralelización y concurrencia</a:t>
            </a:r>
          </a:p>
          <a:p>
            <a:pPr marL="1153795" lvl="2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Evita modificaciones de estados globales en variables compartidas</a:t>
            </a:r>
          </a:p>
          <a:p>
            <a:pPr marL="696595" lvl="1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dirty="0">
                <a:latin typeface="Arial"/>
                <a:ea typeface="ＭＳ Ｐゴシック"/>
                <a:cs typeface="Arial"/>
              </a:rPr>
              <a:t>Fácilmente </a:t>
            </a:r>
            <a:r>
              <a:rPr lang="es-ES" altLang="es-ES_tradnl" i="1" err="1">
                <a:latin typeface="Arial"/>
                <a:ea typeface="ＭＳ Ｐゴシック"/>
                <a:cs typeface="Arial"/>
              </a:rPr>
              <a:t>testeable</a:t>
            </a:r>
            <a:r>
              <a:rPr lang="es-ES" altLang="es-ES_tradnl" i="1" dirty="0">
                <a:latin typeface="Arial"/>
                <a:ea typeface="ＭＳ Ｐゴシック"/>
                <a:cs typeface="Arial"/>
              </a:rPr>
              <a:t> </a:t>
            </a:r>
            <a:r>
              <a:rPr lang="es-ES" altLang="es-ES_tradnl" dirty="0">
                <a:latin typeface="Arial"/>
                <a:ea typeface="ＭＳ Ｐゴシック"/>
                <a:cs typeface="Arial"/>
              </a:rPr>
              <a:t>y verificable</a:t>
            </a:r>
          </a:p>
          <a:p>
            <a:pPr marL="696595" lvl="1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dirty="0">
                <a:latin typeface="Arial" panose="020B0604020202020204" pitchFamily="34" charset="0"/>
                <a:cs typeface="Arial" panose="020B0604020202020204" pitchFamily="34" charset="0"/>
              </a:rPr>
              <a:t>Ausencia de efectos colaterales</a:t>
            </a:r>
          </a:p>
          <a:p>
            <a:pPr marL="696595" lvl="1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dirty="0">
                <a:latin typeface="Arial" panose="020B0604020202020204" pitchFamily="34" charset="0"/>
                <a:cs typeface="Arial" panose="020B0604020202020204" pitchFamily="34" charset="0"/>
              </a:rPr>
              <a:t>Proceso de depuración menos problemático</a:t>
            </a:r>
          </a:p>
          <a:p>
            <a:pPr marL="696595" lvl="1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dirty="0">
                <a:latin typeface="Arial" panose="020B0604020202020204" pitchFamily="34" charset="0"/>
                <a:cs typeface="Arial" panose="020B0604020202020204" pitchFamily="34" charset="0"/>
              </a:rPr>
              <a:t>Pruebas unitarias confiables</a:t>
            </a:r>
          </a:p>
          <a:p>
            <a:pPr marL="696595" lvl="1" indent="-3429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dirty="0">
                <a:latin typeface="Arial"/>
                <a:ea typeface="ＭＳ Ｐゴシック"/>
                <a:cs typeface="Arial"/>
              </a:rPr>
              <a:t>Muy útil para definir transformaciones a los elementos de </a:t>
            </a:r>
            <a:r>
              <a:rPr lang="es-ES" altLang="es-ES_tradnl" i="1" err="1">
                <a:latin typeface="Arial"/>
                <a:ea typeface="ＭＳ Ｐゴシック"/>
                <a:cs typeface="Arial"/>
              </a:rPr>
              <a:t>streams</a:t>
            </a:r>
            <a:r>
              <a:rPr lang="es-ES" altLang="es-ES_tradnl" i="1" dirty="0">
                <a:latin typeface="Arial"/>
                <a:ea typeface="ＭＳ Ｐゴシック"/>
                <a:cs typeface="Arial"/>
              </a:rPr>
              <a:t> </a:t>
            </a:r>
            <a:r>
              <a:rPr lang="es-ES" altLang="es-ES_tradnl" dirty="0">
                <a:latin typeface="Arial"/>
                <a:ea typeface="ＭＳ Ｐゴシック"/>
                <a:cs typeface="Arial"/>
              </a:rPr>
              <a:t>de datos</a:t>
            </a:r>
          </a:p>
        </p:txBody>
      </p:sp>
    </p:spTree>
    <p:extLst>
      <p:ext uri="{BB962C8B-B14F-4D97-AF65-F5344CB8AC3E}">
        <p14:creationId xmlns:p14="http://schemas.microsoft.com/office/powerpoint/2010/main" val="598025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C5079390-349B-1AF2-961D-F36E82715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53747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</a:pPr>
            <a:r>
              <a:rPr lang="es-ES" altLang="es-ES_tradnl" sz="3600" b="1" dirty="0">
                <a:latin typeface="Arial" panose="020B0604020202020204" pitchFamily="34" charset="0"/>
              </a:rPr>
              <a:t>Programación Funcional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endParaRPr lang="es-ES" altLang="es-ES_tradnl" sz="3600" dirty="0">
              <a:latin typeface="Arial Black" panose="020B0604020202020204" pitchFamily="34" charset="0"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340E560-BC62-F898-CC5D-F0D1501AC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52736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Lenguajes puramente funcionales:</a:t>
            </a:r>
          </a:p>
          <a:p>
            <a:pPr marL="1325562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dirty="0">
                <a:latin typeface="Arial" panose="020B0604020202020204" pitchFamily="34" charset="0"/>
                <a:cs typeface="Arial" panose="020B0604020202020204" pitchFamily="34" charset="0"/>
              </a:rPr>
              <a:t>Haskell y Miranda</a:t>
            </a:r>
          </a:p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Lenguajes funcionales híbridos conocidos son</a:t>
            </a:r>
          </a:p>
          <a:p>
            <a:pPr marL="1325562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dirty="0">
                <a:latin typeface="Arial" panose="020B0604020202020204" pitchFamily="34" charset="0"/>
                <a:cs typeface="Arial" panose="020B0604020202020204" pitchFamily="34" charset="0"/>
              </a:rPr>
              <a:t>Scala, Lisp, </a:t>
            </a:r>
            <a:r>
              <a:rPr lang="es-ES" alt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Clojure</a:t>
            </a:r>
            <a:r>
              <a:rPr lang="es-ES" altLang="es-ES_tradn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alt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Scheme</a:t>
            </a:r>
            <a:r>
              <a:rPr lang="es-ES" altLang="es-ES_tradn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altLang="es-ES_tradnl" dirty="0" err="1">
                <a:latin typeface="Arial" panose="020B0604020202020204" pitchFamily="34" charset="0"/>
                <a:cs typeface="Arial" panose="020B0604020202020204" pitchFamily="34" charset="0"/>
              </a:rPr>
              <a:t>Ocaml</a:t>
            </a:r>
            <a:r>
              <a:rPr lang="es-ES" altLang="es-ES_tradnl" dirty="0">
                <a:latin typeface="Arial" panose="020B0604020202020204" pitchFamily="34" charset="0"/>
                <a:cs typeface="Arial" panose="020B0604020202020204" pitchFamily="34" charset="0"/>
              </a:rPr>
              <a:t>, SAP y Standard ML</a:t>
            </a:r>
          </a:p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dirty="0">
                <a:latin typeface="Arial" panose="020B0604020202020204" pitchFamily="34" charset="0"/>
                <a:cs typeface="Arial" panose="020B0604020202020204" pitchFamily="34" charset="0"/>
              </a:rPr>
              <a:t>Lenguajes imperativos con soporte de directivas/aspectos funcionales:</a:t>
            </a:r>
          </a:p>
          <a:p>
            <a:pPr marL="1325562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1325562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endParaRPr lang="es-ES" alt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433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C896978-10FA-9AA5-FA29-FEBD7B16C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000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altLang="es-ES_tradnl" sz="3600" dirty="0">
                <a:latin typeface="Arial Black" panose="020B0604020202020204" pitchFamily="34" charset="0"/>
              </a:rPr>
              <a:t>Funciones de primer Orden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58ECFD15-4D53-6E67-A0B2-15F9A5C5B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43000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latin typeface="+mj-lt"/>
                <a:ea typeface="ＭＳ Ｐゴシック"/>
              </a:rPr>
              <a:t>En programación funcional es necesario que el lenguaje soporte funciones de primer orden.</a:t>
            </a:r>
            <a:endParaRPr lang="es-ES" sz="2400" dirty="0">
              <a:latin typeface="+mj-lt"/>
              <a:ea typeface="ＭＳ Ｐゴシック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latin typeface="+mj-lt"/>
                <a:ea typeface="ＭＳ Ｐゴシック"/>
              </a:rPr>
              <a:t>Son funciones que pueden gestionarse como cualquier otro tipo de dato, por ejemplo, cadenas de texto o números </a:t>
            </a:r>
            <a:endParaRPr lang="es-ES" sz="2400" dirty="0">
              <a:latin typeface="+mj-lt"/>
              <a:cs typeface="Arial"/>
            </a:endParaRPr>
          </a:p>
          <a:p>
            <a:pPr marL="868045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sz="2400" dirty="0">
                <a:latin typeface="+mj-lt"/>
              </a:rPr>
              <a:t>Características de las funciones de primer orden:</a:t>
            </a:r>
            <a:endParaRPr lang="es-ES" sz="2400" dirty="0">
              <a:latin typeface="+mj-lt"/>
              <a:cs typeface="Arial"/>
            </a:endParaRPr>
          </a:p>
          <a:p>
            <a:pPr marL="1325245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sz="1800" dirty="0">
                <a:latin typeface="+mj-lt"/>
              </a:rPr>
              <a:t>Asignación de una función a una variable </a:t>
            </a:r>
            <a:endParaRPr lang="es-ES" sz="1800" dirty="0">
              <a:latin typeface="+mj-lt"/>
              <a:cs typeface="Arial"/>
            </a:endParaRPr>
          </a:p>
          <a:p>
            <a:pPr marL="1325245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sz="1800" dirty="0">
                <a:latin typeface="+mj-lt"/>
              </a:rPr>
              <a:t>Paso de funciones como argumento a otra función (Genericidad) </a:t>
            </a:r>
            <a:endParaRPr lang="es-ES" sz="1800" dirty="0">
              <a:latin typeface="+mj-lt"/>
              <a:cs typeface="Arial"/>
            </a:endParaRPr>
          </a:p>
          <a:p>
            <a:pPr marL="1325245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sz="1800" dirty="0">
                <a:latin typeface="+mj-lt"/>
              </a:rPr>
              <a:t>Pueden devolver una función como resultado de otra función (Instanciación)</a:t>
            </a:r>
            <a:endParaRPr lang="es-ES" sz="1800" dirty="0">
              <a:latin typeface="+mj-lt"/>
              <a:cs typeface="Arial"/>
            </a:endParaRPr>
          </a:p>
          <a:p>
            <a:pPr marL="1325245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sz="1800" dirty="0">
                <a:latin typeface="+mj-lt"/>
              </a:rPr>
              <a:t>Las sentencias se pueden convertir en funciones (Abstracción procedural)</a:t>
            </a:r>
            <a:endParaRPr lang="es-ES" sz="1800" dirty="0">
              <a:latin typeface="+mj-lt"/>
              <a:cs typeface="Arial"/>
            </a:endParaRPr>
          </a:p>
          <a:p>
            <a:pPr marL="1325245" lvl="2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1800" dirty="0">
                <a:latin typeface="+mj-lt"/>
                <a:cs typeface="Arial" panose="020B0604020202020204" pitchFamily="34" charset="0"/>
              </a:rPr>
              <a:t>Declaración de funciones en cualquier contexto (</a:t>
            </a:r>
            <a:r>
              <a:rPr lang="es-ES" altLang="es-ES_tradnl" sz="1800" dirty="0" err="1">
                <a:latin typeface="+mj-lt"/>
                <a:cs typeface="Arial" panose="020B0604020202020204" pitchFamily="34" charset="0"/>
              </a:rPr>
              <a:t>Embebimiento</a:t>
            </a:r>
            <a:r>
              <a:rPr lang="es-ES" altLang="es-ES_tradnl" sz="1800" dirty="0">
                <a:latin typeface="+mj-lt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594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8" name="Text Box 3">
            <a:extLst>
              <a:ext uri="{FF2B5EF4-FFF2-40B4-BE49-F238E27FC236}">
                <a16:creationId xmlns:a16="http://schemas.microsoft.com/office/drawing/2014/main" id="{D197E779-FD7D-7942-8BBA-E6B7718CC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43000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11162" lvl="1" indent="0">
              <a:spcBef>
                <a:spcPts val="475"/>
              </a:spcBef>
              <a:defRPr/>
            </a:pPr>
            <a:r>
              <a:rPr lang="es-ES" altLang="es-ES_tradnl" b="1" dirty="0">
                <a:latin typeface="Arial" panose="020B0604020202020204" pitchFamily="34" charset="0"/>
                <a:cs typeface="Arial" panose="020B0604020202020204" pitchFamily="34" charset="0"/>
              </a:rPr>
              <a:t>Genericidad</a:t>
            </a:r>
            <a:r>
              <a:rPr lang="es-ES" altLang="es-ES_tradnl" dirty="0">
                <a:latin typeface="Arial" panose="020B0604020202020204" pitchFamily="34" charset="0"/>
                <a:cs typeface="Arial" panose="020B0604020202020204" pitchFamily="34" charset="0"/>
              </a:rPr>
              <a:t>: Paso de</a:t>
            </a:r>
            <a:r>
              <a:rPr lang="es-ES" alt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 funciones como parámetros</a:t>
            </a:r>
          </a:p>
          <a:p>
            <a:pPr marL="411162" lvl="1" indent="0">
              <a:spcBef>
                <a:spcPts val="475"/>
              </a:spcBef>
              <a:defRPr/>
            </a:pPr>
            <a:endParaRPr lang="es-ES" alt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162" lvl="1" indent="0">
              <a:spcBef>
                <a:spcPts val="475"/>
              </a:spcBef>
              <a:defRPr/>
            </a:pPr>
            <a:endParaRPr lang="es-ES" altLang="es-ES_tradn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162" lvl="1" indent="0">
              <a:spcBef>
                <a:spcPts val="475"/>
              </a:spcBef>
              <a:defRPr/>
            </a:pPr>
            <a:endParaRPr lang="es-ES" alt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162" lvl="1" indent="0">
              <a:spcBef>
                <a:spcPts val="475"/>
              </a:spcBef>
              <a:defRPr/>
            </a:pPr>
            <a:r>
              <a:rPr lang="es-ES" altLang="es-ES_tradnl" sz="2800" b="1" dirty="0">
                <a:latin typeface="Arial" panose="020B0604020202020204" pitchFamily="34" charset="0"/>
                <a:cs typeface="Arial" panose="020B0604020202020204" pitchFamily="34" charset="0"/>
              </a:rPr>
              <a:t>Instanciación</a:t>
            </a:r>
            <a:r>
              <a:rPr lang="es-ES" altLang="es-ES_tradnl" sz="2800" dirty="0">
                <a:latin typeface="Arial" panose="020B0604020202020204" pitchFamily="34" charset="0"/>
                <a:cs typeface="Arial" panose="020B0604020202020204" pitchFamily="34" charset="0"/>
              </a:rPr>
              <a:t>: las funciones devuelven otras funciones</a:t>
            </a:r>
          </a:p>
        </p:txBody>
      </p:sp>
      <p:sp>
        <p:nvSpPr>
          <p:cNvPr id="177154" name="Text Box 1">
            <a:extLst>
              <a:ext uri="{FF2B5EF4-FFF2-40B4-BE49-F238E27FC236}">
                <a16:creationId xmlns:a16="http://schemas.microsoft.com/office/drawing/2014/main" id="{D81B6EB1-662C-6349-85AD-71E4B4473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24600"/>
            <a:ext cx="563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3513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s-ES" altLang="es-ES_tradnl" sz="1400" b="1"/>
              <a:t>					        </a:t>
            </a:r>
            <a:fld id="{94C3EA3E-055C-DD45-AA6C-8AFCBD85C4B0}" type="slidenum">
              <a:rPr lang="es-ES" altLang="es-ES_tradnl" sz="1400" b="1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s-ES" altLang="es-ES_tradnl" sz="1400" b="1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F6575A-B062-E41A-80BE-0DB604AA9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142" y="1900303"/>
            <a:ext cx="5631366" cy="131267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6A18AF6-96C4-1949-9B06-19F9E4314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142" y="4311918"/>
            <a:ext cx="5525114" cy="773266"/>
          </a:xfrm>
          <a:prstGeom prst="rect">
            <a:avLst/>
          </a:prstGeom>
        </p:spPr>
      </p:pic>
      <p:sp>
        <p:nvSpPr>
          <p:cNvPr id="2" name="Text Box 2">
            <a:extLst>
              <a:ext uri="{FF2B5EF4-FFF2-40B4-BE49-F238E27FC236}">
                <a16:creationId xmlns:a16="http://schemas.microsoft.com/office/drawing/2014/main" id="{F68CECE4-CA8D-894E-95AC-38B5183F9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000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altLang="es-ES_tradnl" sz="3600" dirty="0">
                <a:latin typeface="Arial Black" panose="020B0604020202020204" pitchFamily="34" charset="0"/>
              </a:rPr>
              <a:t>Funciones de primer Orden</a:t>
            </a:r>
          </a:p>
        </p:txBody>
      </p:sp>
    </p:spTree>
    <p:extLst>
      <p:ext uri="{BB962C8B-B14F-4D97-AF65-F5344CB8AC3E}">
        <p14:creationId xmlns:p14="http://schemas.microsoft.com/office/powerpoint/2010/main" val="3881483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62F2FC45-97E1-1DA2-365E-488581C19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143000"/>
            <a:ext cx="8496300" cy="547211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/>
          <a:lstStyle>
            <a:lvl1pPr marL="331788" indent="-33178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1788" algn="l"/>
                <a:tab pos="779463" algn="l"/>
                <a:tab pos="1228725" algn="l"/>
                <a:tab pos="1677988" algn="l"/>
                <a:tab pos="2127250" algn="l"/>
                <a:tab pos="2576513" algn="l"/>
                <a:tab pos="3025775" algn="l"/>
                <a:tab pos="3475038" algn="l"/>
                <a:tab pos="3924300" algn="l"/>
                <a:tab pos="4373563" algn="l"/>
                <a:tab pos="4822825" algn="l"/>
                <a:tab pos="5272088" algn="l"/>
                <a:tab pos="5721350" algn="l"/>
                <a:tab pos="6170613" algn="l"/>
                <a:tab pos="6619875" algn="l"/>
                <a:tab pos="7069138" algn="l"/>
                <a:tab pos="7518400" algn="l"/>
                <a:tab pos="7967663" algn="l"/>
                <a:tab pos="8416925" algn="l"/>
                <a:tab pos="8866188" algn="l"/>
                <a:tab pos="9315450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411162" lvl="1" indent="0">
              <a:spcBef>
                <a:spcPts val="475"/>
              </a:spcBef>
              <a:defRPr/>
            </a:pPr>
            <a:r>
              <a:rPr lang="es-ES" altLang="es-ES_tradnl" b="1" dirty="0">
                <a:latin typeface="Arial" panose="020B0604020202020204" pitchFamily="34" charset="0"/>
                <a:cs typeface="Arial" panose="020B0604020202020204" pitchFamily="34" charset="0"/>
              </a:rPr>
              <a:t>Abstracción procedural</a:t>
            </a:r>
          </a:p>
          <a:p>
            <a:pPr marL="868362" lvl="1" indent="-457200">
              <a:spcBef>
                <a:spcPts val="475"/>
              </a:spcBef>
              <a:buFont typeface="Arial" panose="020B0604020202020204" pitchFamily="34" charset="0"/>
              <a:buChar char="•"/>
              <a:defRPr/>
            </a:pPr>
            <a:r>
              <a:rPr lang="es-ES" altLang="es-ES_tradnl" sz="2400" dirty="0">
                <a:latin typeface="Arial" panose="020B0604020202020204" pitchFamily="34" charset="0"/>
                <a:cs typeface="Arial" panose="020B0604020202020204" pitchFamily="34" charset="0"/>
              </a:rPr>
              <a:t>Las sentencias se pueden convertir en funciones </a:t>
            </a:r>
            <a:r>
              <a:rPr lang="es-ES" altLang="es-ES_tradnl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funciones </a:t>
            </a:r>
            <a:r>
              <a:rPr lang="es-ES" altLang="es-ES_tradnl" sz="24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lambda</a:t>
            </a:r>
            <a:endParaRPr lang="es-ES" altLang="es-ES_tradnl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162" lvl="1" indent="0">
              <a:spcBef>
                <a:spcPts val="475"/>
              </a:spcBef>
              <a:defRPr/>
            </a:pPr>
            <a:endParaRPr lang="es-ES" altLang="es-ES_tradnl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162" lvl="1" indent="0">
              <a:spcBef>
                <a:spcPts val="475"/>
              </a:spcBef>
              <a:defRPr/>
            </a:pPr>
            <a:endParaRPr lang="es-ES" altLang="es-ES_tradnl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1162" lvl="1" indent="0">
              <a:spcBef>
                <a:spcPts val="475"/>
              </a:spcBef>
              <a:defRPr/>
            </a:pPr>
            <a:endParaRPr lang="es-ES" altLang="es-ES_tradn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B3FD915-68CE-811C-810D-A713B7830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0001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s-ES" altLang="es-ES_tradnl" sz="3600" dirty="0">
                <a:latin typeface="Arial Black" panose="020B0604020202020204" pitchFamily="34" charset="0"/>
              </a:rPr>
              <a:t>Funciones de primer Orden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65DC0F8-973B-523E-D0C1-6A6191607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09" y="3083007"/>
            <a:ext cx="3223377" cy="239311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248FE55-53F4-CA32-2B18-07E1D5FA9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709" y="3083007"/>
            <a:ext cx="4140402" cy="1886605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5F487F67-88E4-639C-3BB4-E041A0B587C6}"/>
              </a:ext>
            </a:extLst>
          </p:cNvPr>
          <p:cNvSpPr/>
          <p:nvPr/>
        </p:nvSpPr>
        <p:spPr bwMode="auto">
          <a:xfrm>
            <a:off x="3851920" y="3861048"/>
            <a:ext cx="596373" cy="418516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0345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ES_tradnl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ES_tradnl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ES_tradnl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ES_tradnl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9762</TotalTime>
  <Words>1948</Words>
  <Application>Microsoft Office PowerPoint</Application>
  <PresentationFormat>Presentación en pantalla (4:3)</PresentationFormat>
  <Paragraphs>217</Paragraphs>
  <Slides>36</Slides>
  <Notes>8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36</vt:i4>
      </vt:variant>
    </vt:vector>
  </HeadingPairs>
  <TitlesOfParts>
    <vt:vector size="38" baseType="lpstr">
      <vt:lpstr>1_Diseño predeterminado</vt:lpstr>
      <vt:lpstr>Diseño predeterminado</vt:lpstr>
      <vt:lpstr>Tema 3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</dc:title>
  <dc:creator>Begoña</dc:creator>
  <cp:lastModifiedBy>TERROSO SÁENZ, FERNANDO</cp:lastModifiedBy>
  <cp:revision>374</cp:revision>
  <dcterms:modified xsi:type="dcterms:W3CDTF">2024-04-03T10:37:46Z</dcterms:modified>
</cp:coreProperties>
</file>