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17"/>
  </p:handoutMasterIdLst>
  <p:sldIdLst>
    <p:sldId id="256" r:id="rId2"/>
    <p:sldId id="321" r:id="rId3"/>
    <p:sldId id="305" r:id="rId4"/>
    <p:sldId id="318" r:id="rId5"/>
    <p:sldId id="306" r:id="rId6"/>
    <p:sldId id="319" r:id="rId7"/>
    <p:sldId id="263" r:id="rId8"/>
    <p:sldId id="315" r:id="rId9"/>
    <p:sldId id="320" r:id="rId10"/>
    <p:sldId id="307" r:id="rId11"/>
    <p:sldId id="309" r:id="rId12"/>
    <p:sldId id="310" r:id="rId13"/>
    <p:sldId id="311" r:id="rId14"/>
    <p:sldId id="312" r:id="rId15"/>
    <p:sldId id="317" r:id="rId16"/>
  </p:sldIdLst>
  <p:sldSz cx="9144000" cy="6858000" type="screen4x3"/>
  <p:notesSz cx="6797675" cy="9926638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8FE998-A6E6-D4EF-3CBE-9F248DF2254C}" v="321" dt="2024-09-08T15:14:43.634"/>
    <p1510:client id="{4A4C3E4A-CBD5-A1D4-74C3-D21599E05F35}" v="3" dt="2024-09-09T11:50:18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729"/>
  </p:normalViewPr>
  <p:slideViewPr>
    <p:cSldViewPr snapToGrid="0">
      <p:cViewPr varScale="1">
        <p:scale>
          <a:sx n="105" d="100"/>
          <a:sy n="105" d="100"/>
        </p:scale>
        <p:origin x="536" y="192"/>
      </p:cViewPr>
      <p:guideLst>
        <p:guide orient="horz" pos="374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1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244BD660-78C5-31E6-039D-4603F28066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E72E7157-E25E-1CB1-85EA-05D07C7AF5F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6" name="Rectangle 4">
            <a:extLst>
              <a:ext uri="{FF2B5EF4-FFF2-40B4-BE49-F238E27FC236}">
                <a16:creationId xmlns:a16="http://schemas.microsoft.com/office/drawing/2014/main" id="{49C42BED-4BEC-AC76-4D74-9621F449149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4997" name="Rectangle 5">
            <a:extLst>
              <a:ext uri="{FF2B5EF4-FFF2-40B4-BE49-F238E27FC236}">
                <a16:creationId xmlns:a16="http://schemas.microsoft.com/office/drawing/2014/main" id="{44D75FF4-04A8-9014-6B75-42C6798A856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DA723386-C461-4A8E-9DBB-2E18FC405E2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75738BA-A94B-753F-13CD-09037D2659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3310837-F88E-01F4-FD6D-0A32E0FFB2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E598993-9D4A-4679-AF3F-4FD75F5EAA5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0A4C981-0B4D-CFE6-F6B4-BD08BDAE83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3124200" y="6442075"/>
            <a:ext cx="2895600" cy="279400"/>
          </a:xfrm>
        </p:spPr>
        <p:txBody>
          <a:bodyPr/>
          <a:lstStyle>
            <a:lvl1pPr eaLnBrk="1" hangingPunct="1">
              <a:defRPr sz="1400" dirty="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s-ES" altLang="es-ES"/>
              <a:t>ADA - </a:t>
            </a:r>
            <a:r>
              <a:rPr lang="es-ES_tradnl" altLang="es-ES"/>
              <a:t>Tema 0. Algorítmica</a:t>
            </a:r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695662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063D6A-DC52-F1FF-D453-312FB4B3A3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A8AA0F-2A6F-8B0D-C3F1-4B0A33FF290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85C5E6B-ECA3-CBE0-CAAA-FDA8A7AB8D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6384DD-D8F6-4498-8273-6059012E5E52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0823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82456A4-AD83-4D12-C9B1-E78C1BEA2F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620BFD-E951-0050-4B65-4E9335EE88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8044C9-C01C-363C-79B2-ECC0443AC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0B5E67-A12C-4FA6-8596-BE195190E86F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968287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9C9DCF-59F8-5366-09B4-371038C655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6828D-F6D3-C11D-D6C6-E48E5FCDE8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A46C192-A00A-843D-FC22-61FA356770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BBEA1E-34B0-4AA1-B970-51F858CDCE5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0650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0DF9A2E-0150-E7FE-05D7-365A366421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E52D79-C556-3485-C7B4-AC27954F6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50196E7-A84A-DA46-B62A-3A51BC0965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E0BBD3-6B87-4FCB-958B-F396B495D13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8819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33334E-2D09-E45E-9A98-B8A3E27FE8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E370A9-3250-850F-D06F-19558AE46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3B9826-46EF-7436-8B35-12FB1EE8AB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0A9EA-E9FB-4539-A7FC-66D1BBFB58E9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0477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C80ACE4-A69F-36E4-C4DE-196C751590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0E0D0-B2E8-F55A-F5CC-3890F8793D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D2D17-CCE1-E1E4-5103-0931902ECE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7A683-2CFB-454E-AC6B-4DB057BDDB68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720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8E3C975-93F2-252E-3548-02C60BCB93B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B0C4A4-B809-7809-41BB-11A94788B9E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51152A4-7EE4-7386-D291-CC1B061B32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129CD4-F544-4CF6-B2CB-DFEF3E8CF8E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16175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1CB6390-C32B-9B58-E950-CA5B0F25446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E298085-1745-94C6-B6DF-785EBF3528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03BDC2D-818B-D086-9A1F-4A4D60AC2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01BA90-8FC2-4CF3-89C7-91B4A421ED0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0703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EB8A36E-37FD-1223-D67B-5DEF5E81D93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3986C6D-A139-1441-37DB-345A7AB867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54E6AA2-B5FF-E614-0B91-6899D8BB0B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EC6781-3E51-4D5F-8E54-FCD0C7F63467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51412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97865-FC52-CCB3-5DF8-400666832D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A9E39-B08C-1F96-EBD8-3FF528994B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7A6EA8-673C-5BE0-1DD7-57FD9BE6A6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0D9B8-FB88-4CC0-89E9-262A0AE6424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42945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_tradnl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38CF18-376D-2CB0-F711-3331056F26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EC33EC-3482-01EA-2582-D80DE3E9FD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035082-DBB6-739D-1781-D11363915C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266B6-91CE-47BA-B363-86F9CF2B39A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49199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3A6A5F9-48AF-D9D5-82C0-5022D865E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8CCEED5-43EF-9CE7-72D8-17F9024C2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4F6AA82-59A9-4CAE-C2D7-70E28F33872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EC748D84-C956-EAA9-4F49-69F4E3AA9D6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r>
              <a:rPr lang="es-ES" altLang="es-ES"/>
              <a:t>A.E.D.</a:t>
            </a:r>
          </a:p>
          <a:p>
            <a:pPr>
              <a:defRPr/>
            </a:pPr>
            <a:r>
              <a:rPr lang="es-ES_tradnl" altLang="es-ES"/>
              <a:t>Tema 0-2. Algorítmica</a:t>
            </a:r>
            <a:endParaRPr lang="es-ES" alt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333F817-E761-9EA1-27E9-1FC499004A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C479555-2675-448C-B834-27082B5F911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  <a:ea typeface="ＭＳ Ｐゴシック" pitchFamily="-112" charset="-128"/>
          <a:cs typeface="ＭＳ Ｐゴシック" pitchFamily="-112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pitchFamily="-110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pitchFamily="-110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3">
            <a:extLst>
              <a:ext uri="{FF2B5EF4-FFF2-40B4-BE49-F238E27FC236}">
                <a16:creationId xmlns:a16="http://schemas.microsoft.com/office/drawing/2014/main" id="{42CC5238-5041-2660-B826-6FB41E132E9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71550" y="2946400"/>
            <a:ext cx="7119938" cy="1152525"/>
          </a:xfrm>
        </p:spPr>
        <p:txBody>
          <a:bodyPr/>
          <a:lstStyle/>
          <a:p>
            <a:pPr eaLnBrk="1" hangingPunct="1"/>
            <a:r>
              <a:rPr lang="es-ES_tradnl" altLang="es-ES" b="1">
                <a:ea typeface="ＭＳ Ｐゴシック" panose="020B0600070205080204" pitchFamily="34" charset="-128"/>
              </a:rPr>
              <a:t>Tema 0 – Algorítmica (introducción)</a:t>
            </a:r>
            <a:endParaRPr lang="es-ES" altLang="es-ES" b="1">
              <a:ea typeface="ＭＳ Ｐゴシック" panose="020B0600070205080204" pitchFamily="34" charset="-128"/>
            </a:endParaRPr>
          </a:p>
        </p:txBody>
      </p:sp>
      <p:sp>
        <p:nvSpPr>
          <p:cNvPr id="15362" name="Rectangle 4">
            <a:extLst>
              <a:ext uri="{FF2B5EF4-FFF2-40B4-BE49-F238E27FC236}">
                <a16:creationId xmlns:a16="http://schemas.microsoft.com/office/drawing/2014/main" id="{8DDC598D-075F-9B95-8432-6CA71BA32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196975"/>
            <a:ext cx="7821612" cy="1350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s-ES_tradnl" altLang="es-ES" sz="3600" b="1"/>
              <a:t>Análisis y Diseño de Algoritmos</a:t>
            </a:r>
            <a:endParaRPr lang="es-ES_tradnl" altLang="es-ES" sz="3600">
              <a:solidFill>
                <a:schemeClr val="tx2"/>
              </a:solidFill>
            </a:endParaRPr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1333B427-C6C8-5568-4D2C-586FD555C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789363"/>
            <a:ext cx="7704138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50000"/>
              </a:lnSpc>
              <a:buFontTx/>
              <a:buNone/>
            </a:pPr>
            <a:r>
              <a:rPr lang="es-ES_tradnl" altLang="es-ES" sz="2800"/>
              <a:t>0.1. Definición y propiedades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s-ES_tradnl" altLang="es-ES" sz="2800"/>
              <a:t>0.2. Análisis de algoritmos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s-ES_tradnl" altLang="es-ES" sz="2800"/>
              <a:t>0.3. Diseño de algoritmos</a:t>
            </a:r>
            <a:endParaRPr lang="es-ES_tradnl" altLang="es-ES" sz="2500"/>
          </a:p>
        </p:txBody>
      </p:sp>
      <p:sp>
        <p:nvSpPr>
          <p:cNvPr id="15364" name="Footer Placeholder 4">
            <a:extLst>
              <a:ext uri="{FF2B5EF4-FFF2-40B4-BE49-F238E27FC236}">
                <a16:creationId xmlns:a16="http://schemas.microsoft.com/office/drawing/2014/main" id="{5F2EE75F-3BBB-50E8-5125-091D63A667B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7">
            <a:extLst>
              <a:ext uri="{FF2B5EF4-FFF2-40B4-BE49-F238E27FC236}">
                <a16:creationId xmlns:a16="http://schemas.microsoft.com/office/drawing/2014/main" id="{548ED76F-360B-466E-CC12-697CCDA5B2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292100"/>
            <a:ext cx="8807450" cy="5153025"/>
          </a:xfrm>
          <a:noFill/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altLang="es-ES">
                <a:ea typeface="ＭＳ Ｐゴシック" panose="020B0600070205080204" pitchFamily="34" charset="-128"/>
              </a:rPr>
              <a:t>Otra idea sobre cómo resolver un problema:</a:t>
            </a:r>
          </a:p>
          <a:p>
            <a:pPr eaLnBrk="1" hangingPunct="1"/>
            <a:r>
              <a:rPr lang="es-ES_tradnl" altLang="es-ES" sz="2800" b="1">
                <a:ea typeface="ＭＳ Ｐゴシック" panose="020B0600070205080204" pitchFamily="34" charset="-128"/>
              </a:rPr>
              <a:t>Refinamiento por pasos sucesivos:</a:t>
            </a:r>
            <a:endParaRPr lang="es-ES_tradnl" altLang="es-ES" sz="2800">
              <a:ea typeface="ＭＳ Ｐゴシック" panose="020B0600070205080204" pitchFamily="34" charset="-128"/>
            </a:endParaRPr>
          </a:p>
          <a:p>
            <a:pPr lvl="1" eaLnBrk="1" hangingPunct="1"/>
            <a:r>
              <a:rPr lang="es-ES_tradnl" altLang="es-ES" sz="2400">
                <a:ea typeface="ＭＳ Ｐゴシック" panose="020B0600070205080204" pitchFamily="34" charset="-128"/>
              </a:rPr>
              <a:t>Escribir la estructura de la solución en pseudocódigo, de manera muy genérica.</a:t>
            </a:r>
          </a:p>
          <a:p>
            <a:pPr lvl="1" eaLnBrk="1" hangingPunct="1"/>
            <a:r>
              <a:rPr lang="es-ES_tradnl" altLang="es-ES" sz="2400">
                <a:ea typeface="ＭＳ Ｐゴシック" panose="020B0600070205080204" pitchFamily="34" charset="-128"/>
              </a:rPr>
              <a:t>Especificar pasos cada vez con más detalle/precisión.</a:t>
            </a:r>
          </a:p>
          <a:p>
            <a:pPr lvl="1" eaLnBrk="1" hangingPunct="1"/>
            <a:r>
              <a:rPr lang="es-ES_tradnl" altLang="es-ES" sz="2400">
                <a:ea typeface="ＭＳ Ｐゴシック" panose="020B0600070205080204" pitchFamily="34" charset="-128"/>
              </a:rPr>
              <a:t>Repetir refinamiento hasta llegar a una implementación.</a:t>
            </a:r>
          </a:p>
          <a:p>
            <a:pPr lvl="1" eaLnBrk="1" hangingPunct="1"/>
            <a:endParaRPr lang="es-ES_tradnl" altLang="es-ES" sz="2400">
              <a:ea typeface="ＭＳ Ｐゴシック" panose="020B0600070205080204" pitchFamily="34" charset="-128"/>
            </a:endParaRPr>
          </a:p>
        </p:txBody>
      </p:sp>
      <p:sp>
        <p:nvSpPr>
          <p:cNvPr id="22530" name="Footer Placeholder 4">
            <a:extLst>
              <a:ext uri="{FF2B5EF4-FFF2-40B4-BE49-F238E27FC236}">
                <a16:creationId xmlns:a16="http://schemas.microsoft.com/office/drawing/2014/main" id="{73AAF373-15D0-D4BA-D878-DC27CDAD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274AE90-35F7-7667-EBEB-E361779271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5288" y="0"/>
            <a:ext cx="8291512" cy="850900"/>
          </a:xfrm>
        </p:spPr>
        <p:txBody>
          <a:bodyPr/>
          <a:lstStyle/>
          <a:p>
            <a:pPr eaLnBrk="1" hangingPunct="1"/>
            <a:r>
              <a:rPr lang="es-ES_tradnl" altLang="es-ES" sz="3200">
                <a:ea typeface="ＭＳ Ｐゴシック" panose="020B0600070205080204" pitchFamily="34" charset="-128"/>
              </a:rPr>
              <a:t>0.2. Análisis de algoritmos.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94335F8-DA25-B08A-69D7-C1B4D95FA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08050"/>
            <a:ext cx="8686800" cy="5473700"/>
          </a:xfrm>
        </p:spPr>
        <p:txBody>
          <a:bodyPr/>
          <a:lstStyle/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b="1" dirty="0">
                <a:ea typeface="ＭＳ Ｐゴシック" panose="020B0600070205080204" pitchFamily="34" charset="-128"/>
              </a:rPr>
              <a:t>ALGORITMIA = ANÁLISIS + DISEÑO</a:t>
            </a:r>
          </a:p>
          <a:p>
            <a:pPr algn="ctr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0.2 Análisis de algoritmos: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Estudio de los recursos que necesita la ejecución de un algoritmo.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800" dirty="0">
                <a:ea typeface="ＭＳ Ｐゴシック" panose="020B0600070205080204" pitchFamily="34" charset="-128"/>
              </a:rPr>
              <a:t>    &gt;&gt;No confundir con análisis de un problema.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28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0.3 Diseño de algoritmos: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Técnicas generales para la construcción de algoritmos.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800" dirty="0">
                <a:ea typeface="ＭＳ Ｐゴシック" panose="020B0600070205080204" pitchFamily="34" charset="-128"/>
              </a:rPr>
              <a:t>	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Por ejemplo, </a:t>
            </a:r>
            <a:r>
              <a:rPr lang="es-ES_tradnl" altLang="es-ES" sz="2600" i="1" dirty="0">
                <a:ea typeface="ＭＳ Ｐゴシック" panose="020B0600070205080204" pitchFamily="34" charset="-128"/>
              </a:rPr>
              <a:t>divide y vencerás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: 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dado un problema, divídelo, resuelve los 			subproblemas y luego junta las soluciones.</a:t>
            </a:r>
          </a:p>
        </p:txBody>
      </p:sp>
      <p:sp>
        <p:nvSpPr>
          <p:cNvPr id="23555" name="Footer Placeholder 4">
            <a:extLst>
              <a:ext uri="{FF2B5EF4-FFF2-40B4-BE49-F238E27FC236}">
                <a16:creationId xmlns:a16="http://schemas.microsoft.com/office/drawing/2014/main" id="{384B8227-D598-9979-8854-8D55B78A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D6E116F1-1602-0F19-AB4B-D491001F26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8569325" cy="633412"/>
          </a:xfrm>
        </p:spPr>
        <p:txBody>
          <a:bodyPr/>
          <a:lstStyle/>
          <a:p>
            <a:pPr eaLnBrk="1" hangingPunct="1"/>
            <a:r>
              <a:rPr lang="es-ES_tradnl" altLang="es-ES" sz="3200">
                <a:ea typeface="ＭＳ Ｐゴシック" panose="020B0600070205080204" pitchFamily="34" charset="-128"/>
              </a:rPr>
              <a:t>0.2. Análisis de algoritmos.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E63D8525-7DBF-29B1-DA8E-0FAE28B0C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900" y="909638"/>
            <a:ext cx="8686800" cy="5233987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s-ES_tradnl" altLang="es-ES" sz="2800" b="1">
                <a:ea typeface="ＭＳ Ｐゴシック" panose="020B0600070205080204" pitchFamily="34" charset="-128"/>
              </a:rPr>
              <a:t>Análisis de algoritmos.</a:t>
            </a:r>
            <a:r>
              <a:rPr lang="es-ES_tradnl" altLang="es-ES" sz="2800">
                <a:ea typeface="ＭＳ Ｐゴシック" panose="020B0600070205080204" pitchFamily="34" charset="-128"/>
              </a:rPr>
              <a:t> Normalmente estamos interesados en el estudio del tiempo de ejecución.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s-ES_tradnl" altLang="es-ES" sz="28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s-ES_tradnl" altLang="es-ES" sz="2800">
                <a:ea typeface="ＭＳ Ｐゴシック" panose="020B0600070205080204" pitchFamily="34" charset="-128"/>
              </a:rPr>
              <a:t>Dado un algoritmo, usaremos las siguientes notaciones: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t(..):</a:t>
            </a:r>
            <a:r>
              <a:rPr lang="es-ES_tradnl" altLang="es-ES" sz="2400">
                <a:ea typeface="ＭＳ Ｐゴシック" panose="020B0600070205080204" pitchFamily="34" charset="-128"/>
              </a:rPr>
              <a:t> Tiempo de ejecución del algoritmo.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O(..):</a:t>
            </a:r>
            <a:r>
              <a:rPr lang="es-ES_tradnl" altLang="es-ES" sz="2400">
                <a:ea typeface="ＭＳ Ｐゴシック" panose="020B0600070205080204" pitchFamily="34" charset="-128"/>
              </a:rPr>
              <a:t> Orden de complejidad.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</a:rPr>
              <a:t>o(..):</a:t>
            </a:r>
            <a:r>
              <a:rPr lang="es-ES_tradnl" altLang="es-ES" sz="2400">
                <a:ea typeface="ＭＳ Ｐゴシック" panose="020B0600070205080204" pitchFamily="34" charset="-128"/>
              </a:rPr>
              <a:t> O pequeña del tiempo de ejecución.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  <a:sym typeface="Symbol" panose="05050102010706020507" pitchFamily="18" charset="2"/>
              </a:rPr>
              <a:t>(..):</a:t>
            </a:r>
            <a:r>
              <a:rPr lang="es-ES_tradnl" altLang="es-ES" sz="2400">
                <a:ea typeface="ＭＳ Ｐゴシック" panose="020B0600070205080204" pitchFamily="34" charset="-128"/>
                <a:sym typeface="Symbol" panose="05050102010706020507" pitchFamily="18" charset="2"/>
              </a:rPr>
              <a:t> Cota inferior de complejidad.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</a:pPr>
            <a:r>
              <a:rPr lang="es-ES_tradnl" altLang="es-ES">
                <a:ea typeface="ＭＳ Ｐゴシック" panose="020B0600070205080204" pitchFamily="34" charset="-128"/>
                <a:sym typeface="Symbol" panose="05050102010706020507" pitchFamily="18" charset="2"/>
              </a:rPr>
              <a:t>(..):</a:t>
            </a:r>
            <a:r>
              <a:rPr lang="es-ES_tradnl" altLang="es-ES" sz="2400">
                <a:ea typeface="ＭＳ Ｐゴシック" panose="020B0600070205080204" pitchFamily="34" charset="-128"/>
                <a:sym typeface="Symbol" panose="05050102010706020507" pitchFamily="18" charset="2"/>
              </a:rPr>
              <a:t> Orden exacto de complejidad.</a:t>
            </a:r>
          </a:p>
        </p:txBody>
      </p:sp>
      <p:sp>
        <p:nvSpPr>
          <p:cNvPr id="24579" name="Footer Placeholder 4">
            <a:extLst>
              <a:ext uri="{FF2B5EF4-FFF2-40B4-BE49-F238E27FC236}">
                <a16:creationId xmlns:a16="http://schemas.microsoft.com/office/drawing/2014/main" id="{E6E7BB93-51AC-7A65-D46D-B22F14D79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15C2D70A-1CC0-3DC4-5C99-1FC7001683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569325" cy="576263"/>
          </a:xfrm>
        </p:spPr>
        <p:txBody>
          <a:bodyPr/>
          <a:lstStyle/>
          <a:p>
            <a:pPr eaLnBrk="1" hangingPunct="1"/>
            <a:r>
              <a:rPr lang="es-ES_tradnl" altLang="es-ES" sz="4000">
                <a:ea typeface="ＭＳ Ｐゴシック" panose="020B0600070205080204" pitchFamily="34" charset="-128"/>
              </a:rPr>
              <a:t>0.2. Análisis de algoritmos.</a:t>
            </a:r>
          </a:p>
        </p:txBody>
      </p:sp>
      <p:sp>
        <p:nvSpPr>
          <p:cNvPr id="25602" name="Rectangle 3">
            <a:extLst>
              <a:ext uri="{FF2B5EF4-FFF2-40B4-BE49-F238E27FC236}">
                <a16:creationId xmlns:a16="http://schemas.microsoft.com/office/drawing/2014/main" id="{34712F78-E99E-5486-D822-D255FEF26F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641350"/>
            <a:ext cx="8686800" cy="5759450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Ejemplo.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Analizar el tiempo de ejecución y el orden de complejidad del siguiente algoritmo.</a:t>
            </a:r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b="1" dirty="0">
                <a:ea typeface="ＭＳ Ｐゴシック" panose="020B0600070205080204" pitchFamily="34" charset="-128"/>
              </a:rPr>
              <a:t>		Hanoi (N, A, B, C: </a:t>
            </a:r>
            <a:r>
              <a:rPr lang="es-ES_tradnl" altLang="es-ES" sz="2400" b="1" dirty="0" err="1">
                <a:ea typeface="ＭＳ Ｐゴシック" panose="020B0600070205080204" pitchFamily="34" charset="-128"/>
              </a:rPr>
              <a:t>integer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if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 N=1 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then</a:t>
            </a:r>
            <a:endParaRPr lang="es-ES_tradnl" altLang="es-E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      Mover (A, C)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else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begin</a:t>
            </a:r>
            <a:endParaRPr lang="es-ES_tradnl" altLang="es-E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      Hanoi (N-1, A, C, B)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      Mover (A, C)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      Hanoi (N-1, B, A, C)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			</a:t>
            </a:r>
            <a:r>
              <a:rPr lang="es-ES_tradnl" altLang="es-ES" sz="2400" dirty="0" err="1">
                <a:ea typeface="ＭＳ Ｐゴシック" panose="020B0600070205080204" pitchFamily="34" charset="-128"/>
              </a:rPr>
              <a:t>end</a:t>
            </a:r>
            <a:endParaRPr lang="es-ES_tradnl" altLang="es-ES" sz="24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dirty="0">
                <a:ea typeface="ＭＳ Ｐゴシック" panose="020B0600070205080204" pitchFamily="34" charset="-128"/>
              </a:rPr>
              <a:t>Mecanismos: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Conteo de instrucciones.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Uso de ecuaciones de recurrencia.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Medida del trabajo total realizado.</a:t>
            </a:r>
          </a:p>
        </p:txBody>
      </p:sp>
      <p:sp>
        <p:nvSpPr>
          <p:cNvPr id="25603" name="Footer Placeholder 4">
            <a:extLst>
              <a:ext uri="{FF2B5EF4-FFF2-40B4-BE49-F238E27FC236}">
                <a16:creationId xmlns:a16="http://schemas.microsoft.com/office/drawing/2014/main" id="{2F045C01-E990-0547-ED41-7E2D8C440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3" name="AutoShape 5">
            <a:extLst>
              <a:ext uri="{FF2B5EF4-FFF2-40B4-BE49-F238E27FC236}">
                <a16:creationId xmlns:a16="http://schemas.microsoft.com/office/drawing/2014/main" id="{0E9EE6C2-6447-71E5-65AB-B1ADDC6A1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890713"/>
            <a:ext cx="8702675" cy="4344987"/>
          </a:xfrm>
          <a:prstGeom prst="foldedCorner">
            <a:avLst>
              <a:gd name="adj" fmla="val 9167"/>
            </a:avLst>
          </a:prstGeom>
          <a:solidFill>
            <a:srgbClr val="EAEAEA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blurRad="63500" dist="53882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/>
          <a:p>
            <a:pPr eaLnBrk="1" hangingPunct="1">
              <a:defRPr/>
            </a:pPr>
            <a:endParaRPr lang="es-ES_tradnl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C4F30AEB-8F52-A8C1-8C80-B1552B8E2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8534400" cy="476250"/>
          </a:xfrm>
        </p:spPr>
        <p:txBody>
          <a:bodyPr/>
          <a:lstStyle/>
          <a:p>
            <a:pPr eaLnBrk="1" hangingPunct="1"/>
            <a:r>
              <a:rPr lang="es-ES_tradnl" altLang="es-ES" sz="3200">
                <a:ea typeface="ＭＳ Ｐゴシック" panose="020B0600070205080204" pitchFamily="34" charset="-128"/>
              </a:rPr>
              <a:t>0.3. Diseño de algoritmos.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9B162B34-1833-14AC-0CAE-36225DEBF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492125"/>
            <a:ext cx="8686800" cy="1484313"/>
          </a:xfrm>
        </p:spPr>
        <p:txBody>
          <a:bodyPr/>
          <a:lstStyle/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s-ES_tradnl" altLang="es-ES" sz="2600">
                <a:ea typeface="ＭＳ Ｐゴシック" panose="020B0600070205080204" pitchFamily="34" charset="-128"/>
              </a:rPr>
              <a:t>Técnicas generales, aplicables a muchas situaciones.</a:t>
            </a: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endParaRPr lang="es-ES_tradnl" altLang="es-ES" sz="120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</a:pPr>
            <a:r>
              <a:rPr lang="es-ES_tradnl" altLang="es-ES" sz="2800" b="1">
                <a:ea typeface="ＭＳ Ｐゴシック" panose="020B0600070205080204" pitchFamily="34" charset="-128"/>
              </a:rPr>
              <a:t>Esquemas algorítmicos. </a:t>
            </a:r>
            <a:r>
              <a:rPr lang="es-ES_tradnl" altLang="es-ES" sz="2800">
                <a:ea typeface="ＭＳ Ｐゴシック" panose="020B0600070205080204" pitchFamily="34" charset="-128"/>
              </a:rPr>
              <a:t>Ejemplo: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EF0F2830-CABF-D4F6-0E06-65D393E35940}"/>
              </a:ext>
            </a:extLst>
          </p:cNvPr>
          <p:cNvGrpSpPr>
            <a:grpSpLocks/>
          </p:cNvGrpSpPr>
          <p:nvPr/>
        </p:nvGrpSpPr>
        <p:grpSpPr bwMode="auto">
          <a:xfrm>
            <a:off x="3497263" y="3032125"/>
            <a:ext cx="1787525" cy="398463"/>
            <a:chOff x="7188" y="5126"/>
            <a:chExt cx="2016" cy="324"/>
          </a:xfrm>
        </p:grpSpPr>
        <p:sp>
          <p:nvSpPr>
            <p:cNvPr id="26654" name="Rectangle 7">
              <a:extLst>
                <a:ext uri="{FF2B5EF4-FFF2-40B4-BE49-F238E27FC236}">
                  <a16:creationId xmlns:a16="http://schemas.microsoft.com/office/drawing/2014/main" id="{3E3CB48F-F690-D668-204E-E27554AF02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" y="5126"/>
              <a:ext cx="2016" cy="3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26655" name="Freeform 8">
              <a:extLst>
                <a:ext uri="{FF2B5EF4-FFF2-40B4-BE49-F238E27FC236}">
                  <a16:creationId xmlns:a16="http://schemas.microsoft.com/office/drawing/2014/main" id="{C37DA3AD-4D89-233B-BB8F-F8ECF9F5EB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" y="5148"/>
              <a:ext cx="1980" cy="294"/>
            </a:xfrm>
            <a:custGeom>
              <a:avLst/>
              <a:gdLst>
                <a:gd name="T0" fmla="*/ 0 w 1968"/>
                <a:gd name="T1" fmla="*/ 450 h 270"/>
                <a:gd name="T2" fmla="*/ 0 w 1968"/>
                <a:gd name="T3" fmla="*/ 12 h 270"/>
                <a:gd name="T4" fmla="*/ 2040 w 1968"/>
                <a:gd name="T5" fmla="*/ 0 h 270"/>
                <a:gd name="T6" fmla="*/ 0 60000 65536"/>
                <a:gd name="T7" fmla="*/ 0 60000 65536"/>
                <a:gd name="T8" fmla="*/ 0 60000 65536"/>
                <a:gd name="T9" fmla="*/ 0 w 1968"/>
                <a:gd name="T10" fmla="*/ 0 h 270"/>
                <a:gd name="T11" fmla="*/ 1968 w 196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270">
                  <a:moveTo>
                    <a:pt x="0" y="270"/>
                  </a:moveTo>
                  <a:lnTo>
                    <a:pt x="0" y="6"/>
                  </a:lnTo>
                  <a:lnTo>
                    <a:pt x="1968" y="0"/>
                  </a:ln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3" name="Group 9">
            <a:extLst>
              <a:ext uri="{FF2B5EF4-FFF2-40B4-BE49-F238E27FC236}">
                <a16:creationId xmlns:a16="http://schemas.microsoft.com/office/drawing/2014/main" id="{BA98C54A-6A3D-EB83-99C6-1C0CC4488BB0}"/>
              </a:ext>
            </a:extLst>
          </p:cNvPr>
          <p:cNvGrpSpPr>
            <a:grpSpLocks/>
          </p:cNvGrpSpPr>
          <p:nvPr/>
        </p:nvGrpSpPr>
        <p:grpSpPr bwMode="auto">
          <a:xfrm>
            <a:off x="1716088" y="3486150"/>
            <a:ext cx="2290762" cy="388938"/>
            <a:chOff x="7188" y="5126"/>
            <a:chExt cx="2016" cy="324"/>
          </a:xfrm>
        </p:grpSpPr>
        <p:sp>
          <p:nvSpPr>
            <p:cNvPr id="26652" name="Rectangle 10">
              <a:extLst>
                <a:ext uri="{FF2B5EF4-FFF2-40B4-BE49-F238E27FC236}">
                  <a16:creationId xmlns:a16="http://schemas.microsoft.com/office/drawing/2014/main" id="{C2B348E6-945E-21FC-A9A7-71073A0C8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" y="5126"/>
              <a:ext cx="2016" cy="3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26653" name="Freeform 11">
              <a:extLst>
                <a:ext uri="{FF2B5EF4-FFF2-40B4-BE49-F238E27FC236}">
                  <a16:creationId xmlns:a16="http://schemas.microsoft.com/office/drawing/2014/main" id="{3D7843EC-AF51-B30E-7C7E-D745C8B2E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" y="5148"/>
              <a:ext cx="1980" cy="294"/>
            </a:xfrm>
            <a:custGeom>
              <a:avLst/>
              <a:gdLst>
                <a:gd name="T0" fmla="*/ 0 w 1968"/>
                <a:gd name="T1" fmla="*/ 450 h 270"/>
                <a:gd name="T2" fmla="*/ 0 w 1968"/>
                <a:gd name="T3" fmla="*/ 12 h 270"/>
                <a:gd name="T4" fmla="*/ 2040 w 1968"/>
                <a:gd name="T5" fmla="*/ 0 h 270"/>
                <a:gd name="T6" fmla="*/ 0 60000 65536"/>
                <a:gd name="T7" fmla="*/ 0 60000 65536"/>
                <a:gd name="T8" fmla="*/ 0 60000 65536"/>
                <a:gd name="T9" fmla="*/ 0 w 1968"/>
                <a:gd name="T10" fmla="*/ 0 h 270"/>
                <a:gd name="T11" fmla="*/ 1968 w 196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270">
                  <a:moveTo>
                    <a:pt x="0" y="270"/>
                  </a:moveTo>
                  <a:lnTo>
                    <a:pt x="0" y="6"/>
                  </a:lnTo>
                  <a:lnTo>
                    <a:pt x="1968" y="0"/>
                  </a:ln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4" name="Group 12">
            <a:extLst>
              <a:ext uri="{FF2B5EF4-FFF2-40B4-BE49-F238E27FC236}">
                <a16:creationId xmlns:a16="http://schemas.microsoft.com/office/drawing/2014/main" id="{8FFBC467-914A-F5BE-E4DD-692B4FA0D00C}"/>
              </a:ext>
            </a:extLst>
          </p:cNvPr>
          <p:cNvGrpSpPr>
            <a:grpSpLocks/>
          </p:cNvGrpSpPr>
          <p:nvPr/>
        </p:nvGrpSpPr>
        <p:grpSpPr bwMode="auto">
          <a:xfrm>
            <a:off x="1581150" y="4340225"/>
            <a:ext cx="1924050" cy="414338"/>
            <a:chOff x="7188" y="5126"/>
            <a:chExt cx="2016" cy="324"/>
          </a:xfrm>
        </p:grpSpPr>
        <p:sp>
          <p:nvSpPr>
            <p:cNvPr id="26650" name="Rectangle 13">
              <a:extLst>
                <a:ext uri="{FF2B5EF4-FFF2-40B4-BE49-F238E27FC236}">
                  <a16:creationId xmlns:a16="http://schemas.microsoft.com/office/drawing/2014/main" id="{1AF8644B-26EB-5EAD-3E9E-0F17C58E1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" y="5126"/>
              <a:ext cx="2016" cy="3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26651" name="Freeform 14">
              <a:extLst>
                <a:ext uri="{FF2B5EF4-FFF2-40B4-BE49-F238E27FC236}">
                  <a16:creationId xmlns:a16="http://schemas.microsoft.com/office/drawing/2014/main" id="{DC0A493C-3B03-5CC0-4A65-58D2491D5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" y="5148"/>
              <a:ext cx="1980" cy="294"/>
            </a:xfrm>
            <a:custGeom>
              <a:avLst/>
              <a:gdLst>
                <a:gd name="T0" fmla="*/ 0 w 1968"/>
                <a:gd name="T1" fmla="*/ 450 h 270"/>
                <a:gd name="T2" fmla="*/ 0 w 1968"/>
                <a:gd name="T3" fmla="*/ 12 h 270"/>
                <a:gd name="T4" fmla="*/ 2040 w 1968"/>
                <a:gd name="T5" fmla="*/ 0 h 270"/>
                <a:gd name="T6" fmla="*/ 0 60000 65536"/>
                <a:gd name="T7" fmla="*/ 0 60000 65536"/>
                <a:gd name="T8" fmla="*/ 0 60000 65536"/>
                <a:gd name="T9" fmla="*/ 0 w 1968"/>
                <a:gd name="T10" fmla="*/ 0 h 270"/>
                <a:gd name="T11" fmla="*/ 1968 w 196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270">
                  <a:moveTo>
                    <a:pt x="0" y="270"/>
                  </a:moveTo>
                  <a:lnTo>
                    <a:pt x="0" y="6"/>
                  </a:lnTo>
                  <a:lnTo>
                    <a:pt x="1968" y="0"/>
                  </a:ln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5" name="Group 15">
            <a:extLst>
              <a:ext uri="{FF2B5EF4-FFF2-40B4-BE49-F238E27FC236}">
                <a16:creationId xmlns:a16="http://schemas.microsoft.com/office/drawing/2014/main" id="{273A1C48-9213-399A-D5EC-750D177140F6}"/>
              </a:ext>
            </a:extLst>
          </p:cNvPr>
          <p:cNvGrpSpPr>
            <a:grpSpLocks/>
          </p:cNvGrpSpPr>
          <p:nvPr/>
        </p:nvGrpSpPr>
        <p:grpSpPr bwMode="auto">
          <a:xfrm>
            <a:off x="1609725" y="4803775"/>
            <a:ext cx="1995488" cy="409575"/>
            <a:chOff x="7188" y="5126"/>
            <a:chExt cx="2016" cy="324"/>
          </a:xfrm>
        </p:grpSpPr>
        <p:sp>
          <p:nvSpPr>
            <p:cNvPr id="26648" name="Rectangle 16">
              <a:extLst>
                <a:ext uri="{FF2B5EF4-FFF2-40B4-BE49-F238E27FC236}">
                  <a16:creationId xmlns:a16="http://schemas.microsoft.com/office/drawing/2014/main" id="{0B7338BD-2A5A-CCA1-C548-E7EDA472D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" y="5126"/>
              <a:ext cx="2016" cy="3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26649" name="Freeform 17">
              <a:extLst>
                <a:ext uri="{FF2B5EF4-FFF2-40B4-BE49-F238E27FC236}">
                  <a16:creationId xmlns:a16="http://schemas.microsoft.com/office/drawing/2014/main" id="{8482EF07-61F4-59A4-5D31-9BD2FCFC1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" y="5148"/>
              <a:ext cx="1980" cy="294"/>
            </a:xfrm>
            <a:custGeom>
              <a:avLst/>
              <a:gdLst>
                <a:gd name="T0" fmla="*/ 0 w 1968"/>
                <a:gd name="T1" fmla="*/ 450 h 270"/>
                <a:gd name="T2" fmla="*/ 0 w 1968"/>
                <a:gd name="T3" fmla="*/ 12 h 270"/>
                <a:gd name="T4" fmla="*/ 2040 w 1968"/>
                <a:gd name="T5" fmla="*/ 0 h 270"/>
                <a:gd name="T6" fmla="*/ 0 60000 65536"/>
                <a:gd name="T7" fmla="*/ 0 60000 65536"/>
                <a:gd name="T8" fmla="*/ 0 60000 65536"/>
                <a:gd name="T9" fmla="*/ 0 w 1968"/>
                <a:gd name="T10" fmla="*/ 0 h 270"/>
                <a:gd name="T11" fmla="*/ 1968 w 196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270">
                  <a:moveTo>
                    <a:pt x="0" y="270"/>
                  </a:moveTo>
                  <a:lnTo>
                    <a:pt x="0" y="6"/>
                  </a:lnTo>
                  <a:lnTo>
                    <a:pt x="1968" y="0"/>
                  </a:lnTo>
                </a:path>
              </a:pathLst>
            </a:custGeom>
            <a:noFill/>
            <a:ln w="28575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6" name="Group 18">
            <a:extLst>
              <a:ext uri="{FF2B5EF4-FFF2-40B4-BE49-F238E27FC236}">
                <a16:creationId xmlns:a16="http://schemas.microsoft.com/office/drawing/2014/main" id="{0BB792BC-0799-EDBA-1F19-498616536865}"/>
              </a:ext>
            </a:extLst>
          </p:cNvPr>
          <p:cNvGrpSpPr>
            <a:grpSpLocks/>
          </p:cNvGrpSpPr>
          <p:nvPr/>
        </p:nvGrpSpPr>
        <p:grpSpPr bwMode="auto">
          <a:xfrm>
            <a:off x="6448425" y="2135188"/>
            <a:ext cx="2078038" cy="427037"/>
            <a:chOff x="7188" y="5126"/>
            <a:chExt cx="2016" cy="324"/>
          </a:xfrm>
        </p:grpSpPr>
        <p:sp>
          <p:nvSpPr>
            <p:cNvPr id="26646" name="Rectangle 19">
              <a:extLst>
                <a:ext uri="{FF2B5EF4-FFF2-40B4-BE49-F238E27FC236}">
                  <a16:creationId xmlns:a16="http://schemas.microsoft.com/office/drawing/2014/main" id="{F5BE1984-7E13-62BA-7EB4-18A461524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" y="5126"/>
              <a:ext cx="2016" cy="3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26647" name="Freeform 20">
              <a:extLst>
                <a:ext uri="{FF2B5EF4-FFF2-40B4-BE49-F238E27FC236}">
                  <a16:creationId xmlns:a16="http://schemas.microsoft.com/office/drawing/2014/main" id="{F183C27B-056E-A8D3-40BF-76DDFF71C9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" y="5148"/>
              <a:ext cx="1980" cy="294"/>
            </a:xfrm>
            <a:custGeom>
              <a:avLst/>
              <a:gdLst>
                <a:gd name="T0" fmla="*/ 0 w 1968"/>
                <a:gd name="T1" fmla="*/ 450 h 270"/>
                <a:gd name="T2" fmla="*/ 0 w 1968"/>
                <a:gd name="T3" fmla="*/ 12 h 270"/>
                <a:gd name="T4" fmla="*/ 2040 w 1968"/>
                <a:gd name="T5" fmla="*/ 0 h 270"/>
                <a:gd name="T6" fmla="*/ 0 60000 65536"/>
                <a:gd name="T7" fmla="*/ 0 60000 65536"/>
                <a:gd name="T8" fmla="*/ 0 60000 65536"/>
                <a:gd name="T9" fmla="*/ 0 w 1968"/>
                <a:gd name="T10" fmla="*/ 0 h 270"/>
                <a:gd name="T11" fmla="*/ 1968 w 196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270">
                  <a:moveTo>
                    <a:pt x="0" y="270"/>
                  </a:moveTo>
                  <a:lnTo>
                    <a:pt x="0" y="6"/>
                  </a:lnTo>
                  <a:lnTo>
                    <a:pt x="1968" y="0"/>
                  </a:ln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grpSp>
        <p:nvGrpSpPr>
          <p:cNvPr id="7" name="Group 21">
            <a:extLst>
              <a:ext uri="{FF2B5EF4-FFF2-40B4-BE49-F238E27FC236}">
                <a16:creationId xmlns:a16="http://schemas.microsoft.com/office/drawing/2014/main" id="{925D4AD3-4720-858C-14F7-31ADEC9CB54B}"/>
              </a:ext>
            </a:extLst>
          </p:cNvPr>
          <p:cNvGrpSpPr>
            <a:grpSpLocks/>
          </p:cNvGrpSpPr>
          <p:nvPr/>
        </p:nvGrpSpPr>
        <p:grpSpPr bwMode="auto">
          <a:xfrm>
            <a:off x="3103563" y="2135188"/>
            <a:ext cx="2405062" cy="422275"/>
            <a:chOff x="7188" y="5126"/>
            <a:chExt cx="2016" cy="324"/>
          </a:xfrm>
        </p:grpSpPr>
        <p:sp>
          <p:nvSpPr>
            <p:cNvPr id="26644" name="Rectangle 22">
              <a:extLst>
                <a:ext uri="{FF2B5EF4-FFF2-40B4-BE49-F238E27FC236}">
                  <a16:creationId xmlns:a16="http://schemas.microsoft.com/office/drawing/2014/main" id="{B8250A32-1DCD-16AC-B37A-3C20AD08FE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88" y="5126"/>
              <a:ext cx="2016" cy="324"/>
            </a:xfrm>
            <a:prstGeom prst="rect">
              <a:avLst/>
            </a:prstGeom>
            <a:solidFill>
              <a:srgbClr val="FFFFFF"/>
            </a:solidFill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26645" name="Freeform 23">
              <a:extLst>
                <a:ext uri="{FF2B5EF4-FFF2-40B4-BE49-F238E27FC236}">
                  <a16:creationId xmlns:a16="http://schemas.microsoft.com/office/drawing/2014/main" id="{073FFBF8-8487-71D9-4A21-8D161FFD1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18" y="5148"/>
              <a:ext cx="1980" cy="294"/>
            </a:xfrm>
            <a:custGeom>
              <a:avLst/>
              <a:gdLst>
                <a:gd name="T0" fmla="*/ 0 w 1968"/>
                <a:gd name="T1" fmla="*/ 450 h 270"/>
                <a:gd name="T2" fmla="*/ 0 w 1968"/>
                <a:gd name="T3" fmla="*/ 12 h 270"/>
                <a:gd name="T4" fmla="*/ 2040 w 1968"/>
                <a:gd name="T5" fmla="*/ 0 h 270"/>
                <a:gd name="T6" fmla="*/ 0 60000 65536"/>
                <a:gd name="T7" fmla="*/ 0 60000 65536"/>
                <a:gd name="T8" fmla="*/ 0 60000 65536"/>
                <a:gd name="T9" fmla="*/ 0 w 1968"/>
                <a:gd name="T10" fmla="*/ 0 h 270"/>
                <a:gd name="T11" fmla="*/ 1968 w 1968"/>
                <a:gd name="T12" fmla="*/ 270 h 27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68" h="270">
                  <a:moveTo>
                    <a:pt x="0" y="270"/>
                  </a:moveTo>
                  <a:lnTo>
                    <a:pt x="0" y="6"/>
                  </a:lnTo>
                  <a:lnTo>
                    <a:pt x="1968" y="0"/>
                  </a:lnTo>
                </a:path>
              </a:pathLst>
            </a:custGeom>
            <a:noFill/>
            <a:ln w="38100">
              <a:solidFill>
                <a:srgbClr val="80808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3752" name="Line 24">
            <a:extLst>
              <a:ext uri="{FF2B5EF4-FFF2-40B4-BE49-F238E27FC236}">
                <a16:creationId xmlns:a16="http://schemas.microsoft.com/office/drawing/2014/main" id="{8FE6A99F-E9A2-D995-2931-7A27D4A72D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367338" y="3506788"/>
            <a:ext cx="1208087" cy="631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3" name="Line 25">
            <a:extLst>
              <a:ext uri="{FF2B5EF4-FFF2-40B4-BE49-F238E27FC236}">
                <a16:creationId xmlns:a16="http://schemas.microsoft.com/office/drawing/2014/main" id="{2E561E9A-9532-A624-69C8-A94F0BEB13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70363" y="3808413"/>
            <a:ext cx="2405062" cy="5048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4" name="Line 26">
            <a:extLst>
              <a:ext uri="{FF2B5EF4-FFF2-40B4-BE49-F238E27FC236}">
                <a16:creationId xmlns:a16="http://schemas.microsoft.com/office/drawing/2014/main" id="{75904C96-A281-F5D9-79D7-A0A96A7B54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21100" y="4344988"/>
            <a:ext cx="2841625" cy="1095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5" name="Line 27">
            <a:extLst>
              <a:ext uri="{FF2B5EF4-FFF2-40B4-BE49-F238E27FC236}">
                <a16:creationId xmlns:a16="http://schemas.microsoft.com/office/drawing/2014/main" id="{C56EE93B-C3AB-3534-DC42-7F3BF3729BD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02063" y="4613275"/>
            <a:ext cx="2746375" cy="365125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6" name="Line 28">
            <a:extLst>
              <a:ext uri="{FF2B5EF4-FFF2-40B4-BE49-F238E27FC236}">
                <a16:creationId xmlns:a16="http://schemas.microsoft.com/office/drawing/2014/main" id="{D322B95F-BD87-DBBC-8851-64CB860036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67363" y="2682875"/>
            <a:ext cx="1304925" cy="4270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7" name="Text Box 29">
            <a:extLst>
              <a:ext uri="{FF2B5EF4-FFF2-40B4-BE49-F238E27FC236}">
                <a16:creationId xmlns:a16="http://schemas.microsoft.com/office/drawing/2014/main" id="{F674FB60-AEE5-60CC-1C6D-D5B010BC52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4463" y="3990975"/>
            <a:ext cx="1643062" cy="790575"/>
          </a:xfrm>
          <a:prstGeom prst="rect">
            <a:avLst/>
          </a:prstGeom>
          <a:solidFill>
            <a:srgbClr val="FFCC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25724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s-ES" sz="1800"/>
              <a:t>Insertar código </a:t>
            </a:r>
            <a:r>
              <a:rPr lang="es-ES" altLang="es-ES" sz="1800" b="1"/>
              <a:t>AQUÍ</a:t>
            </a:r>
            <a:endParaRPr lang="es-ES" altLang="es-ES" sz="2800"/>
          </a:p>
        </p:txBody>
      </p:sp>
      <p:sp>
        <p:nvSpPr>
          <p:cNvPr id="73758" name="Line 30">
            <a:extLst>
              <a:ext uri="{FF2B5EF4-FFF2-40B4-BE49-F238E27FC236}">
                <a16:creationId xmlns:a16="http://schemas.microsoft.com/office/drawing/2014/main" id="{4FD25002-7248-9EE5-D940-E2F8F3EE4E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8313" y="2682875"/>
            <a:ext cx="565150" cy="58578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3759" name="Text Box 31">
            <a:extLst>
              <a:ext uri="{FF2B5EF4-FFF2-40B4-BE49-F238E27FC236}">
                <a16:creationId xmlns:a16="http://schemas.microsoft.com/office/drawing/2014/main" id="{775A6B47-258D-80A0-8E5B-8D5803500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325" y="2978150"/>
            <a:ext cx="1454150" cy="790575"/>
          </a:xfrm>
          <a:prstGeom prst="rect">
            <a:avLst/>
          </a:prstGeom>
          <a:solidFill>
            <a:srgbClr val="00FF00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25724" dir="2700000" algn="ctr" rotWithShape="0">
              <a:srgbClr val="000000">
                <a:alpha val="74998"/>
              </a:srgbClr>
            </a:outerShdw>
          </a:effec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r>
              <a:rPr lang="es-ES" altLang="es-ES" sz="1800"/>
              <a:t>Insertar</a:t>
            </a:r>
          </a:p>
          <a:p>
            <a:pPr eaLnBrk="1" hangingPunct="1">
              <a:defRPr/>
            </a:pPr>
            <a:r>
              <a:rPr lang="es-ES" altLang="es-ES" sz="1800"/>
              <a:t>tipos </a:t>
            </a:r>
            <a:r>
              <a:rPr lang="es-ES" altLang="es-ES" sz="1800" b="1"/>
              <a:t>AQUÍ</a:t>
            </a:r>
            <a:endParaRPr lang="es-ES" altLang="es-ES" sz="2800"/>
          </a:p>
        </p:txBody>
      </p:sp>
      <p:sp>
        <p:nvSpPr>
          <p:cNvPr id="26642" name="Text Box 32">
            <a:extLst>
              <a:ext uri="{FF2B5EF4-FFF2-40B4-BE49-F238E27FC236}">
                <a16:creationId xmlns:a16="http://schemas.microsoft.com/office/drawing/2014/main" id="{DCFC183C-5A3B-B24B-55A0-0F62AAD75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350" y="2112963"/>
            <a:ext cx="8704263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441325" algn="l"/>
                <a:tab pos="898525" algn="l"/>
                <a:tab pos="1341438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441325" algn="l"/>
                <a:tab pos="898525" algn="l"/>
                <a:tab pos="1341438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441325" algn="l"/>
                <a:tab pos="898525" algn="l"/>
                <a:tab pos="1341438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41325" algn="l"/>
                <a:tab pos="898525" algn="l"/>
                <a:tab pos="13414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41325" algn="l"/>
                <a:tab pos="898525" algn="l"/>
                <a:tab pos="13414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1325" algn="l"/>
                <a:tab pos="898525" algn="l"/>
                <a:tab pos="13414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1325" algn="l"/>
                <a:tab pos="898525" algn="l"/>
                <a:tab pos="13414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1325" algn="l"/>
                <a:tab pos="898525" algn="l"/>
                <a:tab pos="13414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1325" algn="l"/>
                <a:tab pos="898525" algn="l"/>
                <a:tab pos="1341438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 b="1">
                <a:latin typeface="Arial Narrow" panose="020B0606020202030204" pitchFamily="34" charset="0"/>
              </a:rPr>
              <a:t>ALGORITMO Voraz (C:  </a:t>
            </a:r>
            <a:r>
              <a:rPr lang="es-ES" altLang="es-ES" sz="2400">
                <a:latin typeface="Arial Narrow" panose="020B0606020202030204" pitchFamily="34" charset="0"/>
              </a:rPr>
              <a:t>ConjuntoCandidatos</a:t>
            </a:r>
            <a:r>
              <a:rPr lang="es-ES" altLang="es-ES" sz="2400" b="1">
                <a:latin typeface="Arial Narrow" panose="020B0606020202030204" pitchFamily="34" charset="0"/>
              </a:rPr>
              <a:t> ; var S:  </a:t>
            </a:r>
            <a:r>
              <a:rPr lang="es-ES" altLang="es-ES" sz="2400">
                <a:latin typeface="Arial Narrow" panose="020B0606020202030204" pitchFamily="34" charset="0"/>
              </a:rPr>
              <a:t>ConjuntoSolución  )</a:t>
            </a:r>
            <a:endParaRPr lang="es-ES" altLang="es-ES" sz="2400" b="1">
              <a:latin typeface="Arial Narrow" panose="020B0606020202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>
                <a:latin typeface="Arial Narrow" panose="020B0606020202030204" pitchFamily="34" charset="0"/>
              </a:rPr>
              <a:t>	S:= Ø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 b="1">
                <a:latin typeface="Arial Narrow" panose="020B0606020202030204" pitchFamily="34" charset="0"/>
              </a:rPr>
              <a:t>	mientras</a:t>
            </a:r>
            <a:r>
              <a:rPr lang="es-ES" altLang="es-ES" sz="2400">
                <a:latin typeface="Arial Narrow" panose="020B0606020202030204" pitchFamily="34" charset="0"/>
              </a:rPr>
              <a:t> (C </a:t>
            </a:r>
            <a:r>
              <a:rPr lang="es-ES" altLang="es-ES" sz="2400">
                <a:latin typeface="Arial Narrow" panose="020B0606020202030204" pitchFamily="34" charset="0"/>
                <a:sym typeface="Symbol" panose="05050102010706020507" pitchFamily="18" charset="2"/>
              </a:rPr>
              <a:t></a:t>
            </a:r>
            <a:r>
              <a:rPr lang="es-ES" altLang="es-ES" sz="2400">
                <a:latin typeface="Arial Narrow" panose="020B0606020202030204" pitchFamily="34" charset="0"/>
              </a:rPr>
              <a:t> Ø) Y NO  SOLUCION(S)  </a:t>
            </a:r>
            <a:r>
              <a:rPr lang="es-ES" altLang="es-ES" sz="2400" b="1">
                <a:latin typeface="Arial Narrow" panose="020B0606020202030204" pitchFamily="34" charset="0"/>
              </a:rPr>
              <a:t>hacer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>
                <a:latin typeface="Arial Narrow" panose="020B0606020202030204" pitchFamily="34" charset="0"/>
              </a:rPr>
              <a:t>		x:=   SELECCIONAR(C)</a:t>
            </a:r>
            <a:endParaRPr lang="es-ES" altLang="es-ES" sz="2400" b="1">
              <a:latin typeface="Arial Narrow" panose="020B0606020202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>
                <a:latin typeface="Arial Narrow" panose="020B0606020202030204" pitchFamily="34" charset="0"/>
              </a:rPr>
              <a:t>		C:= C - {x}</a:t>
            </a:r>
            <a:endParaRPr lang="es-ES" altLang="es-ES" sz="2400" b="1">
              <a:latin typeface="Arial Narrow" panose="020B0606020202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 b="1">
                <a:latin typeface="Arial Narrow" panose="020B0606020202030204" pitchFamily="34" charset="0"/>
              </a:rPr>
              <a:t>		si  </a:t>
            </a:r>
            <a:r>
              <a:rPr lang="es-ES" altLang="es-ES" sz="2400">
                <a:latin typeface="Arial Narrow" panose="020B0606020202030204" pitchFamily="34" charset="0"/>
              </a:rPr>
              <a:t> FACTIBLE(S, x)</a:t>
            </a:r>
            <a:r>
              <a:rPr lang="es-ES" altLang="es-ES" sz="2400" b="1">
                <a:latin typeface="Arial Narrow" panose="020B0606020202030204" pitchFamily="34" charset="0"/>
              </a:rPr>
              <a:t>  </a:t>
            </a:r>
            <a:r>
              <a:rPr lang="es-ES" altLang="es-ES" sz="2400">
                <a:latin typeface="Arial Narrow" panose="020B0606020202030204" pitchFamily="34" charset="0"/>
              </a:rPr>
              <a:t> </a:t>
            </a:r>
            <a:r>
              <a:rPr lang="es-ES" altLang="es-ES" sz="2400" b="1">
                <a:latin typeface="Arial Narrow" panose="020B0606020202030204" pitchFamily="34" charset="0"/>
              </a:rPr>
              <a:t>entonces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 b="1">
                <a:latin typeface="Arial Narrow" panose="020B0606020202030204" pitchFamily="34" charset="0"/>
              </a:rPr>
              <a:t>			</a:t>
            </a:r>
            <a:r>
              <a:rPr lang="es-ES" altLang="es-ES" sz="2400">
                <a:latin typeface="Arial Narrow" panose="020B0606020202030204" pitchFamily="34" charset="0"/>
              </a:rPr>
              <a:t>INSERTAR(S, x)</a:t>
            </a:r>
            <a:endParaRPr lang="es-ES" altLang="es-ES" sz="2400">
              <a:solidFill>
                <a:srgbClr val="808080"/>
              </a:solidFill>
              <a:latin typeface="Arial Narrow" panose="020B0606020202030204" pitchFamily="34" charset="0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 b="1">
                <a:solidFill>
                  <a:srgbClr val="000000"/>
                </a:solidFill>
                <a:latin typeface="Arial Narrow" panose="020B0606020202030204" pitchFamily="34" charset="0"/>
              </a:rPr>
              <a:t>		finsi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es-ES" altLang="es-ES" sz="2400" b="1">
                <a:solidFill>
                  <a:srgbClr val="000000"/>
                </a:solidFill>
                <a:latin typeface="Arial Narrow" panose="020B0606020202030204" pitchFamily="34" charset="0"/>
              </a:rPr>
              <a:t>	finmientras</a:t>
            </a:r>
            <a:endParaRPr lang="es-ES" altLang="es-ES" sz="2400">
              <a:latin typeface="Arial Narrow" panose="020B0606020202030204" pitchFamily="34" charset="0"/>
            </a:endParaRPr>
          </a:p>
        </p:txBody>
      </p:sp>
      <p:sp>
        <p:nvSpPr>
          <p:cNvPr id="26643" name="Footer Placeholder 4">
            <a:extLst>
              <a:ext uri="{FF2B5EF4-FFF2-40B4-BE49-F238E27FC236}">
                <a16:creationId xmlns:a16="http://schemas.microsoft.com/office/drawing/2014/main" id="{8E167293-E244-A43E-6D30-99ACBE17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57" grpId="0" animBg="1"/>
      <p:bldP spid="737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EDEF2216-0331-EAE5-1D32-DA67C70676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981075"/>
          </a:xfrm>
        </p:spPr>
        <p:txBody>
          <a:bodyPr/>
          <a:lstStyle/>
          <a:p>
            <a:pPr eaLnBrk="1" hangingPunct="1"/>
            <a:r>
              <a:rPr lang="es-ES_tradnl" altLang="es-ES" sz="3400">
                <a:ea typeface="ＭＳ Ｐゴシック" panose="020B0600070205080204" pitchFamily="34" charset="-128"/>
              </a:rPr>
              <a:t>0.3. Diseño de algoritmos.</a:t>
            </a:r>
            <a:endParaRPr lang="es-ES" altLang="es-ES" sz="3400">
              <a:ea typeface="ＭＳ Ｐゴシック" panose="020B0600070205080204" pitchFamily="34" charset="-128"/>
            </a:endParaRP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4FDF24F9-0D56-70EA-7C57-F6FDC018A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8" y="758825"/>
            <a:ext cx="8639175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>
            <a:lvl1pPr marL="533400" indent="-5334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1077913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_tradnl" altLang="es-ES" sz="2800" b="1" dirty="0">
                <a:latin typeface="Arial"/>
                <a:ea typeface="ＭＳ Ｐゴシック"/>
                <a:cs typeface="Arial"/>
              </a:rPr>
              <a:t>Técnicas de diseño</a:t>
            </a:r>
            <a:r>
              <a:rPr lang="es-ES_tradnl" altLang="es-ES" sz="2800" dirty="0">
                <a:latin typeface="Arial"/>
                <a:ea typeface="ＭＳ Ｐゴシック"/>
                <a:cs typeface="Arial"/>
              </a:rPr>
              <a:t> de algoritmos:</a:t>
            </a:r>
          </a:p>
          <a:p>
            <a:pPr marL="1077595" lvl="1">
              <a:spcBef>
                <a:spcPct val="20000"/>
              </a:spcBef>
            </a:pPr>
            <a:r>
              <a:rPr lang="es-ES" sz="2600" dirty="0">
                <a:latin typeface="Arial"/>
                <a:ea typeface="ＭＳ Ｐゴシック"/>
                <a:cs typeface="Arial"/>
              </a:rPr>
              <a:t>(T2) Algoritmos voraces</a:t>
            </a:r>
            <a:endParaRPr lang="en-US" sz="2600" dirty="0">
              <a:latin typeface="Arial"/>
              <a:ea typeface="ＭＳ Ｐゴシック"/>
              <a:cs typeface="Arial"/>
            </a:endParaRPr>
          </a:p>
          <a:p>
            <a:pPr marL="1077595" lvl="1">
              <a:spcBef>
                <a:spcPct val="20000"/>
              </a:spcBef>
            </a:pPr>
            <a:r>
              <a:rPr lang="es-ES" sz="2600" dirty="0">
                <a:latin typeface="Arial"/>
                <a:ea typeface="ＭＳ Ｐゴシック"/>
                <a:cs typeface="Arial"/>
              </a:rPr>
              <a:t>(T3) </a:t>
            </a:r>
            <a:r>
              <a:rPr lang="es-ES" sz="2600" dirty="0" err="1">
                <a:latin typeface="Arial"/>
                <a:ea typeface="ＭＳ Ｐゴシック"/>
                <a:cs typeface="Arial"/>
              </a:rPr>
              <a:t>Backtracking</a:t>
            </a:r>
            <a:endParaRPr lang="es-ES_tradnl" dirty="0" err="1"/>
          </a:p>
          <a:p>
            <a:pPr marL="1077595" lvl="1">
              <a:spcBef>
                <a:spcPct val="20000"/>
              </a:spcBef>
            </a:pPr>
            <a:r>
              <a:rPr lang="es-ES_tradnl" altLang="es-ES" sz="2600" dirty="0">
                <a:latin typeface="Arial"/>
                <a:ea typeface="ＭＳ Ｐゴシック"/>
                <a:cs typeface="Arial"/>
              </a:rPr>
              <a:t>(T4) Divide y vencerás</a:t>
            </a:r>
            <a:endParaRPr lang="es-ES_tradnl" dirty="0">
              <a:latin typeface="Arial"/>
              <a:ea typeface="ＭＳ Ｐゴシック"/>
              <a:cs typeface="Arial"/>
            </a:endParaRPr>
          </a:p>
          <a:p>
            <a:pPr marL="1077595" lvl="1" eaLnBrk="1" hangingPunct="1">
              <a:spcBef>
                <a:spcPct val="20000"/>
              </a:spcBef>
            </a:pPr>
            <a:r>
              <a:rPr lang="es-ES_tradnl" altLang="es-ES" sz="2600" dirty="0">
                <a:latin typeface="Arial"/>
                <a:ea typeface="ＭＳ Ｐゴシック"/>
                <a:cs typeface="Arial"/>
              </a:rPr>
              <a:t>(T5) Programación dinámica</a:t>
            </a:r>
          </a:p>
          <a:p>
            <a:pPr marL="1077595" lvl="1" eaLnBrk="1" hangingPunct="1">
              <a:spcBef>
                <a:spcPct val="20000"/>
              </a:spcBef>
            </a:pPr>
            <a:endParaRPr lang="es-ES_tradnl" altLang="es-ES" sz="2600">
              <a:cs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_tradnl" altLang="es-ES" sz="2800" b="1" dirty="0">
                <a:latin typeface="Arial"/>
                <a:ea typeface="ＭＳ Ｐゴシック"/>
                <a:cs typeface="Arial"/>
              </a:rPr>
              <a:t>Dado un problema:</a:t>
            </a:r>
            <a:r>
              <a:rPr lang="es-ES_tradnl" altLang="es-ES" sz="2800" dirty="0">
                <a:latin typeface="Arial"/>
                <a:ea typeface="ＭＳ Ｐゴシック"/>
                <a:cs typeface="Arial"/>
              </a:rPr>
              <a:t> seleccionar la técnica, seguir el proceso/esquema algorítmico, obtener el algoritmo y comprobarlo.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ES_tradnl" altLang="es-ES" sz="3000" b="1" dirty="0">
                <a:latin typeface="Arial"/>
                <a:ea typeface="ＭＳ Ｐゴシック"/>
                <a:cs typeface="Arial"/>
              </a:rPr>
              <a:t>Recordar:</a:t>
            </a:r>
            <a:r>
              <a:rPr lang="es-ES_tradnl" altLang="es-ES" sz="3000" dirty="0">
                <a:latin typeface="Arial"/>
                <a:ea typeface="ＭＳ Ｐゴシック"/>
                <a:cs typeface="Arial"/>
              </a:rPr>
              <a:t> No empezar tecleando código a lo loco &gt;&gt; análisis/diseño/implementar/verificar.</a:t>
            </a:r>
          </a:p>
        </p:txBody>
      </p:sp>
      <p:sp>
        <p:nvSpPr>
          <p:cNvPr id="27651" name="Footer Placeholder 4">
            <a:extLst>
              <a:ext uri="{FF2B5EF4-FFF2-40B4-BE49-F238E27FC236}">
                <a16:creationId xmlns:a16="http://schemas.microsoft.com/office/drawing/2014/main" id="{1B5C641D-B8F5-888B-BD16-16914538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B86A2C-933D-85EE-81EB-B43C91E91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a typeface="ＭＳ Ｐゴシック"/>
              </a:rPr>
              <a:t>Un poco de historia...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01F0CE7-C54F-3D74-EF93-E5469CAB4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>
                <a:ea typeface="ＭＳ Ｐゴシック"/>
              </a:rPr>
              <a:t>En 2009 Netflix lanzó el 1M$ Netflix </a:t>
            </a:r>
            <a:r>
              <a:rPr lang="es-ES" sz="1800" err="1">
                <a:ea typeface="ＭＳ Ｐゴシック"/>
              </a:rPr>
              <a:t>Prize</a:t>
            </a:r>
            <a:r>
              <a:rPr lang="es-ES" sz="1800" dirty="0">
                <a:ea typeface="ＭＳ Ｐゴシック"/>
              </a:rPr>
              <a:t> (</a:t>
            </a:r>
            <a:r>
              <a:rPr lang="es-ES" sz="1800" dirty="0">
                <a:ea typeface="+mn-lt"/>
                <a:cs typeface="+mn-lt"/>
              </a:rPr>
              <a:t>https://en.wikipedia.org/wiki/Netflix_Prize)</a:t>
            </a:r>
            <a:r>
              <a:rPr lang="es-ES" sz="1800" dirty="0">
                <a:ea typeface="ＭＳ Ｐゴシック"/>
              </a:rPr>
              <a:t>.</a:t>
            </a:r>
          </a:p>
          <a:p>
            <a:r>
              <a:rPr lang="es-ES" sz="1800" dirty="0">
                <a:ea typeface="ＭＳ Ｐゴシック"/>
              </a:rPr>
              <a:t>Era una competición abierta para desarrollar un algoritmo que predijera las valoraciones que iban a realizar los usuarios de las películas en base a las que ya habían visto.</a:t>
            </a:r>
            <a:endParaRPr lang="es-ES" sz="1800"/>
          </a:p>
          <a:p>
            <a:r>
              <a:rPr lang="es-ES" sz="1800" dirty="0">
                <a:ea typeface="ＭＳ Ｐゴシック"/>
              </a:rPr>
              <a:t>El </a:t>
            </a:r>
            <a:r>
              <a:rPr lang="es-ES" sz="1800" err="1">
                <a:ea typeface="ＭＳ Ｐゴシック"/>
              </a:rPr>
              <a:t>dataset</a:t>
            </a:r>
            <a:r>
              <a:rPr lang="es-ES" sz="1800" dirty="0">
                <a:ea typeface="ＭＳ Ｐゴシック"/>
              </a:rPr>
              <a:t> contenía:</a:t>
            </a:r>
          </a:p>
          <a:p>
            <a:pPr lvl="1">
              <a:buFont typeface="Courier New"/>
              <a:buChar char="o"/>
            </a:pPr>
            <a:r>
              <a:rPr lang="es-ES" sz="1600" dirty="0">
                <a:ea typeface="ＭＳ Ｐゴシック"/>
              </a:rPr>
              <a:t>480.189 usuarios, 17.770 películas y 100.480.507 valoraciones (solo el 0.11% de todas las posibles)</a:t>
            </a:r>
            <a:endParaRPr lang="es-ES" sz="1600">
              <a:ea typeface="ＭＳ Ｐゴシック"/>
              <a:cs typeface="Arial"/>
            </a:endParaRPr>
          </a:p>
          <a:p>
            <a:pPr>
              <a:buFont typeface="Courier New"/>
              <a:buChar char="•"/>
            </a:pPr>
            <a:r>
              <a:rPr lang="es-ES" sz="2000" dirty="0">
                <a:ea typeface="ＭＳ Ｐゴシック"/>
                <a:cs typeface="Arial"/>
              </a:rPr>
              <a:t>El algoritmo ganador nunca fue implementado por Netflix debido a su complejidad y sus altos costes de </a:t>
            </a:r>
            <a:r>
              <a:rPr lang="es-ES" sz="2000" i="1" err="1">
                <a:ea typeface="ＭＳ Ｐゴシック"/>
                <a:cs typeface="Arial"/>
              </a:rPr>
              <a:t>deployment</a:t>
            </a:r>
            <a:r>
              <a:rPr lang="es-ES" sz="2000" dirty="0">
                <a:ea typeface="ＭＳ Ｐゴシック"/>
                <a:cs typeface="Arial"/>
              </a:rPr>
              <a:t>.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0FED500-5C47-249F-7408-65DC35EB3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s-ES" altLang="es-ES" dirty="0">
                <a:latin typeface="Arial"/>
                <a:ea typeface="ＭＳ Ｐゴシック"/>
                <a:cs typeface="Arial"/>
              </a:rPr>
              <a:t>ADA</a:t>
            </a:r>
          </a:p>
          <a:p>
            <a:pPr>
              <a:defRPr/>
            </a:pPr>
            <a:r>
              <a:rPr lang="es-ES_tradnl" altLang="es-ES" dirty="0">
                <a:latin typeface="Arial"/>
                <a:ea typeface="ＭＳ Ｐゴシック"/>
                <a:cs typeface="Arial"/>
              </a:rPr>
              <a:t>Tema 0-2. Algorítmica</a:t>
            </a:r>
            <a:endParaRPr lang="es-ES" altLang="es-ES" dirty="0">
              <a:latin typeface="Arial"/>
              <a:ea typeface="ＭＳ Ｐゴシック"/>
              <a:cs typeface="Arial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BDBB94-1ED2-88A8-6E73-0B9B20572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325" y="4685916"/>
            <a:ext cx="1400175" cy="1552575"/>
          </a:xfrm>
          <a:prstGeom prst="rect">
            <a:avLst/>
          </a:prstGeom>
        </p:spPr>
      </p:pic>
      <p:pic>
        <p:nvPicPr>
          <p:cNvPr id="6" name="Imagen 5" descr="Imagen que contiene foto, montón, interior, diferente&#10;&#10;Descripción generada automáticamente">
            <a:extLst>
              <a:ext uri="{FF2B5EF4-FFF2-40B4-BE49-F238E27FC236}">
                <a16:creationId xmlns:a16="http://schemas.microsoft.com/office/drawing/2014/main" id="{1A05AD07-B060-7C9D-1B8F-F38F62B43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7842" y="4689375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4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10F8A28-A950-F58B-4DCA-181D5A455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CAD8B979-9222-0A5C-6590-8BE6880E4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765175"/>
            <a:ext cx="8820150" cy="2895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endParaRPr lang="es-ES_tradnl" altLang="es-ES" sz="12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Algoritmo: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	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Conjunto de reglas para resolver problema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2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Resolver un problema puede verse así: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s-ES_tradnl" altLang="es-ES" sz="1200" b="1" dirty="0">
              <a:ea typeface="ＭＳ Ｐゴシック" panose="020B0600070205080204" pitchFamily="34" charset="-128"/>
            </a:endParaRPr>
          </a:p>
        </p:txBody>
      </p:sp>
      <p:grpSp>
        <p:nvGrpSpPr>
          <p:cNvPr id="16387" name="Grupo 2">
            <a:extLst>
              <a:ext uri="{FF2B5EF4-FFF2-40B4-BE49-F238E27FC236}">
                <a16:creationId xmlns:a16="http://schemas.microsoft.com/office/drawing/2014/main" id="{CC4B2E53-6563-D95C-0512-4B28CB9B47E0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3170238"/>
            <a:ext cx="7543800" cy="1600200"/>
            <a:chOff x="838200" y="4229100"/>
            <a:chExt cx="7543800" cy="1600200"/>
          </a:xfrm>
        </p:grpSpPr>
        <p:sp>
          <p:nvSpPr>
            <p:cNvPr id="16389" name="Text Box 9">
              <a:extLst>
                <a:ext uri="{FF2B5EF4-FFF2-40B4-BE49-F238E27FC236}">
                  <a16:creationId xmlns:a16="http://schemas.microsoft.com/office/drawing/2014/main" id="{200F4777-CD8E-D86D-CAC9-32889B1D3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" y="4610100"/>
              <a:ext cx="16002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/>
                <a:t>0 ó más entradas</a:t>
              </a:r>
            </a:p>
          </p:txBody>
        </p:sp>
        <p:sp>
          <p:nvSpPr>
            <p:cNvPr id="16390" name="Line 10">
              <a:extLst>
                <a:ext uri="{FF2B5EF4-FFF2-40B4-BE49-F238E27FC236}">
                  <a16:creationId xmlns:a16="http://schemas.microsoft.com/office/drawing/2014/main" id="{7662C828-CE17-C2CE-343C-AA0F1E0946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4381500"/>
              <a:ext cx="11430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1" name="Line 11">
              <a:extLst>
                <a:ext uri="{FF2B5EF4-FFF2-40B4-BE49-F238E27FC236}">
                  <a16:creationId xmlns:a16="http://schemas.microsoft.com/office/drawing/2014/main" id="{F9E31C77-78FE-7343-4257-406DC7A1C1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86400" y="4991100"/>
              <a:ext cx="1219200" cy="76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2" name="Line 12">
              <a:extLst>
                <a:ext uri="{FF2B5EF4-FFF2-40B4-BE49-F238E27FC236}">
                  <a16:creationId xmlns:a16="http://schemas.microsoft.com/office/drawing/2014/main" id="{F22D76CC-687F-136B-DD2B-AA0EA700D5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5295900"/>
              <a:ext cx="12954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3" name="Text Box 13">
              <a:extLst>
                <a:ext uri="{FF2B5EF4-FFF2-40B4-BE49-F238E27FC236}">
                  <a16:creationId xmlns:a16="http://schemas.microsoft.com/office/drawing/2014/main" id="{6340EC62-2CED-C7CA-C093-6F7D338D3D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1800" y="4610100"/>
              <a:ext cx="1600200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FontTx/>
                <a:buNone/>
              </a:pPr>
              <a:r>
                <a:rPr lang="es-ES_tradnl" altLang="es-ES" sz="2400"/>
                <a:t>1 ó más salidas</a:t>
              </a:r>
              <a:endParaRPr lang="es-ES_tradnl" altLang="es-ES" sz="2400">
                <a:latin typeface="Times New Roman" panose="02020603050405020304" pitchFamily="18" charset="0"/>
              </a:endParaRPr>
            </a:p>
          </p:txBody>
        </p:sp>
        <p:sp>
          <p:nvSpPr>
            <p:cNvPr id="16394" name="Rectangle 4">
              <a:extLst>
                <a:ext uri="{FF2B5EF4-FFF2-40B4-BE49-F238E27FC236}">
                  <a16:creationId xmlns:a16="http://schemas.microsoft.com/office/drawing/2014/main" id="{5F39C3BD-D983-B2AE-2512-D9B56D086E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52800" y="4305300"/>
              <a:ext cx="2298700" cy="1447800"/>
            </a:xfrm>
            <a:prstGeom prst="rect">
              <a:avLst/>
            </a:prstGeom>
            <a:solidFill>
              <a:srgbClr val="66FFFF"/>
            </a:solidFill>
            <a:ln w="9525">
              <a:miter lim="800000"/>
              <a:headEnd/>
              <a:tailEnd/>
            </a:ln>
            <a:scene3d>
              <a:camera prst="legacyObliqueBottom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FFFF"/>
              </a:extrusionClr>
              <a:contourClr>
                <a:srgbClr val="66FFFF"/>
              </a:contourClr>
            </a:sp3d>
          </p:spPr>
          <p:txBody>
            <a:bodyPr wrap="none" anchor="ctr">
              <a:flatTx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s-ES_tradnl" altLang="es-ES" sz="2400" b="1"/>
                <a:t>ALGORITMO</a:t>
              </a:r>
              <a:endParaRPr lang="es-ES_tradnl" altLang="es-ES" sz="2400"/>
            </a:p>
          </p:txBody>
        </p:sp>
        <p:sp>
          <p:nvSpPr>
            <p:cNvPr id="16395" name="Line 5">
              <a:extLst>
                <a:ext uri="{FF2B5EF4-FFF2-40B4-BE49-F238E27FC236}">
                  <a16:creationId xmlns:a16="http://schemas.microsoft.com/office/drawing/2014/main" id="{697694D5-9582-F6D8-BBD5-9E064A6305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8800" y="4610100"/>
              <a:ext cx="1524000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6" name="Line 6">
              <a:extLst>
                <a:ext uri="{FF2B5EF4-FFF2-40B4-BE49-F238E27FC236}">
                  <a16:creationId xmlns:a16="http://schemas.microsoft.com/office/drawing/2014/main" id="{25A66C97-5E9C-BA08-E4DD-2480BAA249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52600" y="5067300"/>
              <a:ext cx="160020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7" name="Line 7">
              <a:extLst>
                <a:ext uri="{FF2B5EF4-FFF2-40B4-BE49-F238E27FC236}">
                  <a16:creationId xmlns:a16="http://schemas.microsoft.com/office/drawing/2014/main" id="{B7E07D23-4AFC-3329-4BD5-50F2E7301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200" y="4229100"/>
              <a:ext cx="1371600" cy="5334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  <p:sp>
          <p:nvSpPr>
            <p:cNvPr id="16398" name="Line 8">
              <a:extLst>
                <a:ext uri="{FF2B5EF4-FFF2-40B4-BE49-F238E27FC236}">
                  <a16:creationId xmlns:a16="http://schemas.microsoft.com/office/drawing/2014/main" id="{D60169D9-04DB-1926-C053-515F4C7082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7400" y="5219700"/>
              <a:ext cx="1295400" cy="609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ES"/>
            </a:p>
          </p:txBody>
        </p:sp>
      </p:grpSp>
      <p:sp>
        <p:nvSpPr>
          <p:cNvPr id="16388" name="Footer Placeholder 4">
            <a:extLst>
              <a:ext uri="{FF2B5EF4-FFF2-40B4-BE49-F238E27FC236}">
                <a16:creationId xmlns:a16="http://schemas.microsoft.com/office/drawing/2014/main" id="{BE19261C-0F5C-6E9F-05B3-889773983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76EF76E0-255D-C230-1E93-772D129AA5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36613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82169F5E-2A85-62A6-6E04-FB2028821B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1138" y="765175"/>
            <a:ext cx="8820150" cy="56769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s-ES_tradnl" altLang="es-ES" sz="1200" b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Propiedades: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6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s-ES_tradnl" altLang="es-ES" sz="2600" b="1" dirty="0" err="1">
                <a:ea typeface="ＭＳ Ｐゴシック" panose="020B0600070205080204" pitchFamily="34" charset="-128"/>
              </a:rPr>
              <a:t>Definibilidad</a:t>
            </a:r>
            <a:r>
              <a:rPr lang="es-ES_tradnl" altLang="es-ES" sz="2600" b="1" dirty="0">
                <a:ea typeface="ＭＳ Ｐゴシック" panose="020B0600070205080204" pitchFamily="34" charset="-128"/>
              </a:rPr>
              <a:t>: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 El conjunto debe estar bien definido, sin dejar dudas en su interpretación.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ES_tradnl" altLang="es-ES" sz="6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s-ES_tradnl" altLang="es-ES" sz="2600" b="1" dirty="0">
                <a:ea typeface="ＭＳ Ｐゴシック" panose="020B0600070205080204" pitchFamily="34" charset="-128"/>
              </a:rPr>
              <a:t>Finitud: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 Debe tener un número finito de pasos que se ejecuten en un tiempo finito.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s-ES_tradnl" altLang="es-ES" sz="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s-ES_tradnl" altLang="es-ES" sz="2600" b="1" dirty="0">
                <a:ea typeface="ＭＳ Ｐゴシック" panose="020B0600070205080204" pitchFamily="34" charset="-128"/>
              </a:rPr>
              <a:t>Determinismo: 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Algoritmos…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_tradnl" altLang="es-ES" sz="2600" b="1" dirty="0">
                <a:ea typeface="ＭＳ Ｐゴシック" panose="020B0600070205080204" pitchFamily="34" charset="-128"/>
              </a:rPr>
              <a:t>Deterministas: 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Para mismos datos de entrada, siempre devuelve mismos datos de salida.</a:t>
            </a:r>
          </a:p>
          <a:p>
            <a:pPr lvl="2" eaLnBrk="1" hangingPunct="1">
              <a:lnSpc>
                <a:spcPct val="80000"/>
              </a:lnSpc>
              <a:defRPr/>
            </a:pPr>
            <a:r>
              <a:rPr lang="es-ES_tradnl" altLang="es-ES" sz="26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NO</a:t>
            </a:r>
            <a:r>
              <a:rPr lang="es-ES_tradnl" altLang="es-ES" sz="2600" b="1" dirty="0">
                <a:ea typeface="ＭＳ Ｐゴシック" panose="020B0600070205080204" pitchFamily="34" charset="-128"/>
              </a:rPr>
              <a:t> deterministas: 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Para mismos datos de entrada, pueden devolver diferentes de salida.</a:t>
            </a: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s-ES_tradnl" altLang="es-ES" sz="2600" dirty="0"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r>
              <a:rPr lang="es-ES_tradnl" altLang="es-ES" sz="2400" dirty="0">
                <a:solidFill>
                  <a:schemeClr val="bg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TIP: Estudiaremos los deterministas, pero los no </a:t>
            </a:r>
            <a:r>
              <a:rPr lang="es-ES_tradnl" altLang="es-ES" sz="2400" dirty="0" err="1">
                <a:solidFill>
                  <a:schemeClr val="bg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determinis</a:t>
            </a:r>
            <a:r>
              <a:rPr lang="es-ES_tradnl" altLang="es-ES" sz="2400" dirty="0">
                <a:solidFill>
                  <a:schemeClr val="bg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-tas pueden ser muy interesantes en problemas complejos.</a:t>
            </a:r>
          </a:p>
        </p:txBody>
      </p:sp>
      <p:sp>
        <p:nvSpPr>
          <p:cNvPr id="29699" name="Footer Placeholder 4">
            <a:extLst>
              <a:ext uri="{FF2B5EF4-FFF2-40B4-BE49-F238E27FC236}">
                <a16:creationId xmlns:a16="http://schemas.microsoft.com/office/drawing/2014/main" id="{84903927-6982-4D88-3A19-016EF5F42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D086C2F7-480C-853F-8FA0-818E4C2EF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  <p:sp>
        <p:nvSpPr>
          <p:cNvPr id="17410" name="Footer Placeholder 4">
            <a:extLst>
              <a:ext uri="{FF2B5EF4-FFF2-40B4-BE49-F238E27FC236}">
                <a16:creationId xmlns:a16="http://schemas.microsoft.com/office/drawing/2014/main" id="{E69C723A-20FB-BA7D-CF38-B2F1B1D1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11C2556-7D5E-12F6-2E1D-E7A1EC96C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735013"/>
            <a:ext cx="8620125" cy="57070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s-ES_tradnl" altLang="es-ES" sz="2600" kern="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ALGORITMIA: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Ciencia que estudia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técnicas para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ANÁLISIS: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Medir 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la eficacia de los algoritmos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DISEÑO: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Construir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algoritmos eficientes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Objetivo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Dado un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problema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concreto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6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Encontrar la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mejor forma 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de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resolverlo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1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Formalmente: 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Aprender a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analizar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,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comprender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y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resolver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amplia variedad de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problemas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de programación con soluciones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eficientes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y de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calidad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500" dirty="0">
                <a:ea typeface="ＭＳ Ｐゴシック" panose="020B0600070205080204" pitchFamily="34" charset="-128"/>
              </a:rPr>
              <a:t>Y de paso, algo fundamental: entender la importancia de la eficiencia ante problemas de alta complejidad...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2600" kern="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s-ES_tradnl" altLang="es-ES" sz="2600" b="1" kern="0" dirty="0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Footer Placeholder 4">
            <a:extLst>
              <a:ext uri="{FF2B5EF4-FFF2-40B4-BE49-F238E27FC236}">
                <a16:creationId xmlns:a16="http://schemas.microsoft.com/office/drawing/2014/main" id="{1543AC8A-D9ED-46D2-0F58-62CFF9F3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E065448-9273-6252-029E-FC5DE8D7B7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735013"/>
            <a:ext cx="8620125" cy="57070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457200" lvl="1" indent="0" eaLnBrk="1" hangingPunct="1">
              <a:lnSpc>
                <a:spcPct val="80000"/>
              </a:lnSpc>
              <a:buFontTx/>
              <a:buNone/>
              <a:defRPr/>
            </a:pPr>
            <a:endParaRPr lang="es-ES_tradnl" altLang="es-ES" sz="2600" kern="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ALGORITMIA: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Ciencia que estudia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 técnicas para</a:t>
            </a:r>
            <a:r>
              <a:rPr lang="es-ES_tradnl" altLang="es-ES" sz="2600" dirty="0">
                <a:ea typeface="ＭＳ Ｐゴシック" panose="020B0600070205080204" pitchFamily="34" charset="-128"/>
              </a:rPr>
              <a:t>: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ANÁLISIS: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Medir 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la eficacia de los algoritmos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DISEÑO: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Construir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algoritmos eficientes</a:t>
            </a:r>
          </a:p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800" b="1" dirty="0">
                <a:ea typeface="ＭＳ Ｐゴシック" panose="020B0600070205080204" pitchFamily="34" charset="-128"/>
              </a:rPr>
              <a:t>Objetivo</a:t>
            </a:r>
            <a:r>
              <a:rPr lang="es-ES_tradnl" altLang="es-ES" sz="2800" dirty="0">
                <a:ea typeface="ＭＳ Ｐゴシック" panose="020B0600070205080204" pitchFamily="34" charset="-128"/>
              </a:rPr>
              <a:t>: 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8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Dado un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problema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 concreto</a:t>
            </a: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6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r>
              <a:rPr lang="es-ES_tradnl" altLang="es-ES" sz="2400" dirty="0">
                <a:ea typeface="ＭＳ Ｐゴシック" panose="020B0600070205080204" pitchFamily="34" charset="-128"/>
              </a:rPr>
              <a:t>Encontrar la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mejor forma 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de </a:t>
            </a:r>
            <a:r>
              <a:rPr lang="es-ES_tradnl" altLang="es-ES" sz="2400" b="1" dirty="0">
                <a:ea typeface="ＭＳ Ｐゴシック" panose="020B0600070205080204" pitchFamily="34" charset="-128"/>
              </a:rPr>
              <a:t>resolverlo</a:t>
            </a:r>
            <a:r>
              <a:rPr lang="es-ES_tradnl" altLang="es-ES" sz="2400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16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600" dirty="0">
                <a:ea typeface="ＭＳ Ｐゴシック" panose="020B0600070205080204" pitchFamily="34" charset="-128"/>
              </a:rPr>
              <a:t>Formalmente: 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Aprender a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analizar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,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comprender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y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resolver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amplia variedad de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problemas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de programación con soluciones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eficientes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 y de </a:t>
            </a:r>
            <a:r>
              <a:rPr lang="es-ES_tradnl" altLang="es-ES" sz="2500" b="1" i="1" dirty="0">
                <a:ea typeface="ＭＳ Ｐゴシック" panose="020B0600070205080204" pitchFamily="34" charset="-128"/>
              </a:rPr>
              <a:t>calidad</a:t>
            </a:r>
            <a:r>
              <a:rPr lang="es-ES_tradnl" altLang="es-ES" sz="2500" i="1" dirty="0">
                <a:ea typeface="ＭＳ Ｐゴシック" panose="020B0600070205080204" pitchFamily="34" charset="-128"/>
              </a:rPr>
              <a:t>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s-ES_tradnl" altLang="es-ES" sz="2500" dirty="0">
                <a:ea typeface="ＭＳ Ｐゴシック" panose="020B0600070205080204" pitchFamily="34" charset="-128"/>
              </a:rPr>
              <a:t>Y de paso, algo fundamental: entender la importancia de la eficiencia ante problemas de alta complejidad.</a:t>
            </a: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2600" kern="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s-ES_tradnl" altLang="es-ES" sz="2600" b="1" kern="0" dirty="0">
              <a:ea typeface="ＭＳ Ｐゴシック" panose="020B0600070205080204" pitchFamily="34" charset="-128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1E080B9E-34C9-76EF-2B79-6212FED7D4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3">
            <a:extLst>
              <a:ext uri="{FF2B5EF4-FFF2-40B4-BE49-F238E27FC236}">
                <a16:creationId xmlns:a16="http://schemas.microsoft.com/office/drawing/2014/main" id="{8B000928-8482-EBCF-1705-FB93C4C06B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50825" y="4594225"/>
            <a:ext cx="8713788" cy="23764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s-ES_tradnl" altLang="es-ES" sz="2800" i="1">
                <a:ea typeface="ＭＳ Ｐゴシック" panose="020B0600070205080204" pitchFamily="34" charset="-128"/>
              </a:rPr>
              <a:t>Algoritmos + Estructuras de Datos = Programas</a:t>
            </a:r>
          </a:p>
          <a:p>
            <a:pPr algn="ctr" eaLnBrk="1" hangingPunct="1">
              <a:buFontTx/>
              <a:buNone/>
            </a:pPr>
            <a:endParaRPr lang="es-ES_tradnl" altLang="es-ES" sz="1200">
              <a:ea typeface="ＭＳ Ｐゴシック" panose="020B0600070205080204" pitchFamily="34" charset="-128"/>
            </a:endParaRPr>
          </a:p>
          <a:p>
            <a:pPr eaLnBrk="1" hangingPunct="1"/>
            <a:r>
              <a:rPr lang="es-ES_tradnl" altLang="es-ES" sz="2600" b="1">
                <a:ea typeface="ＭＳ Ｐゴシック" panose="020B0600070205080204" pitchFamily="34" charset="-128"/>
              </a:rPr>
              <a:t>Estructura de datos:</a:t>
            </a:r>
            <a:r>
              <a:rPr lang="es-ES_tradnl" altLang="es-ES" sz="2600">
                <a:ea typeface="ＭＳ Ｐゴシック" panose="020B0600070205080204" pitchFamily="34" charset="-128"/>
              </a:rPr>
              <a:t> Parte estática, almacenada.</a:t>
            </a:r>
          </a:p>
          <a:p>
            <a:pPr eaLnBrk="1" hangingPunct="1"/>
            <a:r>
              <a:rPr lang="es-ES_tradnl" altLang="es-ES" sz="2600" b="1">
                <a:ea typeface="ＭＳ Ｐゴシック" panose="020B0600070205080204" pitchFamily="34" charset="-128"/>
              </a:rPr>
              <a:t>Algoritmo:</a:t>
            </a:r>
            <a:r>
              <a:rPr lang="es-ES_tradnl" altLang="es-ES" sz="2600">
                <a:ea typeface="ＭＳ Ｐゴシック" panose="020B0600070205080204" pitchFamily="34" charset="-128"/>
              </a:rPr>
              <a:t> Parte dinámica, manipulador.</a:t>
            </a:r>
          </a:p>
        </p:txBody>
      </p:sp>
      <p:grpSp>
        <p:nvGrpSpPr>
          <p:cNvPr id="19458" name="Grupo 3">
            <a:extLst>
              <a:ext uri="{FF2B5EF4-FFF2-40B4-BE49-F238E27FC236}">
                <a16:creationId xmlns:a16="http://schemas.microsoft.com/office/drawing/2014/main" id="{0D1D6627-9148-5B42-066A-F92BD15EEF50}"/>
              </a:ext>
            </a:extLst>
          </p:cNvPr>
          <p:cNvGrpSpPr>
            <a:grpSpLocks/>
          </p:cNvGrpSpPr>
          <p:nvPr/>
        </p:nvGrpSpPr>
        <p:grpSpPr bwMode="auto">
          <a:xfrm>
            <a:off x="91839" y="2074863"/>
            <a:ext cx="8600702" cy="2519362"/>
            <a:chOff x="265113" y="981075"/>
            <a:chExt cx="8600702" cy="2519363"/>
          </a:xfrm>
        </p:grpSpPr>
        <p:sp>
          <p:nvSpPr>
            <p:cNvPr id="19462" name="AutoShape 4">
              <a:extLst>
                <a:ext uri="{FF2B5EF4-FFF2-40B4-BE49-F238E27FC236}">
                  <a16:creationId xmlns:a16="http://schemas.microsoft.com/office/drawing/2014/main" id="{655903A8-888B-BF08-90FF-AD90CB57E5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30276">
              <a:off x="265113" y="981075"/>
              <a:ext cx="3168650" cy="2519363"/>
            </a:xfrm>
            <a:prstGeom prst="irregularSeal2">
              <a:avLst/>
            </a:prstGeom>
            <a:gradFill rotWithShape="1">
              <a:gsLst>
                <a:gs pos="0">
                  <a:srgbClr val="F8FF63"/>
                </a:gs>
                <a:gs pos="100000">
                  <a:srgbClr val="FF3300"/>
                </a:gs>
              </a:gsLst>
              <a:path path="shape">
                <a:fillToRect l="50000" t="50000" r="50000" b="50000"/>
              </a:path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s-ES_tradnl" altLang="es-ES" sz="1800"/>
            </a:p>
          </p:txBody>
        </p:sp>
        <p:sp>
          <p:nvSpPr>
            <p:cNvPr id="19463" name="Text Box 5">
              <a:extLst>
                <a:ext uri="{FF2B5EF4-FFF2-40B4-BE49-F238E27FC236}">
                  <a16:creationId xmlns:a16="http://schemas.microsoft.com/office/drawing/2014/main" id="{A461B979-B964-4E7E-B81D-F3935EB31A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1188" y="2014538"/>
              <a:ext cx="2376487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PROBLEMA</a:t>
              </a:r>
              <a:endParaRPr lang="es-ES" altLang="es-ES" sz="2800" b="1"/>
            </a:p>
          </p:txBody>
        </p:sp>
        <p:sp>
          <p:nvSpPr>
            <p:cNvPr id="19464" name="Line 6">
              <a:extLst>
                <a:ext uri="{FF2B5EF4-FFF2-40B4-BE49-F238E27FC236}">
                  <a16:creationId xmlns:a16="http://schemas.microsoft.com/office/drawing/2014/main" id="{059807BA-C0E6-E55D-7C69-3B28A43EC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35375" y="2230438"/>
              <a:ext cx="230505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s-ES"/>
            </a:p>
          </p:txBody>
        </p:sp>
        <p:pic>
          <p:nvPicPr>
            <p:cNvPr id="19465" name="Picture 14">
              <a:extLst>
                <a:ext uri="{FF2B5EF4-FFF2-40B4-BE49-F238E27FC236}">
                  <a16:creationId xmlns:a16="http://schemas.microsoft.com/office/drawing/2014/main" id="{160251FC-E7A4-59BB-EF58-FAA3EABEB0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57528" y="1226927"/>
              <a:ext cx="2808287" cy="2224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466" name="Text Box 16">
              <a:extLst>
                <a:ext uri="{FF2B5EF4-FFF2-40B4-BE49-F238E27FC236}">
                  <a16:creationId xmlns:a16="http://schemas.microsoft.com/office/drawing/2014/main" id="{C3E694A3-29A4-3879-57BE-9C753D019A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2225" y="2014538"/>
              <a:ext cx="2376488" cy="519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800" b="1">
                  <a:solidFill>
                    <a:schemeClr val="bg1"/>
                  </a:solidFill>
                </a:rPr>
                <a:t>PROGRAMA</a:t>
              </a:r>
              <a:endParaRPr lang="es-ES" altLang="es-ES" sz="2800" b="1">
                <a:solidFill>
                  <a:schemeClr val="bg1"/>
                </a:solidFill>
              </a:endParaRPr>
            </a:p>
          </p:txBody>
        </p:sp>
        <p:sp>
          <p:nvSpPr>
            <p:cNvPr id="19467" name="Text Box 17">
              <a:extLst>
                <a:ext uri="{FF2B5EF4-FFF2-40B4-BE49-F238E27FC236}">
                  <a16:creationId xmlns:a16="http://schemas.microsoft.com/office/drawing/2014/main" id="{2A79B37E-BC3A-52B7-64AA-7BE53AEA07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00" y="1293813"/>
              <a:ext cx="2376488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Algoritmos</a:t>
              </a:r>
              <a:br>
                <a:rPr lang="es-ES_tradnl" altLang="es-ES" sz="2800" b="1"/>
              </a:br>
              <a:r>
                <a:rPr lang="es-ES_tradnl" altLang="es-ES" sz="2800" b="1"/>
                <a:t>+</a:t>
              </a:r>
              <a:endParaRPr lang="es-ES" altLang="es-ES" sz="2800" b="1"/>
            </a:p>
          </p:txBody>
        </p:sp>
        <p:sp>
          <p:nvSpPr>
            <p:cNvPr id="19468" name="Text Box 18">
              <a:extLst>
                <a:ext uri="{FF2B5EF4-FFF2-40B4-BE49-F238E27FC236}">
                  <a16:creationId xmlns:a16="http://schemas.microsoft.com/office/drawing/2014/main" id="{01A35CCB-ABAA-7868-76DB-13BDF1F3CF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2500" y="2301875"/>
              <a:ext cx="2376488" cy="946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s-ES_tradnl" altLang="es-ES" sz="2800" b="1"/>
                <a:t>Estructuras de datos</a:t>
              </a:r>
              <a:endParaRPr lang="es-ES" altLang="es-ES" sz="2800" b="1"/>
            </a:p>
          </p:txBody>
        </p:sp>
      </p:grpSp>
      <p:sp>
        <p:nvSpPr>
          <p:cNvPr id="19459" name="Footer Placeholder 4">
            <a:extLst>
              <a:ext uri="{FF2B5EF4-FFF2-40B4-BE49-F238E27FC236}">
                <a16:creationId xmlns:a16="http://schemas.microsoft.com/office/drawing/2014/main" id="{DE2B2B8F-989A-F51F-B22B-52A0066E9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  <p:sp>
        <p:nvSpPr>
          <p:cNvPr id="19460" name="Rectangle 5">
            <a:extLst>
              <a:ext uri="{FF2B5EF4-FFF2-40B4-BE49-F238E27FC236}">
                <a16:creationId xmlns:a16="http://schemas.microsoft.com/office/drawing/2014/main" id="{65E7869A-5D16-5E3F-2706-A92A5232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713" y="947738"/>
            <a:ext cx="8229600" cy="1006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222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Tx/>
              <a:buNone/>
            </a:pPr>
            <a:r>
              <a:rPr lang="es-ES_tradnl" altLang="es-ES" sz="2800"/>
              <a:t>Los </a:t>
            </a:r>
            <a:r>
              <a:rPr lang="es-ES_tradnl" altLang="es-ES" sz="2800" b="1"/>
              <a:t>algoritmos</a:t>
            </a:r>
            <a:r>
              <a:rPr lang="es-ES_tradnl" altLang="es-ES" sz="2800"/>
              <a:t> </a:t>
            </a:r>
            <a:r>
              <a:rPr lang="es-ES_tradnl" altLang="es-ES" sz="2800" b="1">
                <a:solidFill>
                  <a:srgbClr val="FF0000"/>
                </a:solidFill>
              </a:rPr>
              <a:t>NO</a:t>
            </a:r>
            <a:r>
              <a:rPr lang="es-ES_tradnl" altLang="es-ES" sz="2800"/>
              <a:t> son el único componente en la resolución de un problema de programación...</a:t>
            </a:r>
          </a:p>
        </p:txBody>
      </p:sp>
      <p:sp>
        <p:nvSpPr>
          <p:cNvPr id="19461" name="Rectangle 2">
            <a:extLst>
              <a:ext uri="{FF2B5EF4-FFF2-40B4-BE49-F238E27FC236}">
                <a16:creationId xmlns:a16="http://schemas.microsoft.com/office/drawing/2014/main" id="{C4D683C7-C48D-5EF3-440E-F2DDD6331A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Footer Placeholder 4">
            <a:extLst>
              <a:ext uri="{FF2B5EF4-FFF2-40B4-BE49-F238E27FC236}">
                <a16:creationId xmlns:a16="http://schemas.microsoft.com/office/drawing/2014/main" id="{D35BBDE8-2910-02AA-ED46-DA7CF552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FF64BB23-7253-B27C-2325-5A7A3AB63C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C8B00E-9046-063D-D4DC-E8B73E509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888" y="735013"/>
            <a:ext cx="8620125" cy="57070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pitchFamily="-110" charset="-128"/>
              </a:defRPr>
            </a:lvl9pPr>
          </a:lstStyle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endParaRPr lang="es-ES_tradnl" altLang="es-ES" sz="1200" kern="0" dirty="0">
              <a:ea typeface="ＭＳ Ｐゴシック" panose="020B0600070205080204" pitchFamily="34" charset="-128"/>
            </a:endParaRPr>
          </a:p>
          <a:p>
            <a:pPr marL="457200" lvl="1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  <a:defRPr/>
            </a:pPr>
            <a:r>
              <a:rPr lang="es-ES_tradnl" altLang="es-ES" sz="2600" kern="0" dirty="0">
                <a:ea typeface="ＭＳ Ｐゴシック" panose="020B0600070205080204" pitchFamily="34" charset="-128"/>
              </a:rPr>
              <a:t>Vale ya lo he pillado, ¡¡ahora a programar!!</a:t>
            </a:r>
            <a:endParaRPr lang="es-ES_tradnl" altLang="es-ES" sz="120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95000"/>
              </a:lnSpc>
              <a:spcBef>
                <a:spcPct val="0"/>
              </a:spcBef>
              <a:defRPr/>
            </a:pPr>
            <a:endParaRPr lang="es-ES_tradnl" altLang="es-ES" sz="25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s-ES_tradnl" altLang="es-ES" sz="2600" kern="0" dirty="0">
              <a:ea typeface="ＭＳ Ｐゴシック" panose="020B0600070205080204" pitchFamily="34" charset="-128"/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s-ES_tradnl" altLang="es-ES" sz="2600" b="1" kern="0" dirty="0">
              <a:ea typeface="ＭＳ Ｐゴシック" panose="020B0600070205080204" pitchFamily="34" charset="-128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3A98D16-785C-708A-4226-7B24CC926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38" y="1847850"/>
            <a:ext cx="3106737" cy="200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48F2481-489C-809A-C4AC-AA7F939D47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8" y="1701800"/>
            <a:ext cx="2346325" cy="469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7DBE3E7-D2BD-2D1F-2B4D-7C5BF00CF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1846263"/>
            <a:ext cx="3000375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E3D736B-BBC7-74DD-E688-1F954810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13" y="4346575"/>
            <a:ext cx="3182937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Flecha curva 13">
            <a:extLst>
              <a:ext uri="{FF2B5EF4-FFF2-40B4-BE49-F238E27FC236}">
                <a16:creationId xmlns:a16="http://schemas.microsoft.com/office/drawing/2014/main" id="{2ABDE771-26E6-9493-BE6F-8458A3FDBB9C}"/>
              </a:ext>
            </a:extLst>
          </p:cNvPr>
          <p:cNvSpPr/>
          <p:nvPr/>
        </p:nvSpPr>
        <p:spPr>
          <a:xfrm>
            <a:off x="4583113" y="2511425"/>
            <a:ext cx="1982787" cy="2097088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chemeClr val="tx1"/>
              </a:solidFill>
            </a:endParaRP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E8A9C50-85A1-9E8C-94B9-2EC690696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6513" y="4346575"/>
            <a:ext cx="2511425" cy="189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Flecha curva 18">
            <a:extLst>
              <a:ext uri="{FF2B5EF4-FFF2-40B4-BE49-F238E27FC236}">
                <a16:creationId xmlns:a16="http://schemas.microsoft.com/office/drawing/2014/main" id="{4671F373-0690-A33C-4904-F1699DD9CA21}"/>
              </a:ext>
            </a:extLst>
          </p:cNvPr>
          <p:cNvSpPr/>
          <p:nvPr/>
        </p:nvSpPr>
        <p:spPr>
          <a:xfrm rot="10800000">
            <a:off x="5164138" y="3535363"/>
            <a:ext cx="1982787" cy="2097087"/>
          </a:xfrm>
          <a:prstGeom prst="ben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5B1D481F-AB7D-39C0-DF5F-E4101062508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79388" y="1689100"/>
            <a:ext cx="4464050" cy="4752975"/>
          </a:xfrm>
        </p:spPr>
        <p:txBody>
          <a:bodyPr/>
          <a:lstStyle/>
          <a:p>
            <a:pPr marL="365125" indent="-365125" eaLnBrk="1" hangingPunct="1">
              <a:buFontTx/>
              <a:buAutoNum type="arabicPeriod"/>
            </a:pPr>
            <a:r>
              <a:rPr lang="es-ES_tradnl" altLang="es-ES">
                <a:ea typeface="ＭＳ Ｐゴシック" panose="020B0600070205080204" pitchFamily="34" charset="-128"/>
              </a:rPr>
              <a:t>Observación</a:t>
            </a:r>
          </a:p>
          <a:p>
            <a:pPr marL="365125" indent="-365125" eaLnBrk="1" hangingPunct="1">
              <a:buFontTx/>
              <a:buAutoNum type="arabicPeriod"/>
            </a:pPr>
            <a:endParaRPr lang="es-ES_tradnl" altLang="es-ES">
              <a:ea typeface="ＭＳ Ｐゴシック" panose="020B0600070205080204" pitchFamily="34" charset="-128"/>
            </a:endParaRPr>
          </a:p>
          <a:p>
            <a:pPr marL="365125" indent="-365125" eaLnBrk="1" hangingPunct="1">
              <a:buFontTx/>
              <a:buAutoNum type="arabicPeriod"/>
            </a:pPr>
            <a:r>
              <a:rPr lang="es-ES_tradnl" altLang="es-ES">
                <a:ea typeface="ＭＳ Ｐゴシック" panose="020B0600070205080204" pitchFamily="34" charset="-128"/>
              </a:rPr>
              <a:t>Hipótesis</a:t>
            </a:r>
            <a:endParaRPr lang="es-ES_tradnl" altLang="es-ES" sz="1600">
              <a:ea typeface="ＭＳ Ｐゴシック" panose="020B0600070205080204" pitchFamily="34" charset="-128"/>
            </a:endParaRPr>
          </a:p>
          <a:p>
            <a:pPr marL="365125" indent="-365125" eaLnBrk="1" hangingPunct="1">
              <a:buFontTx/>
              <a:buAutoNum type="arabicPeriod"/>
            </a:pPr>
            <a:endParaRPr lang="es-ES_tradnl" altLang="es-ES">
              <a:ea typeface="ＭＳ Ｐゴシック" panose="020B0600070205080204" pitchFamily="34" charset="-128"/>
            </a:endParaRPr>
          </a:p>
          <a:p>
            <a:pPr marL="365125" indent="-365125" eaLnBrk="1" hangingPunct="1">
              <a:buFontTx/>
              <a:buAutoNum type="arabicPeriod"/>
            </a:pPr>
            <a:r>
              <a:rPr lang="es-ES_tradnl" altLang="es-ES">
                <a:ea typeface="ＭＳ Ｐゴシック" panose="020B0600070205080204" pitchFamily="34" charset="-128"/>
              </a:rPr>
              <a:t>Experimentación</a:t>
            </a:r>
          </a:p>
          <a:p>
            <a:pPr marL="365125" indent="-365125" eaLnBrk="1" hangingPunct="1">
              <a:buFontTx/>
              <a:buAutoNum type="arabicPeriod"/>
            </a:pPr>
            <a:endParaRPr lang="es-ES_tradnl" altLang="es-ES">
              <a:ea typeface="ＭＳ Ｐゴシック" panose="020B0600070205080204" pitchFamily="34" charset="-128"/>
            </a:endParaRPr>
          </a:p>
          <a:p>
            <a:pPr marL="365125" indent="-365125" eaLnBrk="1" hangingPunct="1">
              <a:buFontTx/>
              <a:buAutoNum type="arabicPeriod"/>
            </a:pPr>
            <a:r>
              <a:rPr lang="es-ES_tradnl" altLang="es-ES">
                <a:ea typeface="ＭＳ Ｐゴシック" panose="020B0600070205080204" pitchFamily="34" charset="-128"/>
              </a:rPr>
              <a:t>Verificación</a:t>
            </a:r>
            <a:endParaRPr lang="es-ES" altLang="es-ES">
              <a:ea typeface="ＭＳ Ｐゴシック" panose="020B0600070205080204" pitchFamily="34" charset="-128"/>
            </a:endParaRP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813F6C3B-B116-6DEE-2D45-CCD5D237AC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47750"/>
            <a:ext cx="4279900" cy="86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2800" b="1"/>
              <a:t>MÉTODO CIENTÍFICO</a:t>
            </a:r>
            <a:r>
              <a:rPr lang="es-ES_tradnl" altLang="es-ES" sz="2800"/>
              <a:t>		</a:t>
            </a:r>
            <a:endParaRPr lang="es-ES" altLang="es-ES" sz="3400" b="1"/>
          </a:p>
        </p:txBody>
      </p:sp>
      <p:sp>
        <p:nvSpPr>
          <p:cNvPr id="21507" name="Line 4">
            <a:extLst>
              <a:ext uri="{FF2B5EF4-FFF2-40B4-BE49-F238E27FC236}">
                <a16:creationId xmlns:a16="http://schemas.microsoft.com/office/drawing/2014/main" id="{DF8958B8-764A-B918-732A-F79D70FC18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024063"/>
            <a:ext cx="1844675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08" name="Text Box 5">
            <a:extLst>
              <a:ext uri="{FF2B5EF4-FFF2-40B4-BE49-F238E27FC236}">
                <a16:creationId xmlns:a16="http://schemas.microsoft.com/office/drawing/2014/main" id="{BFDD7A07-9741-4F6F-D4A2-4BCA4007F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1689100"/>
            <a:ext cx="365442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/>
              <a:t>1.</a:t>
            </a:r>
            <a:r>
              <a:rPr lang="es-ES_tradnl" altLang="es-ES" b="1"/>
              <a:t> Análisis </a:t>
            </a:r>
            <a:r>
              <a:rPr lang="es-ES_tradnl" altLang="es-ES"/>
              <a:t>del problema</a:t>
            </a:r>
            <a:endParaRPr lang="es-ES" altLang="es-ES"/>
          </a:p>
        </p:txBody>
      </p:sp>
      <p:sp>
        <p:nvSpPr>
          <p:cNvPr id="21509" name="Line 6">
            <a:extLst>
              <a:ext uri="{FF2B5EF4-FFF2-40B4-BE49-F238E27FC236}">
                <a16:creationId xmlns:a16="http://schemas.microsoft.com/office/drawing/2014/main" id="{6FB14B1C-1D4E-3A80-A4C3-643041A8F8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81263" y="3186113"/>
            <a:ext cx="2595562" cy="1587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0" name="Text Box 7">
            <a:extLst>
              <a:ext uri="{FF2B5EF4-FFF2-40B4-BE49-F238E27FC236}">
                <a16:creationId xmlns:a16="http://schemas.microsoft.com/office/drawing/2014/main" id="{9A0E6C36-D912-4951-2867-9259D87CC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2828925"/>
            <a:ext cx="3978275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/>
              <a:t>2. </a:t>
            </a:r>
            <a:r>
              <a:rPr lang="es-ES_tradnl" altLang="es-ES" b="1"/>
              <a:t>Diseño</a:t>
            </a:r>
            <a:r>
              <a:rPr lang="es-ES_tradnl" altLang="es-ES"/>
              <a:t> programa </a:t>
            </a:r>
            <a:r>
              <a:rPr lang="es-ES_tradnl" altLang="es-ES">
                <a:solidFill>
                  <a:srgbClr val="FF0000"/>
                </a:solidFill>
              </a:rPr>
              <a:t>(alg. y estr.)</a:t>
            </a:r>
            <a:endParaRPr lang="es-ES" altLang="es-ES">
              <a:solidFill>
                <a:srgbClr val="FF0000"/>
              </a:solidFill>
            </a:endParaRPr>
          </a:p>
        </p:txBody>
      </p:sp>
      <p:sp>
        <p:nvSpPr>
          <p:cNvPr id="21511" name="Line 8">
            <a:extLst>
              <a:ext uri="{FF2B5EF4-FFF2-40B4-BE49-F238E27FC236}">
                <a16:creationId xmlns:a16="http://schemas.microsoft.com/office/drawing/2014/main" id="{6A383A15-C4B6-51DA-6DB0-E505B5D6D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3025" y="4352925"/>
            <a:ext cx="10858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2" name="Text Box 9">
            <a:extLst>
              <a:ext uri="{FF2B5EF4-FFF2-40B4-BE49-F238E27FC236}">
                <a16:creationId xmlns:a16="http://schemas.microsoft.com/office/drawing/2014/main" id="{C002EBDD-C5B8-1458-DD33-79F6C98BA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89400"/>
            <a:ext cx="3744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/>
              <a:t>3. </a:t>
            </a:r>
            <a:r>
              <a:rPr lang="es-ES_tradnl" altLang="es-ES" b="1"/>
              <a:t>Implementación</a:t>
            </a:r>
            <a:r>
              <a:rPr lang="es-ES_tradnl" altLang="es-ES"/>
              <a:t> (programación)</a:t>
            </a:r>
            <a:endParaRPr lang="es-ES" altLang="es-ES"/>
          </a:p>
        </p:txBody>
      </p:sp>
      <p:sp>
        <p:nvSpPr>
          <p:cNvPr id="21513" name="Line 10">
            <a:extLst>
              <a:ext uri="{FF2B5EF4-FFF2-40B4-BE49-F238E27FC236}">
                <a16:creationId xmlns:a16="http://schemas.microsoft.com/office/drawing/2014/main" id="{F5245025-8E7D-D7DE-1A57-2810E93DF4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9425" y="5505450"/>
            <a:ext cx="194945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4" name="Text Box 11">
            <a:extLst>
              <a:ext uri="{FF2B5EF4-FFF2-40B4-BE49-F238E27FC236}">
                <a16:creationId xmlns:a16="http://schemas.microsoft.com/office/drawing/2014/main" id="{DFD9DFCC-B0ED-FADE-37F3-6D78BB3B8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5202238"/>
            <a:ext cx="37449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s-ES_tradnl" altLang="es-ES"/>
              <a:t>4. </a:t>
            </a:r>
            <a:r>
              <a:rPr lang="es-ES_tradnl" altLang="es-ES" b="1"/>
              <a:t>Verificación</a:t>
            </a:r>
            <a:r>
              <a:rPr lang="es-ES_tradnl" altLang="es-ES"/>
              <a:t> y pruebas</a:t>
            </a:r>
            <a:endParaRPr lang="es-ES" altLang="es-ES"/>
          </a:p>
        </p:txBody>
      </p:sp>
      <p:sp>
        <p:nvSpPr>
          <p:cNvPr id="21515" name="Line 13">
            <a:extLst>
              <a:ext uri="{FF2B5EF4-FFF2-40B4-BE49-F238E27FC236}">
                <a16:creationId xmlns:a16="http://schemas.microsoft.com/office/drawing/2014/main" id="{CFBADA9C-F206-A424-C96D-398068C4A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288" y="1617663"/>
            <a:ext cx="3743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6" name="Line 14">
            <a:extLst>
              <a:ext uri="{FF2B5EF4-FFF2-40B4-BE49-F238E27FC236}">
                <a16:creationId xmlns:a16="http://schemas.microsoft.com/office/drawing/2014/main" id="{C892562C-636F-1E9C-9855-F8FB8264C5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825" y="1617663"/>
            <a:ext cx="37433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21517" name="Footer Placeholder 4">
            <a:extLst>
              <a:ext uri="{FF2B5EF4-FFF2-40B4-BE49-F238E27FC236}">
                <a16:creationId xmlns:a16="http://schemas.microsoft.com/office/drawing/2014/main" id="{B4DD19BD-AAA9-E096-4B5B-2D3258146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42075"/>
            <a:ext cx="2895600" cy="2794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" altLang="es-ES" sz="1400"/>
              <a:t>ADA - </a:t>
            </a:r>
            <a:r>
              <a:rPr lang="es-ES_tradnl" altLang="es-ES" sz="1400"/>
              <a:t>Tema 0. Algorítmica</a:t>
            </a:r>
            <a:endParaRPr lang="es-ES" altLang="es-ES" sz="1400"/>
          </a:p>
        </p:txBody>
      </p:sp>
      <p:sp>
        <p:nvSpPr>
          <p:cNvPr id="21518" name="Rectangle 2">
            <a:extLst>
              <a:ext uri="{FF2B5EF4-FFF2-40B4-BE49-F238E27FC236}">
                <a16:creationId xmlns:a16="http://schemas.microsoft.com/office/drawing/2014/main" id="{A4843518-74E1-C578-55A2-E5E197B587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850900"/>
          </a:xfrm>
        </p:spPr>
        <p:txBody>
          <a:bodyPr/>
          <a:lstStyle/>
          <a:p>
            <a:pPr eaLnBrk="1" hangingPunct="1"/>
            <a:r>
              <a:rPr lang="es-ES_tradnl" altLang="es-ES" sz="3200" b="1">
                <a:ea typeface="ＭＳ Ｐゴシック" panose="020B0600070205080204" pitchFamily="34" charset="-128"/>
              </a:rPr>
              <a:t>0.1. Definición y propiedades.</a:t>
            </a:r>
          </a:p>
        </p:txBody>
      </p:sp>
      <p:sp>
        <p:nvSpPr>
          <p:cNvPr id="21519" name="Rectangle 3">
            <a:extLst>
              <a:ext uri="{FF2B5EF4-FFF2-40B4-BE49-F238E27FC236}">
                <a16:creationId xmlns:a16="http://schemas.microsoft.com/office/drawing/2014/main" id="{0110E150-552B-70FF-C39B-6FFE7915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1047750"/>
            <a:ext cx="3875088" cy="93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365125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s-ES_tradnl" altLang="es-ES" sz="2800" b="1"/>
              <a:t>En INFORMÁTICA    </a:t>
            </a:r>
            <a:endParaRPr lang="es-ES" altLang="es-ES" sz="34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5023</TotalTime>
  <Words>986</Words>
  <Application>Microsoft Office PowerPoint</Application>
  <PresentationFormat>Presentación en pantalla (4:3)</PresentationFormat>
  <Paragraphs>170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Diseño predeterminado</vt:lpstr>
      <vt:lpstr>Presentación de PowerPoint</vt:lpstr>
      <vt:lpstr>Un poco de historia...</vt:lpstr>
      <vt:lpstr>0.1. Definición y propiedades.</vt:lpstr>
      <vt:lpstr>0.1. Definición y propiedades.</vt:lpstr>
      <vt:lpstr>0.1. Definición y propiedades.</vt:lpstr>
      <vt:lpstr>0.1. Definición y propiedades.</vt:lpstr>
      <vt:lpstr>0.1. Definición y propiedades.</vt:lpstr>
      <vt:lpstr>0.1. Definición y propiedades.</vt:lpstr>
      <vt:lpstr>0.1. Definición y propiedades.</vt:lpstr>
      <vt:lpstr>Presentación de PowerPoint</vt:lpstr>
      <vt:lpstr>0.2. Análisis de algoritmos.</vt:lpstr>
      <vt:lpstr>0.2. Análisis de algoritmos.</vt:lpstr>
      <vt:lpstr>0.2. Análisis de algoritmos.</vt:lpstr>
      <vt:lpstr>0.3. Diseño de algoritmos.</vt:lpstr>
      <vt:lpstr>0.3. Diseño de algoritmos.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y Estructuras de Datos</dc:title>
  <dc:creator>gines</dc:creator>
  <cp:lastModifiedBy>JOAQUIN CERVERA LOPEZ</cp:lastModifiedBy>
  <cp:revision>271</cp:revision>
  <dcterms:created xsi:type="dcterms:W3CDTF">2009-02-16T06:20:22Z</dcterms:created>
  <dcterms:modified xsi:type="dcterms:W3CDTF">2024-09-09T13:15:42Z</dcterms:modified>
</cp:coreProperties>
</file>