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68" r:id="rId2"/>
    <p:sldId id="369" r:id="rId3"/>
    <p:sldId id="370" r:id="rId4"/>
    <p:sldId id="371" r:id="rId5"/>
    <p:sldId id="37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A20E"/>
    <a:srgbClr val="17809D"/>
    <a:srgbClr val="0070AF"/>
    <a:srgbClr val="4141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55" autoAdjust="0"/>
    <p:restoredTop sz="66667"/>
  </p:normalViewPr>
  <p:slideViewPr>
    <p:cSldViewPr snapToGrid="0">
      <p:cViewPr varScale="1">
        <p:scale>
          <a:sx n="104" d="100"/>
          <a:sy n="104" d="100"/>
        </p:scale>
        <p:origin x="2816" y="2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3610A-6F05-ED40-BDAC-457F5824DB57}" type="datetimeFigureOut">
              <a:rPr lang="en-US" smtClean="0"/>
              <a:t>12/15/20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057C9C-3932-CB40-B626-A2C3C2B64459}" type="slidenum">
              <a:rPr lang="en-US" smtClean="0"/>
              <a:t>‹#›</a:t>
            </a:fld>
            <a:endParaRPr lang="en-US"/>
          </a:p>
        </p:txBody>
      </p:sp>
    </p:spTree>
    <p:extLst>
      <p:ext uri="{BB962C8B-B14F-4D97-AF65-F5344CB8AC3E}">
        <p14:creationId xmlns:p14="http://schemas.microsoft.com/office/powerpoint/2010/main" val="1106182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a:t>
            </a:r>
            <a:r>
              <a:rPr lang="en-US" dirty="0" err="1"/>
              <a:t>yous</a:t>
            </a:r>
            <a:r>
              <a:rPr lang="en-US" dirty="0"/>
              <a:t> and Welcomes</a:t>
            </a:r>
          </a:p>
          <a:p>
            <a:endParaRPr lang="en-US" dirty="0"/>
          </a:p>
          <a:p>
            <a:r>
              <a:rPr lang="en-US" dirty="0"/>
              <a:t>Please stop me if you have any questions. </a:t>
            </a:r>
          </a:p>
          <a:p>
            <a:endParaRPr lang="en-US" dirty="0"/>
          </a:p>
        </p:txBody>
      </p:sp>
      <p:sp>
        <p:nvSpPr>
          <p:cNvPr id="4" name="Slide Number Placeholder 3"/>
          <p:cNvSpPr>
            <a:spLocks noGrp="1"/>
          </p:cNvSpPr>
          <p:nvPr>
            <p:ph type="sldNum" sz="quarter" idx="5"/>
          </p:nvPr>
        </p:nvSpPr>
        <p:spPr/>
        <p:txBody>
          <a:bodyPr/>
          <a:lstStyle/>
          <a:p>
            <a:fld id="{4A057C9C-3932-CB40-B626-A2C3C2B64459}" type="slidenum">
              <a:rPr lang="en-US" smtClean="0"/>
              <a:t>1</a:t>
            </a:fld>
            <a:endParaRPr lang="en-US"/>
          </a:p>
        </p:txBody>
      </p:sp>
    </p:spTree>
    <p:extLst>
      <p:ext uri="{BB962C8B-B14F-4D97-AF65-F5344CB8AC3E}">
        <p14:creationId xmlns:p14="http://schemas.microsoft.com/office/powerpoint/2010/main" val="3729599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057C9C-3932-CB40-B626-A2C3C2B64459}" type="slidenum">
              <a:rPr lang="en-US" smtClean="0"/>
              <a:t>2</a:t>
            </a:fld>
            <a:endParaRPr lang="en-US"/>
          </a:p>
        </p:txBody>
      </p:sp>
    </p:spTree>
    <p:extLst>
      <p:ext uri="{BB962C8B-B14F-4D97-AF65-F5344CB8AC3E}">
        <p14:creationId xmlns:p14="http://schemas.microsoft.com/office/powerpoint/2010/main" val="2334487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057C9C-3932-CB40-B626-A2C3C2B64459}" type="slidenum">
              <a:rPr lang="en-US" smtClean="0"/>
              <a:t>3</a:t>
            </a:fld>
            <a:endParaRPr lang="en-US"/>
          </a:p>
        </p:txBody>
      </p:sp>
    </p:spTree>
    <p:extLst>
      <p:ext uri="{BB962C8B-B14F-4D97-AF65-F5344CB8AC3E}">
        <p14:creationId xmlns:p14="http://schemas.microsoft.com/office/powerpoint/2010/main" val="631250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Anyone object to me adding you to our newsletter. </a:t>
            </a:r>
          </a:p>
          <a:p>
            <a:endParaRPr lang="en-US" dirty="0"/>
          </a:p>
          <a:p>
            <a:r>
              <a:rPr lang="en-US" dirty="0"/>
              <a:t>CTO’s and CIOS’</a:t>
            </a:r>
          </a:p>
        </p:txBody>
      </p:sp>
      <p:sp>
        <p:nvSpPr>
          <p:cNvPr id="4" name="Slide Number Placeholder 3"/>
          <p:cNvSpPr>
            <a:spLocks noGrp="1"/>
          </p:cNvSpPr>
          <p:nvPr>
            <p:ph type="sldNum" sz="quarter" idx="5"/>
          </p:nvPr>
        </p:nvSpPr>
        <p:spPr/>
        <p:txBody>
          <a:bodyPr/>
          <a:lstStyle/>
          <a:p>
            <a:fld id="{4A057C9C-3932-CB40-B626-A2C3C2B64459}" type="slidenum">
              <a:rPr lang="en-US" smtClean="0"/>
              <a:t>5</a:t>
            </a:fld>
            <a:endParaRPr lang="en-US"/>
          </a:p>
        </p:txBody>
      </p:sp>
    </p:spTree>
    <p:extLst>
      <p:ext uri="{BB962C8B-B14F-4D97-AF65-F5344CB8AC3E}">
        <p14:creationId xmlns:p14="http://schemas.microsoft.com/office/powerpoint/2010/main" val="28298711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l="-20000" r="-2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856926"/>
            <a:ext cx="12192000" cy="1151736"/>
          </a:xfrm>
        </p:spPr>
        <p:txBody>
          <a:bodyPr anchor="t" anchorCtr="0">
            <a:normAutofit/>
          </a:bodyPr>
          <a:lstStyle>
            <a:lvl1pPr algn="ctr">
              <a:defRPr sz="36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Click to edit Master title style</a:t>
            </a:r>
          </a:p>
        </p:txBody>
      </p:sp>
      <p:pic>
        <p:nvPicPr>
          <p:cNvPr id="6" name="Graphic 5">
            <a:extLst>
              <a:ext uri="{FF2B5EF4-FFF2-40B4-BE49-F238E27FC236}">
                <a16:creationId xmlns:a16="http://schemas.microsoft.com/office/drawing/2014/main" id="{D7F564C8-F3AD-2147-AB6D-B459AD51627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8802" y="543339"/>
            <a:ext cx="5247217" cy="1276350"/>
          </a:xfrm>
          <a:prstGeom prst="rect">
            <a:avLst/>
          </a:prstGeom>
        </p:spPr>
      </p:pic>
    </p:spTree>
    <p:extLst>
      <p:ext uri="{BB962C8B-B14F-4D97-AF65-F5344CB8AC3E}">
        <p14:creationId xmlns:p14="http://schemas.microsoft.com/office/powerpoint/2010/main" val="2797222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rgbClr val="17809D"/>
                </a:solidFill>
              </a:defRPr>
            </a:lvl1pPr>
          </a:lstStyle>
          <a:p>
            <a:r>
              <a:rPr lang="en-US" dirty="0"/>
              <a:t>Click to edit Master title style</a:t>
            </a:r>
          </a:p>
        </p:txBody>
      </p:sp>
      <p:sp>
        <p:nvSpPr>
          <p:cNvPr id="3" name="Vertical Text Placeholder 2"/>
          <p:cNvSpPr>
            <a:spLocks noGrp="1"/>
          </p:cNvSpPr>
          <p:nvPr>
            <p:ph type="body" orient="vert" idx="1"/>
          </p:nvPr>
        </p:nvSpPr>
        <p:spPr>
          <a:xfrm>
            <a:off x="838200" y="1825625"/>
            <a:ext cx="10515600" cy="40519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6157493"/>
            <a:ext cx="1405359" cy="340962"/>
          </a:xfrm>
          <a:prstGeom prst="rect">
            <a:avLst/>
          </a:prstGeom>
        </p:spPr>
      </p:pic>
    </p:spTree>
    <p:extLst>
      <p:ext uri="{BB962C8B-B14F-4D97-AF65-F5344CB8AC3E}">
        <p14:creationId xmlns:p14="http://schemas.microsoft.com/office/powerpoint/2010/main" val="100602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512451"/>
          </a:xfrm>
        </p:spPr>
        <p:txBody>
          <a:bodyPr vert="eaVert"/>
          <a:lstStyle>
            <a:lvl1pPr algn="ctr">
              <a:defRPr>
                <a:solidFill>
                  <a:srgbClr val="17809D"/>
                </a:solidFill>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512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6157493"/>
            <a:ext cx="1405359" cy="340962"/>
          </a:xfrm>
          <a:prstGeom prst="rect">
            <a:avLst/>
          </a:prstGeom>
        </p:spPr>
      </p:pic>
    </p:spTree>
    <p:extLst>
      <p:ext uri="{BB962C8B-B14F-4D97-AF65-F5344CB8AC3E}">
        <p14:creationId xmlns:p14="http://schemas.microsoft.com/office/powerpoint/2010/main" val="3801620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132684-01BE-8242-89F6-DF0AE8B17E1D}"/>
              </a:ext>
            </a:extLst>
          </p:cNvPr>
          <p:cNvSpPr/>
          <p:nvPr userDrawn="1"/>
        </p:nvSpPr>
        <p:spPr>
          <a:xfrm>
            <a:off x="0" y="-1"/>
            <a:ext cx="12192000" cy="99391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127514" y="74283"/>
            <a:ext cx="9064486" cy="845343"/>
          </a:xfrm>
        </p:spPr>
        <p:txBody>
          <a:bodyPr anchor="b" anchorCtr="0">
            <a:normAutofit/>
          </a:bodyPr>
          <a:lstStyle>
            <a:lvl1pPr algn="ctr">
              <a:defRPr sz="3200" b="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Click to edit Master title style</a:t>
            </a:r>
          </a:p>
        </p:txBody>
      </p:sp>
      <p:sp>
        <p:nvSpPr>
          <p:cNvPr id="3" name="Content Placeholder 2"/>
          <p:cNvSpPr>
            <a:spLocks noGrp="1"/>
          </p:cNvSpPr>
          <p:nvPr>
            <p:ph idx="1"/>
          </p:nvPr>
        </p:nvSpPr>
        <p:spPr>
          <a:xfrm>
            <a:off x="838200" y="1825625"/>
            <a:ext cx="10515600" cy="4051951"/>
          </a:xfrm>
        </p:spPr>
        <p:txBody>
          <a:bodyPr/>
          <a:lstStyle>
            <a:lvl1pPr>
              <a:defRPr>
                <a:solidFill>
                  <a:srgbClr val="414141"/>
                </a:solidFill>
                <a:latin typeface="Lato" panose="020F0502020204030203" pitchFamily="34" charset="0"/>
                <a:ea typeface="Lato" panose="020F0502020204030203" pitchFamily="34" charset="0"/>
                <a:cs typeface="Lato" panose="020F0502020204030203" pitchFamily="34" charset="0"/>
              </a:defRPr>
            </a:lvl1pPr>
            <a:lvl2pPr>
              <a:defRPr>
                <a:solidFill>
                  <a:srgbClr val="414141"/>
                </a:solidFill>
                <a:latin typeface="Lato" panose="020F0502020204030203" pitchFamily="34" charset="0"/>
                <a:ea typeface="Lato" panose="020F0502020204030203" pitchFamily="34" charset="0"/>
                <a:cs typeface="Lato" panose="020F0502020204030203" pitchFamily="34" charset="0"/>
              </a:defRPr>
            </a:lvl2pPr>
            <a:lvl3pPr>
              <a:defRPr>
                <a:solidFill>
                  <a:srgbClr val="414141"/>
                </a:solidFill>
                <a:latin typeface="Lato" panose="020F0502020204030203" pitchFamily="34" charset="0"/>
                <a:ea typeface="Lato" panose="020F0502020204030203" pitchFamily="34" charset="0"/>
                <a:cs typeface="Lato" panose="020F0502020204030203" pitchFamily="34" charset="0"/>
              </a:defRPr>
            </a:lvl3pPr>
            <a:lvl4pPr>
              <a:defRPr>
                <a:solidFill>
                  <a:srgbClr val="414141"/>
                </a:solidFill>
                <a:latin typeface="Lato" panose="020F0502020204030203" pitchFamily="34" charset="0"/>
                <a:ea typeface="Lato" panose="020F0502020204030203" pitchFamily="34" charset="0"/>
                <a:cs typeface="Lato" panose="020F0502020204030203" pitchFamily="34" charset="0"/>
              </a:defRPr>
            </a:lvl4pPr>
            <a:lvl5pPr>
              <a:defRPr>
                <a:solidFill>
                  <a:srgbClr val="414141"/>
                </a:solidFill>
                <a:latin typeface="Lato" panose="020F0502020204030203" pitchFamily="34" charset="0"/>
                <a:ea typeface="Lato" panose="020F0502020204030203" pitchFamily="34" charset="0"/>
                <a:cs typeface="Lato" panose="020F050202020403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Graphic 5">
            <a:extLst>
              <a:ext uri="{FF2B5EF4-FFF2-40B4-BE49-F238E27FC236}">
                <a16:creationId xmlns:a16="http://schemas.microsoft.com/office/drawing/2014/main" id="{9D21F5EC-43B4-1245-A591-27EA4B9ED29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619" y="148324"/>
            <a:ext cx="2866520" cy="697262"/>
          </a:xfrm>
          <a:prstGeom prst="rect">
            <a:avLst/>
          </a:prstGeom>
        </p:spPr>
      </p:pic>
    </p:spTree>
    <p:extLst>
      <p:ext uri="{BB962C8B-B14F-4D97-AF65-F5344CB8AC3E}">
        <p14:creationId xmlns:p14="http://schemas.microsoft.com/office/powerpoint/2010/main" val="2717231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522514"/>
            <a:ext cx="10515600" cy="3031535"/>
          </a:xfrm>
        </p:spPr>
        <p:txBody>
          <a:bodyPr anchor="b"/>
          <a:lstStyle>
            <a:lvl1pPr algn="ctr">
              <a:defRPr sz="6000">
                <a:solidFill>
                  <a:srgbClr val="17809D"/>
                </a:solidFill>
              </a:defRPr>
            </a:lvl1pPr>
          </a:lstStyle>
          <a:p>
            <a:r>
              <a:rPr lang="en-US" dirty="0"/>
              <a:t>Click to edit Master title style</a:t>
            </a:r>
          </a:p>
        </p:txBody>
      </p:sp>
    </p:spTree>
    <p:extLst>
      <p:ext uri="{BB962C8B-B14F-4D97-AF65-F5344CB8AC3E}">
        <p14:creationId xmlns:p14="http://schemas.microsoft.com/office/powerpoint/2010/main" val="3338484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solidFill>
                  <a:srgbClr val="17809D"/>
                </a:solidFill>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0519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0519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6157493"/>
            <a:ext cx="1405359" cy="340962"/>
          </a:xfrm>
          <a:prstGeom prst="rect">
            <a:avLst/>
          </a:prstGeom>
        </p:spPr>
      </p:pic>
    </p:spTree>
    <p:extLst>
      <p:ext uri="{BB962C8B-B14F-4D97-AF65-F5344CB8AC3E}">
        <p14:creationId xmlns:p14="http://schemas.microsoft.com/office/powerpoint/2010/main" val="1393370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lvl1pPr algn="ctr">
              <a:defRPr sz="3600">
                <a:solidFill>
                  <a:srgbClr val="17809D"/>
                </a:solidFill>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3725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3725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6157493"/>
            <a:ext cx="1405359" cy="340962"/>
          </a:xfrm>
          <a:prstGeom prst="rect">
            <a:avLst/>
          </a:prstGeom>
        </p:spPr>
      </p:pic>
    </p:spTree>
    <p:extLst>
      <p:ext uri="{BB962C8B-B14F-4D97-AF65-F5344CB8AC3E}">
        <p14:creationId xmlns:p14="http://schemas.microsoft.com/office/powerpoint/2010/main" val="4071252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solidFill>
                  <a:srgbClr val="17809D"/>
                </a:solidFill>
              </a:defRPr>
            </a:lvl1pPr>
          </a:lstStyle>
          <a:p>
            <a:r>
              <a:rPr lang="en-US" dirty="0"/>
              <a:t>Click to edit Master title style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6157493"/>
            <a:ext cx="1405359" cy="340962"/>
          </a:xfrm>
          <a:prstGeom prst="rect">
            <a:avLst/>
          </a:prstGeom>
        </p:spPr>
      </p:pic>
    </p:spTree>
    <p:extLst>
      <p:ext uri="{BB962C8B-B14F-4D97-AF65-F5344CB8AC3E}">
        <p14:creationId xmlns:p14="http://schemas.microsoft.com/office/powerpoint/2010/main" val="2939757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6157493"/>
            <a:ext cx="1405359" cy="340962"/>
          </a:xfrm>
          <a:prstGeom prst="rect">
            <a:avLst/>
          </a:prstGeom>
        </p:spPr>
      </p:pic>
    </p:spTree>
    <p:extLst>
      <p:ext uri="{BB962C8B-B14F-4D97-AF65-F5344CB8AC3E}">
        <p14:creationId xmlns:p14="http://schemas.microsoft.com/office/powerpoint/2010/main" val="491622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17809D"/>
                </a:solidFill>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6157493"/>
            <a:ext cx="1405359" cy="340962"/>
          </a:xfrm>
          <a:prstGeom prst="rect">
            <a:avLst/>
          </a:prstGeom>
        </p:spPr>
      </p:pic>
    </p:spTree>
    <p:extLst>
      <p:ext uri="{BB962C8B-B14F-4D97-AF65-F5344CB8AC3E}">
        <p14:creationId xmlns:p14="http://schemas.microsoft.com/office/powerpoint/2010/main" val="2492899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17809D"/>
                </a:solidFill>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6157493"/>
            <a:ext cx="1405359" cy="340962"/>
          </a:xfrm>
          <a:prstGeom prst="rect">
            <a:avLst/>
          </a:prstGeom>
        </p:spPr>
      </p:pic>
    </p:spTree>
    <p:extLst>
      <p:ext uri="{BB962C8B-B14F-4D97-AF65-F5344CB8AC3E}">
        <p14:creationId xmlns:p14="http://schemas.microsoft.com/office/powerpoint/2010/main" val="3158877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6"/>
            <a:ext cx="10515600" cy="401822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2713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b="1" kern="1200" cap="small" baseline="0">
          <a:solidFill>
            <a:srgbClr val="17809D"/>
          </a:solidFill>
          <a:latin typeface="+mj-lt"/>
          <a:ea typeface="Lato" panose="020F0502020204030203" pitchFamily="34" charset="0"/>
          <a:cs typeface="Lato" panose="020F050202020403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41414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41414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41414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41414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41414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dpti.sa.gov.au/livingneighbourhoods/getting-started/project-ideas" TargetMode="External"/><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brettbeauregard.com/blog/tag/pid/" TargetMode="External"/><Relationship Id="rId5" Type="http://schemas.openxmlformats.org/officeDocument/2006/relationships/image" Target="../media/image8.png"/><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ipkitten.blogspot.co.uk/2013/01/use-of-term-appstore-is-not-deceiving.html" TargetMode="External"/><Relationship Id="rId5" Type="http://schemas.openxmlformats.org/officeDocument/2006/relationships/image" Target="../media/image11.jpg"/><Relationship Id="rId4" Type="http://schemas.openxmlformats.org/officeDocument/2006/relationships/hyperlink" Target="https://crappygames.miraheze.org/wiki/Google_Play_Stor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commons.wikimedia.org/wiki/File:Bug_blank.svg" TargetMode="Externa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hyperlink" Target="http://pngimg.com/download/30467" TargetMode="Externa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jpg"/><Relationship Id="rId4" Type="http://schemas.openxmlformats.org/officeDocument/2006/relationships/image" Target="../media/image15.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8DA38-97A4-684B-ACCE-AB7DE4E8D41F}"/>
              </a:ext>
            </a:extLst>
          </p:cNvPr>
          <p:cNvSpPr>
            <a:spLocks noGrp="1"/>
          </p:cNvSpPr>
          <p:nvPr>
            <p:ph type="ctrTitle"/>
          </p:nvPr>
        </p:nvSpPr>
        <p:spPr>
          <a:xfrm>
            <a:off x="152400" y="2011138"/>
            <a:ext cx="5943600" cy="1417862"/>
          </a:xfrm>
        </p:spPr>
        <p:txBody>
          <a:bodyPr>
            <a:normAutofit/>
          </a:bodyPr>
          <a:lstStyle/>
          <a:p>
            <a:r>
              <a:rPr lang="en-US" sz="4800" dirty="0"/>
              <a:t>Pre-commit hooks</a:t>
            </a:r>
          </a:p>
        </p:txBody>
      </p:sp>
      <p:sp>
        <p:nvSpPr>
          <p:cNvPr id="4" name="Rectangle 3">
            <a:extLst>
              <a:ext uri="{FF2B5EF4-FFF2-40B4-BE49-F238E27FC236}">
                <a16:creationId xmlns:a16="http://schemas.microsoft.com/office/drawing/2014/main" id="{B5529A5B-1698-2941-96E0-2FF617FCDE0B}"/>
              </a:ext>
            </a:extLst>
          </p:cNvPr>
          <p:cNvSpPr/>
          <p:nvPr/>
        </p:nvSpPr>
        <p:spPr>
          <a:xfrm>
            <a:off x="2292366" y="2720069"/>
            <a:ext cx="8631007" cy="1077218"/>
          </a:xfrm>
          <a:prstGeom prst="rect">
            <a:avLst/>
          </a:prstGeom>
        </p:spPr>
        <p:txBody>
          <a:bodyPr wrap="square">
            <a:spAutoFit/>
          </a:bodyPr>
          <a:lstStyle/>
          <a:p>
            <a:r>
              <a:rPr lang="en-US" sz="3200" dirty="0">
                <a:solidFill>
                  <a:schemeClr val="accent1"/>
                </a:solidFill>
                <a:latin typeface="Lato" panose="020F0502020204030203" pitchFamily="34" charset="0"/>
                <a:ea typeface="Lato" panose="020F0502020204030203" pitchFamily="34" charset="0"/>
                <a:cs typeface="Lato" panose="020F0502020204030203" pitchFamily="34" charset="0"/>
              </a:rPr>
              <a:t>The [missing] element needed for achieving pristine Terraform code</a:t>
            </a:r>
          </a:p>
        </p:txBody>
      </p:sp>
      <p:pic>
        <p:nvPicPr>
          <p:cNvPr id="5" name="Picture 4" descr="Me and my son">
            <a:extLst>
              <a:ext uri="{FF2B5EF4-FFF2-40B4-BE49-F238E27FC236}">
                <a16:creationId xmlns:a16="http://schemas.microsoft.com/office/drawing/2014/main" id="{773B1BC3-6BB5-8F49-BDA0-AE36A3736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959803" y="2571590"/>
            <a:ext cx="2798494" cy="5249888"/>
          </a:xfrm>
          <a:prstGeom prst="rect">
            <a:avLst/>
          </a:prstGeom>
        </p:spPr>
      </p:pic>
      <p:sp>
        <p:nvSpPr>
          <p:cNvPr id="8" name="Title 1">
            <a:extLst>
              <a:ext uri="{FF2B5EF4-FFF2-40B4-BE49-F238E27FC236}">
                <a16:creationId xmlns:a16="http://schemas.microsoft.com/office/drawing/2014/main" id="{D642ADB6-548A-EE41-84B3-B5E8FB6A1444}"/>
              </a:ext>
            </a:extLst>
          </p:cNvPr>
          <p:cNvSpPr txBox="1">
            <a:spLocks/>
          </p:cNvSpPr>
          <p:nvPr/>
        </p:nvSpPr>
        <p:spPr>
          <a:xfrm>
            <a:off x="7947455" y="262218"/>
            <a:ext cx="3750276" cy="1417861"/>
          </a:xfrm>
          <a:prstGeom prst="rect">
            <a:avLst/>
          </a:prstGeom>
        </p:spPr>
        <p:txBody>
          <a:bodyPr vert="horz" lIns="91440" tIns="45720" rIns="91440" bIns="45720" rtlCol="0" anchor="t" anchorCtr="0">
            <a:normAutofit/>
          </a:bodyPr>
          <a:lstStyle>
            <a:lvl1pPr algn="ctr" defTabSz="914400" rtl="0" eaLnBrk="1" latinLnBrk="0" hangingPunct="1">
              <a:lnSpc>
                <a:spcPct val="90000"/>
              </a:lnSpc>
              <a:spcBef>
                <a:spcPct val="0"/>
              </a:spcBef>
              <a:buNone/>
              <a:defRPr sz="3600" b="1" kern="1200" cap="small" baseline="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sz="2800" dirty="0"/>
              <a:t>Steven Black</a:t>
            </a:r>
          </a:p>
          <a:p>
            <a:r>
              <a:rPr lang="en-US" sz="2800" dirty="0" err="1"/>
              <a:t>sr</a:t>
            </a:r>
            <a:r>
              <a:rPr lang="en-US" sz="2800" dirty="0"/>
              <a:t> DevOps Engineer</a:t>
            </a:r>
          </a:p>
          <a:p>
            <a:endParaRPr lang="en-US" sz="2800" dirty="0"/>
          </a:p>
        </p:txBody>
      </p:sp>
    </p:spTree>
    <p:extLst>
      <p:ext uri="{BB962C8B-B14F-4D97-AF65-F5344CB8AC3E}">
        <p14:creationId xmlns:p14="http://schemas.microsoft.com/office/powerpoint/2010/main" val="897435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Graphic 20">
            <a:extLst>
              <a:ext uri="{FF2B5EF4-FFF2-40B4-BE49-F238E27FC236}">
                <a16:creationId xmlns:a16="http://schemas.microsoft.com/office/drawing/2014/main" id="{ABC93A71-2FEA-C446-A628-0E4A59E78C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3154" y="1803390"/>
            <a:ext cx="11054148" cy="3251220"/>
          </a:xfrm>
          <a:prstGeom prst="rect">
            <a:avLst/>
          </a:prstGeom>
        </p:spPr>
      </p:pic>
      <p:sp>
        <p:nvSpPr>
          <p:cNvPr id="2" name="Title 1">
            <a:extLst>
              <a:ext uri="{FF2B5EF4-FFF2-40B4-BE49-F238E27FC236}">
                <a16:creationId xmlns:a16="http://schemas.microsoft.com/office/drawing/2014/main" id="{7CAC7BA8-A5F8-B54B-8AC5-67DAA8C68904}"/>
              </a:ext>
            </a:extLst>
          </p:cNvPr>
          <p:cNvSpPr>
            <a:spLocks noGrp="1"/>
          </p:cNvSpPr>
          <p:nvPr>
            <p:ph type="title"/>
          </p:nvPr>
        </p:nvSpPr>
        <p:spPr/>
        <p:txBody>
          <a:bodyPr/>
          <a:lstStyle/>
          <a:p>
            <a:r>
              <a:rPr lang="en-US" dirty="0"/>
              <a:t>Pre-commit hooks</a:t>
            </a:r>
          </a:p>
        </p:txBody>
      </p:sp>
      <p:sp>
        <p:nvSpPr>
          <p:cNvPr id="3" name="Content Placeholder 2">
            <a:extLst>
              <a:ext uri="{FF2B5EF4-FFF2-40B4-BE49-F238E27FC236}">
                <a16:creationId xmlns:a16="http://schemas.microsoft.com/office/drawing/2014/main" id="{99FBB8D6-2C72-A64D-8D19-35C55B88165F}"/>
              </a:ext>
            </a:extLst>
          </p:cNvPr>
          <p:cNvSpPr>
            <a:spLocks noGrp="1"/>
          </p:cNvSpPr>
          <p:nvPr>
            <p:ph idx="1"/>
          </p:nvPr>
        </p:nvSpPr>
        <p:spPr>
          <a:xfrm>
            <a:off x="5153533" y="4754528"/>
            <a:ext cx="6378146" cy="1463744"/>
          </a:xfrm>
        </p:spPr>
        <p:txBody>
          <a:bodyPr>
            <a:normAutofit/>
          </a:bodyPr>
          <a:lstStyle/>
          <a:p>
            <a:r>
              <a:rPr lang="en-US" sz="2000" dirty="0"/>
              <a:t>Creating documentation with </a:t>
            </a:r>
            <a:r>
              <a:rPr lang="en-US" sz="2000" b="1" dirty="0"/>
              <a:t>terraform-docs</a:t>
            </a:r>
          </a:p>
          <a:p>
            <a:r>
              <a:rPr lang="en-US" sz="2000" dirty="0"/>
              <a:t>Security scanning with </a:t>
            </a:r>
            <a:r>
              <a:rPr lang="en-US" sz="2000" b="1" dirty="0" err="1"/>
              <a:t>tfsec</a:t>
            </a:r>
            <a:endParaRPr lang="en-US" sz="2000" b="1" dirty="0">
              <a:latin typeface="Monotype Corsiva" panose="03010101010201010101" pitchFamily="66" charset="0"/>
            </a:endParaRPr>
          </a:p>
          <a:p>
            <a:r>
              <a:rPr lang="en-US" sz="2000" dirty="0"/>
              <a:t>Terraform linting with </a:t>
            </a:r>
            <a:r>
              <a:rPr lang="en-US" sz="2000" b="1" dirty="0" err="1"/>
              <a:t>tflint</a:t>
            </a:r>
            <a:endParaRPr lang="en-US" sz="2000" b="1" dirty="0"/>
          </a:p>
          <a:p>
            <a:pPr marL="0" indent="0">
              <a:buNone/>
            </a:pPr>
            <a:endParaRPr lang="en-US" sz="2000" dirty="0"/>
          </a:p>
        </p:txBody>
      </p:sp>
      <p:pic>
        <p:nvPicPr>
          <p:cNvPr id="24" name="Picture 23" descr="Icon&#10;&#10;Description automatically generated">
            <a:extLst>
              <a:ext uri="{FF2B5EF4-FFF2-40B4-BE49-F238E27FC236}">
                <a16:creationId xmlns:a16="http://schemas.microsoft.com/office/drawing/2014/main" id="{2DD2AF52-2E29-364F-98D5-102B6ED5C0CC}"/>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9191366" y="1124444"/>
            <a:ext cx="785684" cy="785684"/>
          </a:xfrm>
          <a:prstGeom prst="rect">
            <a:avLst/>
          </a:prstGeom>
        </p:spPr>
      </p:pic>
      <p:pic>
        <p:nvPicPr>
          <p:cNvPr id="28" name="Picture 27" descr="Icon&#10;&#10;Description automatically generated">
            <a:extLst>
              <a:ext uri="{FF2B5EF4-FFF2-40B4-BE49-F238E27FC236}">
                <a16:creationId xmlns:a16="http://schemas.microsoft.com/office/drawing/2014/main" id="{FDC2FCC9-080E-DC47-9892-C2EAA1846501}"/>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3605653" y="1124444"/>
            <a:ext cx="658684" cy="658684"/>
          </a:xfrm>
          <a:prstGeom prst="rect">
            <a:avLst/>
          </a:prstGeom>
        </p:spPr>
      </p:pic>
    </p:spTree>
    <p:extLst>
      <p:ext uri="{BB962C8B-B14F-4D97-AF65-F5344CB8AC3E}">
        <p14:creationId xmlns:p14="http://schemas.microsoft.com/office/powerpoint/2010/main" val="3773418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0FF00-2ADD-E242-A04F-AE2E5E7375D7}"/>
              </a:ext>
            </a:extLst>
          </p:cNvPr>
          <p:cNvSpPr>
            <a:spLocks noGrp="1"/>
          </p:cNvSpPr>
          <p:nvPr>
            <p:ph type="title"/>
          </p:nvPr>
        </p:nvSpPr>
        <p:spPr/>
        <p:txBody>
          <a:bodyPr/>
          <a:lstStyle/>
          <a:p>
            <a:r>
              <a:rPr lang="en-US" dirty="0"/>
              <a:t>Pre-commit framework</a:t>
            </a:r>
          </a:p>
        </p:txBody>
      </p:sp>
      <p:sp>
        <p:nvSpPr>
          <p:cNvPr id="3" name="Content Placeholder 2">
            <a:extLst>
              <a:ext uri="{FF2B5EF4-FFF2-40B4-BE49-F238E27FC236}">
                <a16:creationId xmlns:a16="http://schemas.microsoft.com/office/drawing/2014/main" id="{773D33E4-857D-AA40-A09D-17FF55AE3168}"/>
              </a:ext>
            </a:extLst>
          </p:cNvPr>
          <p:cNvSpPr>
            <a:spLocks noGrp="1"/>
          </p:cNvSpPr>
          <p:nvPr>
            <p:ph idx="1"/>
          </p:nvPr>
        </p:nvSpPr>
        <p:spPr>
          <a:xfrm>
            <a:off x="679622" y="1371601"/>
            <a:ext cx="10674178" cy="5165124"/>
          </a:xfrm>
        </p:spPr>
        <p:txBody>
          <a:bodyPr>
            <a:normAutofit/>
          </a:bodyPr>
          <a:lstStyle/>
          <a:p>
            <a:pPr marL="0" indent="0">
              <a:buNone/>
            </a:pPr>
            <a:r>
              <a:rPr lang="en-US" sz="1800" dirty="0"/>
              <a:t>What is pre-commit, the framework?</a:t>
            </a:r>
          </a:p>
          <a:p>
            <a:pPr marL="0" indent="0">
              <a:buNone/>
            </a:pPr>
            <a:r>
              <a:rPr lang="en-US" sz="1800" b="1" dirty="0"/>
              <a:t>	pre-commit is like a package manager for scripts that run in git hooks</a:t>
            </a:r>
          </a:p>
          <a:p>
            <a:pPr marL="0" indent="0">
              <a:buNone/>
            </a:pPr>
            <a:endParaRPr lang="en-US" sz="1800" b="1" dirty="0"/>
          </a:p>
          <a:p>
            <a:pPr marL="0" indent="0">
              <a:buNone/>
            </a:pPr>
            <a:r>
              <a:rPr lang="en-US" sz="1800" dirty="0"/>
              <a:t>What is a package manager?</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What? Why?</a:t>
            </a:r>
          </a:p>
          <a:p>
            <a:pPr marL="0" indent="0">
              <a:buNone/>
            </a:pPr>
            <a:r>
              <a:rPr lang="en-US" sz="1800" dirty="0"/>
              <a:t>The moniker pre-commit refers to hooks that run before you commit changes to git but there are other hooks. By using the pre-commit hooks we’re able to ensure our code is quality before we commit it to our git histories or push it up to GitHub. This helps us avoid the nasty booboo of pushing code up to GitHub and waiting for someone else to figure out why it doesn’t work as expected.</a:t>
            </a:r>
          </a:p>
          <a:p>
            <a:endParaRPr lang="en-US" dirty="0"/>
          </a:p>
        </p:txBody>
      </p:sp>
      <p:pic>
        <p:nvPicPr>
          <p:cNvPr id="5" name="Picture 4">
            <a:extLst>
              <a:ext uri="{FF2B5EF4-FFF2-40B4-BE49-F238E27FC236}">
                <a16:creationId xmlns:a16="http://schemas.microsoft.com/office/drawing/2014/main" id="{E3662466-0B8E-A644-9797-7020A219303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434085" y="2938322"/>
            <a:ext cx="2202078" cy="1239665"/>
          </a:xfrm>
          <a:prstGeom prst="rect">
            <a:avLst/>
          </a:prstGeom>
        </p:spPr>
      </p:pic>
      <p:pic>
        <p:nvPicPr>
          <p:cNvPr id="8" name="Picture 7" descr="Icon&#10;&#10;Description automatically generated">
            <a:extLst>
              <a:ext uri="{FF2B5EF4-FFF2-40B4-BE49-F238E27FC236}">
                <a16:creationId xmlns:a16="http://schemas.microsoft.com/office/drawing/2014/main" id="{7848D9B3-E000-9D49-9F7C-91A9EFD90DCB}"/>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859709" y="2938322"/>
            <a:ext cx="1939778" cy="1454834"/>
          </a:xfrm>
          <a:prstGeom prst="rect">
            <a:avLst/>
          </a:prstGeom>
        </p:spPr>
      </p:pic>
    </p:spTree>
    <p:extLst>
      <p:ext uri="{BB962C8B-B14F-4D97-AF65-F5344CB8AC3E}">
        <p14:creationId xmlns:p14="http://schemas.microsoft.com/office/powerpoint/2010/main" val="3383312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AB6E3-0E57-D040-86A7-140CA0BA0CF8}"/>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E9E0B6B8-3772-D844-B103-B39E7C8451BE}"/>
              </a:ext>
            </a:extLst>
          </p:cNvPr>
          <p:cNvSpPr>
            <a:spLocks noGrp="1"/>
          </p:cNvSpPr>
          <p:nvPr>
            <p:ph idx="1"/>
          </p:nvPr>
        </p:nvSpPr>
        <p:spPr>
          <a:xfrm>
            <a:off x="420130" y="1825625"/>
            <a:ext cx="10933670" cy="4772883"/>
          </a:xfrm>
        </p:spPr>
        <p:txBody>
          <a:bodyPr>
            <a:normAutofit/>
          </a:bodyPr>
          <a:lstStyle/>
          <a:p>
            <a:pPr marL="514350" indent="-514350">
              <a:buAutoNum type="arabicPeriod"/>
            </a:pPr>
            <a:r>
              <a:rPr lang="en-US" sz="7200" dirty="0"/>
              <a:t>Run the hooks</a:t>
            </a:r>
          </a:p>
          <a:p>
            <a:pPr marL="514350" indent="-514350">
              <a:buAutoNum type="arabicPeriod"/>
            </a:pPr>
            <a:r>
              <a:rPr lang="en-US" sz="7200" dirty="0"/>
              <a:t>Add a bug</a:t>
            </a:r>
          </a:p>
          <a:p>
            <a:pPr marL="514350" indent="-514350">
              <a:buAutoNum type="arabicPeriod"/>
            </a:pPr>
            <a:r>
              <a:rPr lang="en-US" sz="7200" dirty="0"/>
              <a:t>Saved by the hooks</a:t>
            </a:r>
          </a:p>
          <a:p>
            <a:pPr marL="514350" indent="-514350">
              <a:buAutoNum type="arabicPeriod"/>
            </a:pPr>
            <a:r>
              <a:rPr lang="en-US" sz="7200" dirty="0"/>
              <a:t>Fix it</a:t>
            </a:r>
          </a:p>
        </p:txBody>
      </p:sp>
      <p:pic>
        <p:nvPicPr>
          <p:cNvPr id="5" name="Picture 4" descr="Shape&#10;&#10;Description automatically generated">
            <a:extLst>
              <a:ext uri="{FF2B5EF4-FFF2-40B4-BE49-F238E27FC236}">
                <a16:creationId xmlns:a16="http://schemas.microsoft.com/office/drawing/2014/main" id="{39C68157-5BCE-BC46-ACDA-821F5CF245A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989805" y="2417186"/>
            <a:ext cx="1907060" cy="1794880"/>
          </a:xfrm>
          <a:prstGeom prst="rect">
            <a:avLst/>
          </a:prstGeom>
        </p:spPr>
      </p:pic>
      <p:pic>
        <p:nvPicPr>
          <p:cNvPr id="8" name="Picture 7" descr="A picture containing vector graphics&#10;&#10;Description automatically generated">
            <a:extLst>
              <a:ext uri="{FF2B5EF4-FFF2-40B4-BE49-F238E27FC236}">
                <a16:creationId xmlns:a16="http://schemas.microsoft.com/office/drawing/2014/main" id="{C7B08033-79B2-5B4D-A567-FA2B02FC906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528604" y="1464198"/>
            <a:ext cx="1407125" cy="1629139"/>
          </a:xfrm>
          <a:prstGeom prst="rect">
            <a:avLst/>
          </a:prstGeom>
        </p:spPr>
      </p:pic>
    </p:spTree>
    <p:extLst>
      <p:ext uri="{BB962C8B-B14F-4D97-AF65-F5344CB8AC3E}">
        <p14:creationId xmlns:p14="http://schemas.microsoft.com/office/powerpoint/2010/main" val="458548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E26CD-128D-8F4E-9951-964120EC2C18}"/>
              </a:ext>
            </a:extLst>
          </p:cNvPr>
          <p:cNvSpPr>
            <a:spLocks noGrp="1"/>
          </p:cNvSpPr>
          <p:nvPr>
            <p:ph type="title"/>
          </p:nvPr>
        </p:nvSpPr>
        <p:spPr/>
        <p:txBody>
          <a:bodyPr>
            <a:normAutofit/>
          </a:bodyPr>
          <a:lstStyle/>
          <a:p>
            <a:r>
              <a:rPr lang="en-US" sz="5400" b="1" dirty="0"/>
              <a:t>Thank</a:t>
            </a:r>
            <a:r>
              <a:rPr lang="en-US" sz="4000" b="1" dirty="0"/>
              <a:t> </a:t>
            </a:r>
            <a:r>
              <a:rPr lang="en-US" sz="5400" b="1" dirty="0"/>
              <a:t>You</a:t>
            </a:r>
          </a:p>
        </p:txBody>
      </p:sp>
      <p:sp>
        <p:nvSpPr>
          <p:cNvPr id="7" name="Title 1">
            <a:extLst>
              <a:ext uri="{FF2B5EF4-FFF2-40B4-BE49-F238E27FC236}">
                <a16:creationId xmlns:a16="http://schemas.microsoft.com/office/drawing/2014/main" id="{7F183635-75C9-EA42-A271-40D12392BA6D}"/>
              </a:ext>
            </a:extLst>
          </p:cNvPr>
          <p:cNvSpPr txBox="1">
            <a:spLocks/>
          </p:cNvSpPr>
          <p:nvPr/>
        </p:nvSpPr>
        <p:spPr>
          <a:xfrm>
            <a:off x="3043881" y="4343373"/>
            <a:ext cx="6104238" cy="751857"/>
          </a:xfrm>
          <a:prstGeom prst="rect">
            <a:avLst/>
          </a:prstGeom>
        </p:spPr>
        <p:txBody>
          <a:bodyPr vert="horz" lIns="91440" tIns="45720" rIns="91440" bIns="45720" rtlCol="0" anchor="ctr">
            <a:normAutofit fontScale="85000" lnSpcReduction="10000"/>
          </a:bodyPr>
          <a:lstStyle>
            <a:lvl1pPr algn="ctr" defTabSz="914400" rtl="0" eaLnBrk="1" latinLnBrk="0" hangingPunct="1">
              <a:lnSpc>
                <a:spcPct val="90000"/>
              </a:lnSpc>
              <a:spcBef>
                <a:spcPct val="0"/>
              </a:spcBef>
              <a:buNone/>
              <a:defRPr sz="3600" b="1" kern="1200">
                <a:solidFill>
                  <a:srgbClr val="17809D"/>
                </a:solidFill>
                <a:latin typeface="+mn-lt"/>
                <a:ea typeface="+mj-ea"/>
                <a:cs typeface="+mj-cs"/>
              </a:defRPr>
            </a:lvl1pPr>
          </a:lstStyle>
          <a:p>
            <a:r>
              <a:rPr lang="en-US" sz="4800" dirty="0">
                <a:solidFill>
                  <a:schemeClr val="accent1"/>
                </a:solidFill>
                <a:latin typeface="Lato" panose="020F0502020204030203" pitchFamily="34" charset="0"/>
                <a:ea typeface="Lato" panose="020F0502020204030203" pitchFamily="34" charset="0"/>
                <a:cs typeface="Lato" panose="020F0502020204030203" pitchFamily="34" charset="0"/>
              </a:rPr>
              <a:t>The Cloud. Done Right.</a:t>
            </a:r>
          </a:p>
        </p:txBody>
      </p:sp>
      <p:grpSp>
        <p:nvGrpSpPr>
          <p:cNvPr id="3" name="Group 2">
            <a:extLst>
              <a:ext uri="{FF2B5EF4-FFF2-40B4-BE49-F238E27FC236}">
                <a16:creationId xmlns:a16="http://schemas.microsoft.com/office/drawing/2014/main" id="{83167644-9342-45E2-AFFF-A92640141665}"/>
              </a:ext>
            </a:extLst>
          </p:cNvPr>
          <p:cNvGrpSpPr/>
          <p:nvPr/>
        </p:nvGrpSpPr>
        <p:grpSpPr>
          <a:xfrm>
            <a:off x="1612628" y="5144971"/>
            <a:ext cx="8966745" cy="1331924"/>
            <a:chOff x="1730095" y="5419290"/>
            <a:chExt cx="8966745" cy="1331924"/>
          </a:xfrm>
        </p:grpSpPr>
        <p:pic>
          <p:nvPicPr>
            <p:cNvPr id="8" name="Picture 7">
              <a:extLst>
                <a:ext uri="{FF2B5EF4-FFF2-40B4-BE49-F238E27FC236}">
                  <a16:creationId xmlns:a16="http://schemas.microsoft.com/office/drawing/2014/main" id="{EDE240A6-CAA4-304E-9003-56FA8DBBD7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4192" y="5419290"/>
              <a:ext cx="2503616" cy="1331924"/>
            </a:xfrm>
            <a:prstGeom prst="rect">
              <a:avLst/>
            </a:prstGeom>
          </p:spPr>
        </p:pic>
        <p:pic>
          <p:nvPicPr>
            <p:cNvPr id="9" name="Picture 8">
              <a:extLst>
                <a:ext uri="{FF2B5EF4-FFF2-40B4-BE49-F238E27FC236}">
                  <a16:creationId xmlns:a16="http://schemas.microsoft.com/office/drawing/2014/main" id="{0D3BDA76-8E60-3943-B0E2-0D372A226C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87887" y="5531572"/>
              <a:ext cx="1608953" cy="1089222"/>
            </a:xfrm>
            <a:prstGeom prst="rect">
              <a:avLst/>
            </a:prstGeom>
          </p:spPr>
        </p:pic>
        <p:pic>
          <p:nvPicPr>
            <p:cNvPr id="10" name="Picture 9">
              <a:extLst>
                <a:ext uri="{FF2B5EF4-FFF2-40B4-BE49-F238E27FC236}">
                  <a16:creationId xmlns:a16="http://schemas.microsoft.com/office/drawing/2014/main" id="{5A5C3FDD-9AC6-DD46-8552-214756D1F3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30095" y="5419290"/>
              <a:ext cx="1313786" cy="1313786"/>
            </a:xfrm>
            <a:prstGeom prst="rect">
              <a:avLst/>
            </a:prstGeom>
          </p:spPr>
        </p:pic>
      </p:grpSp>
      <p:sp>
        <p:nvSpPr>
          <p:cNvPr id="4" name="TextBox 3">
            <a:extLst>
              <a:ext uri="{FF2B5EF4-FFF2-40B4-BE49-F238E27FC236}">
                <a16:creationId xmlns:a16="http://schemas.microsoft.com/office/drawing/2014/main" id="{F7ECD39D-E1EC-AA47-B461-AA1099D36957}"/>
              </a:ext>
            </a:extLst>
          </p:cNvPr>
          <p:cNvSpPr txBox="1"/>
          <p:nvPr/>
        </p:nvSpPr>
        <p:spPr>
          <a:xfrm>
            <a:off x="835033" y="1134544"/>
            <a:ext cx="10287000" cy="671851"/>
          </a:xfrm>
          <a:prstGeom prst="rect">
            <a:avLst/>
          </a:prstGeom>
          <a:noFill/>
        </p:spPr>
        <p:txBody>
          <a:bodyPr wrap="square" rtlCol="0">
            <a:spAutoFit/>
          </a:bodyPr>
          <a:lstStyle/>
          <a:p>
            <a:pPr algn="ctr">
              <a:lnSpc>
                <a:spcPct val="150000"/>
              </a:lnSpc>
            </a:pPr>
            <a:r>
              <a:rPr lang="en-US" sz="2800" b="1" dirty="0">
                <a:solidFill>
                  <a:srgbClr val="414141"/>
                </a:solidFill>
                <a:latin typeface="Lato" panose="020F0502020204030203" pitchFamily="34" charset="0"/>
              </a:rPr>
              <a:t>Connect with Us!</a:t>
            </a:r>
          </a:p>
        </p:txBody>
      </p:sp>
      <p:sp>
        <p:nvSpPr>
          <p:cNvPr id="5" name="TextBox 4">
            <a:extLst>
              <a:ext uri="{FF2B5EF4-FFF2-40B4-BE49-F238E27FC236}">
                <a16:creationId xmlns:a16="http://schemas.microsoft.com/office/drawing/2014/main" id="{532492B1-328A-1249-88D7-66DF9CCD60C4}"/>
              </a:ext>
            </a:extLst>
          </p:cNvPr>
          <p:cNvSpPr txBox="1"/>
          <p:nvPr/>
        </p:nvSpPr>
        <p:spPr>
          <a:xfrm>
            <a:off x="5044225" y="1960970"/>
            <a:ext cx="3765628" cy="1711366"/>
          </a:xfrm>
          <a:prstGeom prst="rect">
            <a:avLst/>
          </a:prstGeom>
          <a:noFill/>
        </p:spPr>
        <p:txBody>
          <a:bodyPr wrap="square" rtlCol="0">
            <a:spAutoFit/>
          </a:bodyPr>
          <a:lstStyle/>
          <a:p>
            <a:pPr>
              <a:lnSpc>
                <a:spcPct val="150000"/>
              </a:lnSpc>
            </a:pPr>
            <a:r>
              <a:rPr lang="en-US" b="1" dirty="0" err="1">
                <a:solidFill>
                  <a:srgbClr val="414141"/>
                </a:solidFill>
                <a:latin typeface="Lato" panose="020F0502020204030203" pitchFamily="34" charset="0"/>
              </a:rPr>
              <a:t>www.rhythmicTech.com</a:t>
            </a:r>
            <a:endParaRPr lang="en-US" b="1" dirty="0">
              <a:solidFill>
                <a:srgbClr val="414141"/>
              </a:solidFill>
              <a:latin typeface="Lato" panose="020F0502020204030203" pitchFamily="34" charset="0"/>
            </a:endParaRPr>
          </a:p>
          <a:p>
            <a:pPr>
              <a:lnSpc>
                <a:spcPct val="150000"/>
              </a:lnSpc>
            </a:pPr>
            <a:r>
              <a:rPr lang="en-US" b="1" dirty="0" err="1">
                <a:solidFill>
                  <a:srgbClr val="414141"/>
                </a:solidFill>
                <a:latin typeface="Lato" panose="020F0502020204030203" pitchFamily="34" charset="0"/>
              </a:rPr>
              <a:t>Github</a:t>
            </a:r>
            <a:r>
              <a:rPr lang="en-US" b="1" dirty="0">
                <a:solidFill>
                  <a:srgbClr val="414141"/>
                </a:solidFill>
                <a:latin typeface="Lato" panose="020F0502020204030203" pitchFamily="34" charset="0"/>
              </a:rPr>
              <a:t>: </a:t>
            </a:r>
            <a:r>
              <a:rPr lang="en-US" b="1" dirty="0" err="1">
                <a:solidFill>
                  <a:srgbClr val="414141"/>
                </a:solidFill>
                <a:latin typeface="Lato" panose="020F0502020204030203" pitchFamily="34" charset="0"/>
              </a:rPr>
              <a:t>rhythmictech</a:t>
            </a:r>
            <a:endParaRPr lang="en-US" b="1" dirty="0">
              <a:solidFill>
                <a:srgbClr val="414141"/>
              </a:solidFill>
              <a:latin typeface="Lato" panose="020F0502020204030203" pitchFamily="34" charset="0"/>
            </a:endParaRPr>
          </a:p>
          <a:p>
            <a:pPr>
              <a:lnSpc>
                <a:spcPct val="150000"/>
              </a:lnSpc>
            </a:pPr>
            <a:r>
              <a:rPr lang="en-US" b="1" dirty="0">
                <a:solidFill>
                  <a:srgbClr val="414141"/>
                </a:solidFill>
                <a:latin typeface="Lato" panose="020F0502020204030203" pitchFamily="34" charset="0"/>
              </a:rPr>
              <a:t>Twitter: </a:t>
            </a:r>
            <a:r>
              <a:rPr lang="en-US" b="1" dirty="0" err="1">
                <a:solidFill>
                  <a:srgbClr val="414141"/>
                </a:solidFill>
                <a:latin typeface="Lato" panose="020F0502020204030203" pitchFamily="34" charset="0"/>
              </a:rPr>
              <a:t>RhythmicTech</a:t>
            </a:r>
            <a:endParaRPr lang="en-US" b="1" dirty="0">
              <a:solidFill>
                <a:srgbClr val="414141"/>
              </a:solidFill>
              <a:latin typeface="Lato" panose="020F0502020204030203" pitchFamily="34" charset="0"/>
            </a:endParaRPr>
          </a:p>
          <a:p>
            <a:pPr>
              <a:lnSpc>
                <a:spcPct val="150000"/>
              </a:lnSpc>
            </a:pPr>
            <a:r>
              <a:rPr lang="en-US" b="1" dirty="0">
                <a:solidFill>
                  <a:srgbClr val="414141"/>
                </a:solidFill>
                <a:latin typeface="Lato" panose="020F0502020204030203" pitchFamily="34" charset="0"/>
              </a:rPr>
              <a:t>Linked In: Rhythmic Technologies</a:t>
            </a:r>
          </a:p>
        </p:txBody>
      </p:sp>
      <p:pic>
        <p:nvPicPr>
          <p:cNvPr id="11" name="Picture 10">
            <a:extLst>
              <a:ext uri="{FF2B5EF4-FFF2-40B4-BE49-F238E27FC236}">
                <a16:creationId xmlns:a16="http://schemas.microsoft.com/office/drawing/2014/main" id="{CEDD75FC-F296-014C-80D1-615C05D8F5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4726725" y="2140795"/>
            <a:ext cx="226275" cy="226275"/>
          </a:xfrm>
          <a:prstGeom prst="rect">
            <a:avLst/>
          </a:prstGeom>
        </p:spPr>
      </p:pic>
      <p:pic>
        <p:nvPicPr>
          <p:cNvPr id="13" name="Picture 12" descr="Logo&#10;&#10;Description automatically generated">
            <a:extLst>
              <a:ext uri="{FF2B5EF4-FFF2-40B4-BE49-F238E27FC236}">
                <a16:creationId xmlns:a16="http://schemas.microsoft.com/office/drawing/2014/main" id="{D91153FE-78C7-554C-9A93-BAD74C83B6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56073" y="2895929"/>
            <a:ext cx="348802" cy="348802"/>
          </a:xfrm>
          <a:prstGeom prst="rect">
            <a:avLst/>
          </a:prstGeom>
        </p:spPr>
      </p:pic>
      <p:pic>
        <p:nvPicPr>
          <p:cNvPr id="15" name="Picture 14" descr="Icon&#10;&#10;Description automatically generated">
            <a:extLst>
              <a:ext uri="{FF2B5EF4-FFF2-40B4-BE49-F238E27FC236}">
                <a16:creationId xmlns:a16="http://schemas.microsoft.com/office/drawing/2014/main" id="{7FC16120-6946-944E-9045-1769763E3F0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4656073" y="2477839"/>
            <a:ext cx="361108" cy="361108"/>
          </a:xfrm>
          <a:prstGeom prst="rect">
            <a:avLst/>
          </a:prstGeom>
        </p:spPr>
      </p:pic>
      <p:pic>
        <p:nvPicPr>
          <p:cNvPr id="17" name="Picture 16" descr="Logo&#10;&#10;Description automatically generated">
            <a:extLst>
              <a:ext uri="{FF2B5EF4-FFF2-40B4-BE49-F238E27FC236}">
                <a16:creationId xmlns:a16="http://schemas.microsoft.com/office/drawing/2014/main" id="{84F4B201-EBF7-D741-A354-C7AE7752268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26725" y="3372264"/>
            <a:ext cx="260380" cy="229867"/>
          </a:xfrm>
          <a:prstGeom prst="rect">
            <a:avLst/>
          </a:prstGeom>
        </p:spPr>
      </p:pic>
    </p:spTree>
    <p:extLst>
      <p:ext uri="{BB962C8B-B14F-4D97-AF65-F5344CB8AC3E}">
        <p14:creationId xmlns:p14="http://schemas.microsoft.com/office/powerpoint/2010/main" val="3063233033"/>
      </p:ext>
    </p:extLst>
  </p:cSld>
  <p:clrMapOvr>
    <a:masterClrMapping/>
  </p:clrMapOvr>
</p:sld>
</file>

<file path=ppt/theme/theme1.xml><?xml version="1.0" encoding="utf-8"?>
<a:theme xmlns:a="http://schemas.openxmlformats.org/drawingml/2006/main" name="Office Theme">
  <a:themeElements>
    <a:clrScheme name="Rhythmic">
      <a:dk1>
        <a:srgbClr val="000000"/>
      </a:dk1>
      <a:lt1>
        <a:srgbClr val="FFFFFF"/>
      </a:lt1>
      <a:dk2>
        <a:srgbClr val="44546A"/>
      </a:dk2>
      <a:lt2>
        <a:srgbClr val="E7E6E6"/>
      </a:lt2>
      <a:accent1>
        <a:srgbClr val="007F99"/>
      </a:accent1>
      <a:accent2>
        <a:srgbClr val="D26B44"/>
      </a:accent2>
      <a:accent3>
        <a:srgbClr val="878939"/>
      </a:accent3>
      <a:accent4>
        <a:srgbClr val="B84C2A"/>
      </a:accent4>
      <a:accent5>
        <a:srgbClr val="60897D"/>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15485</TotalTime>
  <Words>213</Words>
  <Application>Microsoft Macintosh PowerPoint</Application>
  <PresentationFormat>Widescreen</PresentationFormat>
  <Paragraphs>41</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Lato</vt:lpstr>
      <vt:lpstr>Monotype Corsiva</vt:lpstr>
      <vt:lpstr>Office Theme</vt:lpstr>
      <vt:lpstr>Pre-commit hooks</vt:lpstr>
      <vt:lpstr>Pre-commit hooks</vt:lpstr>
      <vt:lpstr>Pre-commit framework</vt:lpstr>
      <vt:lpstr>Demo</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Rhythmic AWS Roadmap</dc:title>
  <dc:subject/>
  <dc:creator/>
  <cp:keywords>confidential</cp:keywords>
  <dc:description/>
  <cp:lastModifiedBy>Steven Black</cp:lastModifiedBy>
  <cp:revision>224</cp:revision>
  <cp:lastPrinted>2019-02-18T14:19:14Z</cp:lastPrinted>
  <dcterms:created xsi:type="dcterms:W3CDTF">2017-03-22T18:42:32Z</dcterms:created>
  <dcterms:modified xsi:type="dcterms:W3CDTF">2020-12-15T18:41:40Z</dcterms:modified>
  <cp:category/>
</cp:coreProperties>
</file>