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906000" type="A4"/>
  <p:notesSz cx="6792913" cy="99250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85" autoAdjust="0"/>
    <p:restoredTop sz="94660"/>
  </p:normalViewPr>
  <p:slideViewPr>
    <p:cSldViewPr snapToGrid="0">
      <p:cViewPr varScale="1">
        <p:scale>
          <a:sx n="69" d="100"/>
          <a:sy n="69" d="100"/>
        </p:scale>
        <p:origin x="228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7FAF7-F29D-4BE6-9755-F93478F6D078}" type="datetimeFigureOut">
              <a:rPr lang="de-DE" smtClean="0"/>
              <a:t>17.06.2024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5536F-82F8-409C-839F-5C30584C60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1222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7FAF7-F29D-4BE6-9755-F93478F6D078}" type="datetimeFigureOut">
              <a:rPr lang="de-DE" smtClean="0"/>
              <a:t>17.06.2024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5536F-82F8-409C-839F-5C30584C60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1591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7FAF7-F29D-4BE6-9755-F93478F6D078}" type="datetimeFigureOut">
              <a:rPr lang="de-DE" smtClean="0"/>
              <a:t>17.06.2024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5536F-82F8-409C-839F-5C30584C60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4290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7FAF7-F29D-4BE6-9755-F93478F6D078}" type="datetimeFigureOut">
              <a:rPr lang="de-DE" smtClean="0"/>
              <a:t>17.06.2024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5536F-82F8-409C-839F-5C30584C60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0926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7FAF7-F29D-4BE6-9755-F93478F6D078}" type="datetimeFigureOut">
              <a:rPr lang="de-DE" smtClean="0"/>
              <a:t>17.06.2024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5536F-82F8-409C-839F-5C30584C60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4742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7FAF7-F29D-4BE6-9755-F93478F6D078}" type="datetimeFigureOut">
              <a:rPr lang="de-DE" smtClean="0"/>
              <a:t>17.06.2024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5536F-82F8-409C-839F-5C30584C60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6032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7FAF7-F29D-4BE6-9755-F93478F6D078}" type="datetimeFigureOut">
              <a:rPr lang="de-DE" smtClean="0"/>
              <a:t>17.06.2024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5536F-82F8-409C-839F-5C30584C60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3448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7FAF7-F29D-4BE6-9755-F93478F6D078}" type="datetimeFigureOut">
              <a:rPr lang="de-DE" smtClean="0"/>
              <a:t>17.06.2024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5536F-82F8-409C-839F-5C30584C60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8120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7FAF7-F29D-4BE6-9755-F93478F6D078}" type="datetimeFigureOut">
              <a:rPr lang="de-DE" smtClean="0"/>
              <a:t>17.06.2024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5536F-82F8-409C-839F-5C30584C60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5095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7FAF7-F29D-4BE6-9755-F93478F6D078}" type="datetimeFigureOut">
              <a:rPr lang="de-DE" smtClean="0"/>
              <a:t>17.06.2024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5536F-82F8-409C-839F-5C30584C60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3314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7FAF7-F29D-4BE6-9755-F93478F6D078}" type="datetimeFigureOut">
              <a:rPr lang="de-DE" smtClean="0"/>
              <a:t>17.06.2024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5536F-82F8-409C-839F-5C30584C60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1920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7FAF7-F29D-4BE6-9755-F93478F6D078}" type="datetimeFigureOut">
              <a:rPr lang="de-DE" smtClean="0"/>
              <a:t>17.06.2024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5536F-82F8-409C-839F-5C30584C60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0797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feld 10">
            <a:extLst>
              <a:ext uri="{FF2B5EF4-FFF2-40B4-BE49-F238E27FC236}">
                <a16:creationId xmlns:a16="http://schemas.microsoft.com/office/drawing/2014/main" id="{57E6C865-1923-0A94-F259-47C93D5B0FEB}"/>
              </a:ext>
            </a:extLst>
          </p:cNvPr>
          <p:cNvSpPr txBox="1"/>
          <p:nvPr/>
        </p:nvSpPr>
        <p:spPr>
          <a:xfrm>
            <a:off x="288146" y="244115"/>
            <a:ext cx="304750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Gruppenführer</a:t>
            </a:r>
          </a:p>
          <a:p>
            <a:endParaRPr lang="de-DE" sz="1400" dirty="0"/>
          </a:p>
          <a:p>
            <a: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buAutoNum type="arabicPeriod"/>
            </a:pPr>
            <a:r>
              <a:rPr lang="de-DE" sz="1400" i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„Hinterm Fahrzeug </a:t>
            </a:r>
            <a:br>
              <a:rPr lang="de-DE" sz="1400" i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400" i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angetreten!“</a:t>
            </a:r>
          </a:p>
          <a:p>
            <a:pPr marL="342900" indent="-342900">
              <a:buAutoNum type="arabicPeriod"/>
            </a:pPr>
            <a: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Lage erklären (Wasser-entnahmestelle., Lage Verteiler)</a:t>
            </a:r>
          </a:p>
          <a:p>
            <a:pPr marL="342900" indent="-342900">
              <a:buAutoNum type="arabicPeriod"/>
            </a:pPr>
            <a: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400" i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„Angriffstrupp; </a:t>
            </a:r>
            <a:br>
              <a:rPr lang="de-DE" sz="1400" i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400" i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zur Brandbekämpfung; </a:t>
            </a:r>
            <a:br>
              <a:rPr lang="de-DE" sz="1400" i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400" i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mit dem 1. C-Rohr; </a:t>
            </a:r>
            <a:br>
              <a:rPr lang="de-DE" sz="1400" i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400" i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zum Linken Brandabschnitt; </a:t>
            </a:r>
            <a:br>
              <a:rPr lang="de-DE" sz="1400" i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400" i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über den Platz; </a:t>
            </a:r>
            <a:br>
              <a:rPr lang="de-DE" sz="1400" i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400" i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C-Leitung selbst verlegen; </a:t>
            </a:r>
            <a:br>
              <a:rPr lang="de-DE" sz="1400" i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400" i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vor!“</a:t>
            </a:r>
          </a:p>
          <a:p>
            <a:pPr marL="342900" indent="-342900">
              <a:buAutoNum type="arabicPeriod"/>
            </a:pPr>
            <a: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Warten auf Verteiler.</a:t>
            </a:r>
          </a:p>
          <a:p>
            <a:pPr marL="342900" indent="-342900">
              <a:buAutoNum type="arabicPeriod"/>
            </a:pPr>
            <a:r>
              <a:rPr lang="de-DE" sz="1400" i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„Melder übernimmt den Verteiler!“</a:t>
            </a:r>
          </a:p>
          <a:p>
            <a:pPr marL="342900" indent="-342900">
              <a:buFontTx/>
              <a:buAutoNum type="arabicPeriod"/>
            </a:pPr>
            <a: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Warten auf Wassertrupp und Schlauchtrupp am Verteiler.</a:t>
            </a:r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D88BB233-AFB1-4B1E-6495-267E67ACD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7936" y="284522"/>
            <a:ext cx="692944" cy="80010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8BD515B9-76CC-25BB-60D2-F744102FC485}"/>
              </a:ext>
            </a:extLst>
          </p:cNvPr>
          <p:cNvSpPr txBox="1"/>
          <p:nvPr/>
        </p:nvSpPr>
        <p:spPr>
          <a:xfrm>
            <a:off x="3529965" y="236146"/>
            <a:ext cx="304750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7"/>
            </a:pPr>
            <a:endParaRPr lang="de-DE" sz="1400" i="1" u="sng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 startAt="7"/>
            </a:pPr>
            <a:r>
              <a:rPr lang="de-DE" sz="1400" i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„Wassertrupp; </a:t>
            </a:r>
            <a:br>
              <a:rPr lang="de-DE" sz="1400" i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400" i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zur Brandbekämpfung; </a:t>
            </a:r>
            <a:br>
              <a:rPr lang="de-DE" sz="1400" i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400" i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mit dem 2. C-Rohr; </a:t>
            </a:r>
            <a:br>
              <a:rPr lang="de-DE" sz="1400" i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400" i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zum rechten Brandabschnitt; </a:t>
            </a:r>
            <a:br>
              <a:rPr lang="de-DE" sz="1400" i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400" i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über den Platz; vor!“</a:t>
            </a:r>
            <a:endParaRPr lang="de-DE" sz="1400" i="1" u="sng" dirty="0"/>
          </a:p>
          <a:p>
            <a:pPr marL="342900" indent="-342900">
              <a:buFont typeface="+mj-lt"/>
              <a:buAutoNum type="arabicPeriod" startAt="7"/>
            </a:pPr>
            <a:r>
              <a:rPr lang="de-DE" sz="1400" dirty="0"/>
              <a:t>Wart</a:t>
            </a:r>
            <a: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 auf Schlauchtrupp am Verteiler.</a:t>
            </a:r>
          </a:p>
          <a:p>
            <a:pPr marL="342900" indent="-342900">
              <a:buFont typeface="+mj-lt"/>
              <a:buAutoNum type="arabicPeriod" startAt="7"/>
            </a:pPr>
            <a: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400" i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„Schlauchtrupp; </a:t>
            </a:r>
            <a:br>
              <a:rPr lang="de-DE" sz="1400" i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400" i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zur Brandbekämpfung;</a:t>
            </a:r>
            <a:br>
              <a:rPr lang="de-DE" sz="1400" i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400" i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mit dem 3. C-Rohr;</a:t>
            </a:r>
            <a:br>
              <a:rPr lang="de-DE" sz="1400" i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400" i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zum mittleren Brandabschnitt; über den Platz; vor!“</a:t>
            </a:r>
          </a:p>
          <a:p>
            <a:pPr marL="342900" indent="-342900">
              <a:buFont typeface="+mj-lt"/>
              <a:buAutoNum type="arabicPeriod" startAt="7"/>
            </a:pPr>
            <a: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Warten auf Feuer aus (Info von Ausbildern).</a:t>
            </a:r>
          </a:p>
          <a:p>
            <a:pPr marL="342900" indent="-342900">
              <a:buFont typeface="+mj-lt"/>
              <a:buAutoNum type="arabicPeriod" startAt="7"/>
            </a:pPr>
            <a:r>
              <a:rPr lang="de-DE" sz="1400" i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„1.-, 2.-, 3.- Rohr Wasser halt!“</a:t>
            </a:r>
          </a:p>
          <a:p>
            <a:pPr marL="342900" indent="-342900">
              <a:buFont typeface="+mj-lt"/>
              <a:buAutoNum type="arabicPeriod" startAt="7"/>
            </a:pPr>
            <a: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Warten bis komplett (1, 2, 3, Verteiler, etc.) Wasser halt.</a:t>
            </a:r>
          </a:p>
          <a:p>
            <a:pPr marL="342900" indent="-342900">
              <a:buFont typeface="+mj-lt"/>
              <a:buAutoNum type="arabicPeriod" startAt="7"/>
            </a:pPr>
            <a:r>
              <a:rPr lang="de-DE" sz="1400" i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„Übung beendet, am Verteiler angetreten!“</a:t>
            </a:r>
          </a:p>
        </p:txBody>
      </p:sp>
      <p:grpSp>
        <p:nvGrpSpPr>
          <p:cNvPr id="50" name="Gruppieren 49">
            <a:extLst>
              <a:ext uri="{FF2B5EF4-FFF2-40B4-BE49-F238E27FC236}">
                <a16:creationId xmlns:a16="http://schemas.microsoft.com/office/drawing/2014/main" id="{7AF046EE-B5F2-1294-C44E-75E2B42D9EC0}"/>
              </a:ext>
            </a:extLst>
          </p:cNvPr>
          <p:cNvGrpSpPr/>
          <p:nvPr/>
        </p:nvGrpSpPr>
        <p:grpSpPr>
          <a:xfrm>
            <a:off x="188606" y="147197"/>
            <a:ext cx="6481762" cy="9611803"/>
            <a:chOff x="188606" y="147197"/>
            <a:chExt cx="6481762" cy="9611803"/>
          </a:xfrm>
        </p:grpSpPr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EE069033-7255-B312-05AC-23550DA38CA4}"/>
                </a:ext>
              </a:extLst>
            </p:cNvPr>
            <p:cNvCxnSpPr>
              <a:cxnSpLocks/>
            </p:cNvCxnSpPr>
            <p:nvPr/>
          </p:nvCxnSpPr>
          <p:spPr>
            <a:xfrm>
              <a:off x="6489393" y="148017"/>
              <a:ext cx="18000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06222584-EF20-3D61-5D65-CCAF81101CC7}"/>
                </a:ext>
              </a:extLst>
            </p:cNvPr>
            <p:cNvCxnSpPr>
              <a:cxnSpLocks/>
            </p:cNvCxnSpPr>
            <p:nvPr/>
          </p:nvCxnSpPr>
          <p:spPr>
            <a:xfrm>
              <a:off x="6669393" y="148017"/>
              <a:ext cx="0" cy="1800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1BF079A5-CA19-1DBE-B98C-0EF1D426698C}"/>
                </a:ext>
              </a:extLst>
            </p:cNvPr>
            <p:cNvCxnSpPr>
              <a:cxnSpLocks/>
            </p:cNvCxnSpPr>
            <p:nvPr/>
          </p:nvCxnSpPr>
          <p:spPr>
            <a:xfrm>
              <a:off x="188606" y="9759000"/>
              <a:ext cx="18000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0586F749-D42A-EEE5-0F0D-A818A06EDA7F}"/>
                </a:ext>
              </a:extLst>
            </p:cNvPr>
            <p:cNvCxnSpPr>
              <a:cxnSpLocks/>
            </p:cNvCxnSpPr>
            <p:nvPr/>
          </p:nvCxnSpPr>
          <p:spPr>
            <a:xfrm>
              <a:off x="188606" y="9579000"/>
              <a:ext cx="0" cy="1800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84C98581-728E-004A-27FD-E0D3D4BF25DA}"/>
                </a:ext>
              </a:extLst>
            </p:cNvPr>
            <p:cNvCxnSpPr>
              <a:cxnSpLocks/>
            </p:cNvCxnSpPr>
            <p:nvPr/>
          </p:nvCxnSpPr>
          <p:spPr>
            <a:xfrm>
              <a:off x="6484631" y="9759000"/>
              <a:ext cx="18000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815BFCD6-5E0E-C513-BEA1-37211E512F82}"/>
                </a:ext>
              </a:extLst>
            </p:cNvPr>
            <p:cNvCxnSpPr>
              <a:cxnSpLocks/>
            </p:cNvCxnSpPr>
            <p:nvPr/>
          </p:nvCxnSpPr>
          <p:spPr>
            <a:xfrm>
              <a:off x="6670368" y="9579000"/>
              <a:ext cx="0" cy="1800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131D35B7-F7E1-FD52-C23F-422DB990E3F5}"/>
                </a:ext>
              </a:extLst>
            </p:cNvPr>
            <p:cNvCxnSpPr>
              <a:cxnSpLocks/>
            </p:cNvCxnSpPr>
            <p:nvPr/>
          </p:nvCxnSpPr>
          <p:spPr>
            <a:xfrm>
              <a:off x="188606" y="147197"/>
              <a:ext cx="18000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FC16E727-5045-7470-138C-A74252083D00}"/>
                </a:ext>
              </a:extLst>
            </p:cNvPr>
            <p:cNvCxnSpPr>
              <a:cxnSpLocks/>
            </p:cNvCxnSpPr>
            <p:nvPr/>
          </p:nvCxnSpPr>
          <p:spPr>
            <a:xfrm>
              <a:off x="188606" y="150463"/>
              <a:ext cx="0" cy="1800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47BB6ED2-B66C-7A93-CEA3-97235DFF4D9F}"/>
                </a:ext>
              </a:extLst>
            </p:cNvPr>
            <p:cNvCxnSpPr>
              <a:cxnSpLocks/>
            </p:cNvCxnSpPr>
            <p:nvPr/>
          </p:nvCxnSpPr>
          <p:spPr>
            <a:xfrm>
              <a:off x="3245907" y="147197"/>
              <a:ext cx="36000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>
              <a:extLst>
                <a:ext uri="{FF2B5EF4-FFF2-40B4-BE49-F238E27FC236}">
                  <a16:creationId xmlns:a16="http://schemas.microsoft.com/office/drawing/2014/main" id="{2A9F22EA-CBB5-3BE7-0694-D542CE62FAD9}"/>
                </a:ext>
              </a:extLst>
            </p:cNvPr>
            <p:cNvCxnSpPr>
              <a:cxnSpLocks/>
            </p:cNvCxnSpPr>
            <p:nvPr/>
          </p:nvCxnSpPr>
          <p:spPr>
            <a:xfrm>
              <a:off x="3429000" y="147197"/>
              <a:ext cx="0" cy="1800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r Verbinder 23">
              <a:extLst>
                <a:ext uri="{FF2B5EF4-FFF2-40B4-BE49-F238E27FC236}">
                  <a16:creationId xmlns:a16="http://schemas.microsoft.com/office/drawing/2014/main" id="{4B30D83C-CBE0-DA3E-4F91-0AEEA66E3812}"/>
                </a:ext>
              </a:extLst>
            </p:cNvPr>
            <p:cNvCxnSpPr>
              <a:cxnSpLocks/>
            </p:cNvCxnSpPr>
            <p:nvPr/>
          </p:nvCxnSpPr>
          <p:spPr>
            <a:xfrm>
              <a:off x="6487004" y="4951882"/>
              <a:ext cx="18000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31F0D9C0-00B9-0503-B78B-C4033BBDFCA3}"/>
                </a:ext>
              </a:extLst>
            </p:cNvPr>
            <p:cNvCxnSpPr>
              <a:cxnSpLocks/>
            </p:cNvCxnSpPr>
            <p:nvPr/>
          </p:nvCxnSpPr>
          <p:spPr>
            <a:xfrm>
              <a:off x="6667004" y="4771882"/>
              <a:ext cx="0" cy="3600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r Verbinder 26">
              <a:extLst>
                <a:ext uri="{FF2B5EF4-FFF2-40B4-BE49-F238E27FC236}">
                  <a16:creationId xmlns:a16="http://schemas.microsoft.com/office/drawing/2014/main" id="{7E77A354-126D-2BBA-3BC0-A90F4E4AA87E}"/>
                </a:ext>
              </a:extLst>
            </p:cNvPr>
            <p:cNvCxnSpPr>
              <a:cxnSpLocks/>
            </p:cNvCxnSpPr>
            <p:nvPr/>
          </p:nvCxnSpPr>
          <p:spPr>
            <a:xfrm>
              <a:off x="188606" y="4951785"/>
              <a:ext cx="18000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687CB0D1-4B1A-FCF8-A81B-95F566D51E2C}"/>
                </a:ext>
              </a:extLst>
            </p:cNvPr>
            <p:cNvCxnSpPr>
              <a:cxnSpLocks/>
            </p:cNvCxnSpPr>
            <p:nvPr/>
          </p:nvCxnSpPr>
          <p:spPr>
            <a:xfrm>
              <a:off x="188606" y="4771785"/>
              <a:ext cx="0" cy="3600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578F4ECB-E6A7-E8ED-ECAA-9235BE4FCBD7}"/>
                </a:ext>
              </a:extLst>
            </p:cNvPr>
            <p:cNvCxnSpPr>
              <a:cxnSpLocks/>
            </p:cNvCxnSpPr>
            <p:nvPr/>
          </p:nvCxnSpPr>
          <p:spPr>
            <a:xfrm>
              <a:off x="3249416" y="4951785"/>
              <a:ext cx="36000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586D8472-F6FD-2C8E-C6D7-88CB28996AAB}"/>
                </a:ext>
              </a:extLst>
            </p:cNvPr>
            <p:cNvCxnSpPr>
              <a:cxnSpLocks/>
            </p:cNvCxnSpPr>
            <p:nvPr/>
          </p:nvCxnSpPr>
          <p:spPr>
            <a:xfrm>
              <a:off x="3429416" y="4771930"/>
              <a:ext cx="0" cy="3600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r Verbinder 30">
              <a:extLst>
                <a:ext uri="{FF2B5EF4-FFF2-40B4-BE49-F238E27FC236}">
                  <a16:creationId xmlns:a16="http://schemas.microsoft.com/office/drawing/2014/main" id="{99FB6CB5-62EC-5000-E491-BDCF89009E41}"/>
                </a:ext>
              </a:extLst>
            </p:cNvPr>
            <p:cNvCxnSpPr>
              <a:cxnSpLocks/>
            </p:cNvCxnSpPr>
            <p:nvPr/>
          </p:nvCxnSpPr>
          <p:spPr>
            <a:xfrm>
              <a:off x="3247708" y="9757716"/>
              <a:ext cx="36000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>
              <a:extLst>
                <a:ext uri="{FF2B5EF4-FFF2-40B4-BE49-F238E27FC236}">
                  <a16:creationId xmlns:a16="http://schemas.microsoft.com/office/drawing/2014/main" id="{8515B25E-C7F1-BE15-E05D-9883AE5FF2D1}"/>
                </a:ext>
              </a:extLst>
            </p:cNvPr>
            <p:cNvCxnSpPr>
              <a:cxnSpLocks/>
            </p:cNvCxnSpPr>
            <p:nvPr/>
          </p:nvCxnSpPr>
          <p:spPr>
            <a:xfrm>
              <a:off x="3427708" y="9577716"/>
              <a:ext cx="0" cy="1800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feld 34">
            <a:extLst>
              <a:ext uri="{FF2B5EF4-FFF2-40B4-BE49-F238E27FC236}">
                <a16:creationId xmlns:a16="http://schemas.microsoft.com/office/drawing/2014/main" id="{8ED5814F-9E57-8DF9-BB8F-9A1D685C17FB}"/>
              </a:ext>
            </a:extLst>
          </p:cNvPr>
          <p:cNvSpPr txBox="1"/>
          <p:nvPr/>
        </p:nvSpPr>
        <p:spPr>
          <a:xfrm>
            <a:off x="6224554" y="4587240"/>
            <a:ext cx="441960" cy="3657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1000" dirty="0"/>
              <a:t>V.3</a:t>
            </a:r>
          </a:p>
        </p:txBody>
      </p:sp>
      <p:pic>
        <p:nvPicPr>
          <p:cNvPr id="37" name="Grafik 36">
            <a:extLst>
              <a:ext uri="{FF2B5EF4-FFF2-40B4-BE49-F238E27FC236}">
                <a16:creationId xmlns:a16="http://schemas.microsoft.com/office/drawing/2014/main" id="{FAEF2D43-A9A5-8E9F-B771-836875695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7936" y="5092742"/>
            <a:ext cx="692944" cy="800100"/>
          </a:xfrm>
          <a:prstGeom prst="rect">
            <a:avLst/>
          </a:prstGeom>
        </p:spPr>
      </p:pic>
      <p:sp>
        <p:nvSpPr>
          <p:cNvPr id="40" name="Textfeld 39">
            <a:extLst>
              <a:ext uri="{FF2B5EF4-FFF2-40B4-BE49-F238E27FC236}">
                <a16:creationId xmlns:a16="http://schemas.microsoft.com/office/drawing/2014/main" id="{2887D05F-2888-8AE6-22BC-3C08FB2A0D10}"/>
              </a:ext>
            </a:extLst>
          </p:cNvPr>
          <p:cNvSpPr txBox="1"/>
          <p:nvPr/>
        </p:nvSpPr>
        <p:spPr>
          <a:xfrm>
            <a:off x="6224554" y="9395460"/>
            <a:ext cx="441960" cy="3657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1000" dirty="0"/>
              <a:t>V.3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376A7C13-5BCC-7C25-DE3A-6ABA420A7622}"/>
              </a:ext>
            </a:extLst>
          </p:cNvPr>
          <p:cNvSpPr txBox="1"/>
          <p:nvPr/>
        </p:nvSpPr>
        <p:spPr>
          <a:xfrm>
            <a:off x="284430" y="5046572"/>
            <a:ext cx="304750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Gruppenführer</a:t>
            </a:r>
          </a:p>
          <a:p>
            <a:endParaRPr lang="de-DE" sz="1400" dirty="0"/>
          </a:p>
          <a:p>
            <a: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buAutoNum type="arabicPeriod"/>
            </a:pPr>
            <a:r>
              <a:rPr lang="de-DE" sz="1400" i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„Hinterm Fahrzeug </a:t>
            </a:r>
            <a:br>
              <a:rPr lang="de-DE" sz="1400" i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400" i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angetreten!“</a:t>
            </a:r>
          </a:p>
          <a:p>
            <a:pPr marL="342900" indent="-342900">
              <a:buAutoNum type="arabicPeriod"/>
            </a:pPr>
            <a: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Lage erklären (Wasser-entnahmestelle., Lage Verteiler)</a:t>
            </a:r>
          </a:p>
          <a:p>
            <a:pPr marL="342900" indent="-342900">
              <a:buAutoNum type="arabicPeriod"/>
            </a:pPr>
            <a: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400" i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„Angriffstrupp; </a:t>
            </a:r>
            <a:br>
              <a:rPr lang="de-DE" sz="1400" i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400" i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zur Brandbekämpfung; </a:t>
            </a:r>
            <a:br>
              <a:rPr lang="de-DE" sz="1400" i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400" i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mit dem 1. C-Rohr; </a:t>
            </a:r>
            <a:br>
              <a:rPr lang="de-DE" sz="1400" i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400" i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zum Linken Brandabschnitt; </a:t>
            </a:r>
            <a:br>
              <a:rPr lang="de-DE" sz="1400" i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400" i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über den Platz; </a:t>
            </a:r>
            <a:br>
              <a:rPr lang="de-DE" sz="1400" i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400" i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C-Leitung selbst verlegen; </a:t>
            </a:r>
            <a:br>
              <a:rPr lang="de-DE" sz="1400" i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400" i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vor!“</a:t>
            </a:r>
          </a:p>
          <a:p>
            <a:pPr marL="342900" indent="-342900">
              <a:buAutoNum type="arabicPeriod"/>
            </a:pPr>
            <a: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Warten auf Verteiler.</a:t>
            </a:r>
          </a:p>
          <a:p>
            <a:pPr marL="342900" indent="-342900">
              <a:buAutoNum type="arabicPeriod"/>
            </a:pPr>
            <a:r>
              <a:rPr lang="de-DE" sz="1400" i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„Melder übernimmt den Verteiler!“</a:t>
            </a:r>
          </a:p>
          <a:p>
            <a:pPr marL="342900" indent="-342900">
              <a:buFontTx/>
              <a:buAutoNum type="arabicPeriod"/>
            </a:pPr>
            <a: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Warten auf Wassertrupp und Schlauchtrupp am Verteiler.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63AF97BE-1DEC-9F79-E1B6-A74998230B60}"/>
              </a:ext>
            </a:extLst>
          </p:cNvPr>
          <p:cNvSpPr txBox="1"/>
          <p:nvPr/>
        </p:nvSpPr>
        <p:spPr>
          <a:xfrm>
            <a:off x="3526249" y="5038603"/>
            <a:ext cx="304750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7"/>
            </a:pPr>
            <a:endParaRPr lang="de-DE" sz="1400" i="1" u="sng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 startAt="7"/>
            </a:pPr>
            <a:r>
              <a:rPr lang="de-DE" sz="1400" i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„Wassertrupp; </a:t>
            </a:r>
            <a:br>
              <a:rPr lang="de-DE" sz="1400" i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400" i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zur Brandbekämpfung; </a:t>
            </a:r>
            <a:br>
              <a:rPr lang="de-DE" sz="1400" i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400" i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mit dem 2. C-Rohr; </a:t>
            </a:r>
            <a:br>
              <a:rPr lang="de-DE" sz="1400" i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400" i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zum rechten Brandabschnitt; </a:t>
            </a:r>
            <a:br>
              <a:rPr lang="de-DE" sz="1400" i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400" i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über den Platz; vor!“</a:t>
            </a:r>
            <a:endParaRPr lang="de-DE" sz="1400" i="1" u="sng" dirty="0"/>
          </a:p>
          <a:p>
            <a:pPr marL="342900" indent="-342900">
              <a:buFont typeface="+mj-lt"/>
              <a:buAutoNum type="arabicPeriod" startAt="7"/>
            </a:pPr>
            <a:r>
              <a:rPr lang="de-DE" sz="1400" dirty="0"/>
              <a:t>Wart</a:t>
            </a:r>
            <a: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 auf Schlauchtrupp am Verteiler.</a:t>
            </a:r>
          </a:p>
          <a:p>
            <a:pPr marL="342900" indent="-342900">
              <a:buFont typeface="+mj-lt"/>
              <a:buAutoNum type="arabicPeriod" startAt="7"/>
            </a:pPr>
            <a: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400" i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„Schlauchtrupp; </a:t>
            </a:r>
            <a:br>
              <a:rPr lang="de-DE" sz="1400" i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400" i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zur Brandbekämpfung;</a:t>
            </a:r>
            <a:br>
              <a:rPr lang="de-DE" sz="1400" i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400" i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mit dem 3. C-Rohr;</a:t>
            </a:r>
            <a:br>
              <a:rPr lang="de-DE" sz="1400" i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400" i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zum mittleren Brandabschnitt; über den Platz; vor!“</a:t>
            </a:r>
          </a:p>
          <a:p>
            <a:pPr marL="342900" indent="-342900">
              <a:buFont typeface="+mj-lt"/>
              <a:buAutoNum type="arabicPeriod" startAt="7"/>
            </a:pPr>
            <a: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Warten auf Feuer aus (Info von Ausbildern).</a:t>
            </a:r>
          </a:p>
          <a:p>
            <a:pPr marL="342900" indent="-342900">
              <a:buFont typeface="+mj-lt"/>
              <a:buAutoNum type="arabicPeriod" startAt="7"/>
            </a:pPr>
            <a:r>
              <a:rPr lang="de-DE" sz="1400" i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„1.-, 2.-, 3.- Rohr Wasser halt!“</a:t>
            </a:r>
          </a:p>
          <a:p>
            <a:pPr marL="342900" indent="-342900">
              <a:buFont typeface="+mj-lt"/>
              <a:buAutoNum type="arabicPeriod" startAt="7"/>
            </a:pPr>
            <a: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Warten bis komplett (1, 2, 3, Verteiler, etc.) Wasser halt.</a:t>
            </a:r>
          </a:p>
          <a:p>
            <a:pPr marL="342900" indent="-342900">
              <a:buFont typeface="+mj-lt"/>
              <a:buAutoNum type="arabicPeriod" startAt="7"/>
            </a:pPr>
            <a:r>
              <a:rPr lang="de-DE" sz="1400" i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„Übung beendet, am Verteiler angetreten!“</a:t>
            </a:r>
          </a:p>
        </p:txBody>
      </p:sp>
    </p:spTree>
    <p:extLst>
      <p:ext uri="{BB962C8B-B14F-4D97-AF65-F5344CB8AC3E}">
        <p14:creationId xmlns:p14="http://schemas.microsoft.com/office/powerpoint/2010/main" val="3426103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350</Words>
  <Application>Microsoft Office PowerPoint</Application>
  <PresentationFormat>A4-Papier (210 x 297 mm)</PresentationFormat>
  <Paragraphs>36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Frank Christiansen</dc:creator>
  <cp:lastModifiedBy>Frank Christiansen</cp:lastModifiedBy>
  <cp:revision>12</cp:revision>
  <dcterms:created xsi:type="dcterms:W3CDTF">2023-05-23T10:21:56Z</dcterms:created>
  <dcterms:modified xsi:type="dcterms:W3CDTF">2024-06-17T05:41:57Z</dcterms:modified>
</cp:coreProperties>
</file>