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3384550" cy="507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75" autoAdjust="0"/>
    <p:restoredTop sz="94660"/>
  </p:normalViewPr>
  <p:slideViewPr>
    <p:cSldViewPr snapToGrid="0">
      <p:cViewPr varScale="1">
        <p:scale>
          <a:sx n="206" d="100"/>
          <a:sy n="206" d="100"/>
        </p:scale>
        <p:origin x="40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841" y="830601"/>
            <a:ext cx="2876868" cy="1766935"/>
          </a:xfrm>
        </p:spPr>
        <p:txBody>
          <a:bodyPr anchor="b"/>
          <a:lstStyle>
            <a:lvl1pPr algn="ctr">
              <a:defRPr sz="222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069" y="2665675"/>
            <a:ext cx="2538413" cy="1225341"/>
          </a:xfrm>
        </p:spPr>
        <p:txBody>
          <a:bodyPr/>
          <a:lstStyle>
            <a:lvl1pPr marL="0" indent="0" algn="ctr">
              <a:buNone/>
              <a:defRPr sz="888"/>
            </a:lvl1pPr>
            <a:lvl2pPr marL="169210" indent="0" algn="ctr">
              <a:buNone/>
              <a:defRPr sz="740"/>
            </a:lvl2pPr>
            <a:lvl3pPr marL="338419" indent="0" algn="ctr">
              <a:buNone/>
              <a:defRPr sz="666"/>
            </a:lvl3pPr>
            <a:lvl4pPr marL="507629" indent="0" algn="ctr">
              <a:buNone/>
              <a:defRPr sz="592"/>
            </a:lvl4pPr>
            <a:lvl5pPr marL="676839" indent="0" algn="ctr">
              <a:buNone/>
              <a:defRPr sz="592"/>
            </a:lvl5pPr>
            <a:lvl6pPr marL="846049" indent="0" algn="ctr">
              <a:buNone/>
              <a:defRPr sz="592"/>
            </a:lvl6pPr>
            <a:lvl7pPr marL="1015258" indent="0" algn="ctr">
              <a:buNone/>
              <a:defRPr sz="592"/>
            </a:lvl7pPr>
            <a:lvl8pPr marL="1184468" indent="0" algn="ctr">
              <a:buNone/>
              <a:defRPr sz="592"/>
            </a:lvl8pPr>
            <a:lvl9pPr marL="1353678" indent="0" algn="ctr">
              <a:buNone/>
              <a:defRPr sz="59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6A4-38B6-4511-86B4-1191933FAB15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084C-8719-4DF1-9065-B3AFAE93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6A4-38B6-4511-86B4-1191933FAB15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084C-8719-4DF1-9065-B3AFAE93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27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2069" y="270209"/>
            <a:ext cx="729794" cy="43010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2688" y="270209"/>
            <a:ext cx="2147074" cy="43010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6A4-38B6-4511-86B4-1191933FAB15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084C-8719-4DF1-9065-B3AFAE93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764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62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"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96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"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9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2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6A4-38B6-4511-86B4-1191933FAB15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084C-8719-4DF1-9065-B3AFAE93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4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5" y="1265286"/>
            <a:ext cx="2919174" cy="2111158"/>
          </a:xfrm>
        </p:spPr>
        <p:txBody>
          <a:bodyPr anchor="b"/>
          <a:lstStyle>
            <a:lvl1pPr>
              <a:defRPr sz="222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25" y="3396417"/>
            <a:ext cx="2919174" cy="1110208"/>
          </a:xfrm>
        </p:spPr>
        <p:txBody>
          <a:bodyPr/>
          <a:lstStyle>
            <a:lvl1pPr marL="0" indent="0">
              <a:buNone/>
              <a:defRPr sz="888">
                <a:solidFill>
                  <a:schemeClr val="tx1"/>
                </a:solidFill>
              </a:defRPr>
            </a:lvl1pPr>
            <a:lvl2pPr marL="16921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2pPr>
            <a:lvl3pPr marL="33841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3pPr>
            <a:lvl4pPr marL="50762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4pPr>
            <a:lvl5pPr marL="67683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5pPr>
            <a:lvl6pPr marL="84604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6pPr>
            <a:lvl7pPr marL="101525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7pPr>
            <a:lvl8pPr marL="118446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8pPr>
            <a:lvl9pPr marL="135367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6A4-38B6-4511-86B4-1191933FAB15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084C-8719-4DF1-9065-B3AFAE93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07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688" y="1351047"/>
            <a:ext cx="1438434" cy="32201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3428" y="1351047"/>
            <a:ext cx="1438434" cy="32201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6A4-38B6-4511-86B4-1191933FAB15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084C-8719-4DF1-9065-B3AFAE93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7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270211"/>
            <a:ext cx="2919174" cy="98097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129" y="1244139"/>
            <a:ext cx="1431823" cy="609733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129" y="1853872"/>
            <a:ext cx="1431823" cy="27267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3428" y="1244139"/>
            <a:ext cx="1438875" cy="609733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3428" y="1853872"/>
            <a:ext cx="1438875" cy="27267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6A4-38B6-4511-86B4-1191933FAB15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084C-8719-4DF1-9065-B3AFAE93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03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6A4-38B6-4511-86B4-1191933FAB15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084C-8719-4DF1-9065-B3AFAE93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4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6A4-38B6-4511-86B4-1191933FAB15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084C-8719-4DF1-9065-B3AFAE93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9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338349"/>
            <a:ext cx="1091605" cy="1184222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875" y="730742"/>
            <a:ext cx="1713428" cy="3606708"/>
          </a:xfrm>
        </p:spPr>
        <p:txBody>
          <a:bodyPr/>
          <a:lstStyle>
            <a:lvl1pPr>
              <a:defRPr sz="1184"/>
            </a:lvl1pPr>
            <a:lvl2pPr>
              <a:defRPr sz="1036"/>
            </a:lvl2pPr>
            <a:lvl3pPr>
              <a:defRPr sz="888"/>
            </a:lvl3pPr>
            <a:lvl4pPr>
              <a:defRPr sz="740"/>
            </a:lvl4pPr>
            <a:lvl5pPr>
              <a:defRPr sz="740"/>
            </a:lvl5pPr>
            <a:lvl6pPr>
              <a:defRPr sz="740"/>
            </a:lvl6pPr>
            <a:lvl7pPr>
              <a:defRPr sz="740"/>
            </a:lvl7pPr>
            <a:lvl8pPr>
              <a:defRPr sz="740"/>
            </a:lvl8pPr>
            <a:lvl9pPr>
              <a:defRPr sz="74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29" y="1522571"/>
            <a:ext cx="1091605" cy="2820752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6A4-38B6-4511-86B4-1191933FAB15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084C-8719-4DF1-9065-B3AFAE93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70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338349"/>
            <a:ext cx="1091605" cy="1184222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8875" y="730742"/>
            <a:ext cx="1713428" cy="3606708"/>
          </a:xfrm>
        </p:spPr>
        <p:txBody>
          <a:bodyPr anchor="t"/>
          <a:lstStyle>
            <a:lvl1pPr marL="0" indent="0">
              <a:buNone/>
              <a:defRPr sz="1184"/>
            </a:lvl1pPr>
            <a:lvl2pPr marL="169210" indent="0">
              <a:buNone/>
              <a:defRPr sz="1036"/>
            </a:lvl2pPr>
            <a:lvl3pPr marL="338419" indent="0">
              <a:buNone/>
              <a:defRPr sz="888"/>
            </a:lvl3pPr>
            <a:lvl4pPr marL="507629" indent="0">
              <a:buNone/>
              <a:defRPr sz="740"/>
            </a:lvl4pPr>
            <a:lvl5pPr marL="676839" indent="0">
              <a:buNone/>
              <a:defRPr sz="740"/>
            </a:lvl5pPr>
            <a:lvl6pPr marL="846049" indent="0">
              <a:buNone/>
              <a:defRPr sz="740"/>
            </a:lvl6pPr>
            <a:lvl7pPr marL="1015258" indent="0">
              <a:buNone/>
              <a:defRPr sz="740"/>
            </a:lvl7pPr>
            <a:lvl8pPr marL="1184468" indent="0">
              <a:buNone/>
              <a:defRPr sz="740"/>
            </a:lvl8pPr>
            <a:lvl9pPr marL="1353678" indent="0">
              <a:buNone/>
              <a:defRPr sz="7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29" y="1522571"/>
            <a:ext cx="1091605" cy="2820752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6A4-38B6-4511-86B4-1191933FAB15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084C-8719-4DF1-9065-B3AFAE93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3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688" y="270211"/>
            <a:ext cx="2919174" cy="98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688" y="1351047"/>
            <a:ext cx="2919174" cy="322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88" y="4703995"/>
            <a:ext cx="761524" cy="270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F6A4-38B6-4511-86B4-1191933FAB15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1132" y="4703995"/>
            <a:ext cx="1142286" cy="270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0338" y="4703995"/>
            <a:ext cx="761524" cy="270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084C-8719-4DF1-9065-B3AFAE93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57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75" r:id="rId14"/>
    <p:sldLayoutId id="2147483674" r:id="rId15"/>
  </p:sldLayoutIdLst>
  <p:txStyles>
    <p:titleStyle>
      <a:lvl1pPr algn="l" defTabSz="338419" rtl="0" eaLnBrk="1" latinLnBrk="0" hangingPunct="1">
        <a:lnSpc>
          <a:spcPct val="90000"/>
        </a:lnSpc>
        <a:spcBef>
          <a:spcPct val="0"/>
        </a:spcBef>
        <a:buNone/>
        <a:defRPr sz="1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605" indent="-84605" algn="l" defTabSz="338419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1pPr>
      <a:lvl2pPr marL="253815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2302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9223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76144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93065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9986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26907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43828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1pPr>
      <a:lvl2pPr marL="16921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2pPr>
      <a:lvl3pPr marL="33841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3pPr>
      <a:lvl4pPr marL="50762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67683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84604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1525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18446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35367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9D13FC96-9BD5-EE05-4B58-1A8A76E474E8}"/>
              </a:ext>
            </a:extLst>
          </p:cNvPr>
          <p:cNvSpPr txBox="1"/>
          <p:nvPr/>
        </p:nvSpPr>
        <p:spPr>
          <a:xfrm>
            <a:off x="165600" y="133200"/>
            <a:ext cx="30475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Gruppenführer</a:t>
            </a:r>
          </a:p>
          <a:p>
            <a:endParaRPr lang="de-DE" sz="1400" dirty="0"/>
          </a:p>
          <a:p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„Hinterm Fahrzeug </a:t>
            </a:r>
            <a:b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angetreten!“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 erklären (Wasser-entnahmestelle., Lage Verteiler)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„Angriffstrupp; </a:t>
            </a:r>
            <a:b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zur Brandbekämpfung; </a:t>
            </a:r>
            <a:b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dem 1. C-Rohr; </a:t>
            </a:r>
            <a:b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zum Linken Brandabschnitt; </a:t>
            </a:r>
            <a:b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 den Platz; </a:t>
            </a:r>
            <a:b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C-Leitung selbst verlegen; </a:t>
            </a:r>
            <a:b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vor!“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Verteiler.</a:t>
            </a:r>
          </a:p>
          <a:p>
            <a:pPr marL="342900" indent="-342900">
              <a:buAutoNum type="arabicPeriod"/>
            </a:pP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„Melder übernimmt den Verteiler!“</a:t>
            </a:r>
          </a:p>
          <a:p>
            <a:pPr marL="342900" indent="-342900">
              <a:buFontTx/>
              <a:buAutoNum type="arabicPeriod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Wassertrupp und Schlauchtrupp am Verteiler.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127819-EF10-D97A-6D4D-C7E73A23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77" y="223250"/>
            <a:ext cx="692944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C5EAA02-06DC-37CA-DA25-8A4201B3EFE4}"/>
              </a:ext>
            </a:extLst>
          </p:cNvPr>
          <p:cNvSpPr txBox="1"/>
          <p:nvPr/>
        </p:nvSpPr>
        <p:spPr>
          <a:xfrm>
            <a:off x="168520" y="133200"/>
            <a:ext cx="30475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endParaRPr lang="de-D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efehl: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„Wasser halt bis zum </a:t>
            </a: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erteiler!“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 startAt="8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efehl: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„Wasser halt bis zum Fahrzeug!“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 startAt="8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artet auf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efehl zum Antreten am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erteiler.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3C5040-3535-3BFA-ABCF-8CEEB9962E39}"/>
              </a:ext>
            </a:extLst>
          </p:cNvPr>
          <p:cNvSpPr txBox="1"/>
          <p:nvPr/>
        </p:nvSpPr>
        <p:spPr>
          <a:xfrm>
            <a:off x="2863109" y="4580238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 dirty="0"/>
              <a:t>V.3</a:t>
            </a:r>
          </a:p>
        </p:txBody>
      </p:sp>
    </p:spTree>
    <p:extLst>
      <p:ext uri="{BB962C8B-B14F-4D97-AF65-F5344CB8AC3E}">
        <p14:creationId xmlns:p14="http://schemas.microsoft.com/office/powerpoint/2010/main" val="377602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C2240F6-F3EC-F437-616E-B771E4AA775B}"/>
              </a:ext>
            </a:extLst>
          </p:cNvPr>
          <p:cNvSpPr txBox="1"/>
          <p:nvPr/>
        </p:nvSpPr>
        <p:spPr>
          <a:xfrm>
            <a:off x="165600" y="133200"/>
            <a:ext cx="30475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Melder</a:t>
            </a:r>
          </a:p>
          <a:p>
            <a:endParaRPr lang="de-DE" sz="1400" dirty="0"/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 zum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Antreten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Befehl des GF für den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ngriffstrupp.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Gruppenführer hinterher laufen, bis Befehl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„Melder übernimmt den Verteiler!“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kommt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„1. Rohr Wasser marsch!“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C-Schlauch kuppeln, falls noch nicht geschehen.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- 1. Rohr aufdrehen.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„2. Rohr Wasser marsch!“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C-Schlauch kuppeln.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- 2. Rohr aufdrehen.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E305D6-25E0-DC77-11F9-FBDA8286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90" y="273619"/>
            <a:ext cx="692944" cy="7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7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8CDAECD-BEEB-1B87-4F08-B6CF3290E595}"/>
              </a:ext>
            </a:extLst>
          </p:cNvPr>
          <p:cNvSpPr txBox="1"/>
          <p:nvPr/>
        </p:nvSpPr>
        <p:spPr>
          <a:xfrm>
            <a:off x="168520" y="229295"/>
            <a:ext cx="30475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„3. Rohr Wasser marsch!“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C-Schlauch kuppeln.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- 3. Rohr aufdrehen. </a:t>
            </a:r>
          </a:p>
          <a:p>
            <a:pPr marL="342900" indent="-342900">
              <a:buFontTx/>
              <a:buAutoNum type="arabicPeriod" startAt="6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„1. Rohr Wasser halt!“ (vom Trupp)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- 1. Rohr abdrehen.</a:t>
            </a:r>
          </a:p>
          <a:p>
            <a:pPr marL="342900" indent="-342900">
              <a:buFontTx/>
              <a:buAutoNum type="arabicPeriod" startAt="6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„2. Rohr Wasser halt!“(vom Trupp)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- 1. Rohr abdrehen.</a:t>
            </a:r>
            <a:endParaRPr lang="de-DE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 startAt="6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„3. Rohr Wasser halt!“(vom Trupp)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- 1. Rohr abdrehen.</a:t>
            </a:r>
          </a:p>
          <a:p>
            <a:pPr marL="342900" indent="-342900">
              <a:buAutoNum type="arabicPeriod" startAt="6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Befehl geben: </a:t>
            </a: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 halt bis zum </a:t>
            </a: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erteiler!“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 startAt="6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artet auf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efehl zum Antreten am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erteiler.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79F420-F4BC-04D9-CE65-8288B6D59661}"/>
              </a:ext>
            </a:extLst>
          </p:cNvPr>
          <p:cNvSpPr txBox="1"/>
          <p:nvPr/>
        </p:nvSpPr>
        <p:spPr>
          <a:xfrm>
            <a:off x="2863109" y="4580238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 dirty="0"/>
              <a:t>V.3</a:t>
            </a:r>
          </a:p>
        </p:txBody>
      </p:sp>
    </p:spTree>
    <p:extLst>
      <p:ext uri="{BB962C8B-B14F-4D97-AF65-F5344CB8AC3E}">
        <p14:creationId xmlns:p14="http://schemas.microsoft.com/office/powerpoint/2010/main" val="52849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BB20BDB-E741-71B8-85F2-15A5EB7FDCB5}"/>
              </a:ext>
            </a:extLst>
          </p:cNvPr>
          <p:cNvSpPr txBox="1"/>
          <p:nvPr/>
        </p:nvSpPr>
        <p:spPr>
          <a:xfrm>
            <a:off x="168520" y="133200"/>
            <a:ext cx="30475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endParaRPr lang="de-DE" sz="1400" i="1" u="sng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„Wassertrupp; </a:t>
            </a:r>
            <a:b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zur Brandbekämpfung; </a:t>
            </a:r>
            <a:b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dem 2. C-Rohr; </a:t>
            </a:r>
            <a:b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zum rechten Brandabschnitt; </a:t>
            </a:r>
            <a:b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 den Platz; vor!“</a:t>
            </a:r>
            <a:endParaRPr lang="de-DE" sz="1400" i="1" u="sng" dirty="0"/>
          </a:p>
          <a:p>
            <a:pPr marL="342900" indent="-342900">
              <a:buFont typeface="+mj-lt"/>
              <a:buAutoNum type="arabicPeriod" startAt="7"/>
            </a:pPr>
            <a:r>
              <a:rPr lang="de-DE" sz="1400" dirty="0"/>
              <a:t>Wart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auf Schlauchtrupp am Verteiler.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„Schlauchtrupp; </a:t>
            </a:r>
            <a:b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zur Brandbekämpfung;</a:t>
            </a:r>
            <a:b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mit dem 3. C-Rohr;</a:t>
            </a:r>
            <a:b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zum mittleren Brandabschnitt; über den Platz; vor!“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Feuer aus (Info von Ausbildern).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„1.-, 2.-, 3.- Rohr Wasser halt!“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bis komplett (1, 2, 3, Verteiler, etc.) Wasser halt.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„Übung beendet, am Verteiler angetreten!“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C7574D-1637-221A-DA35-E3376E36E53F}"/>
              </a:ext>
            </a:extLst>
          </p:cNvPr>
          <p:cNvSpPr txBox="1"/>
          <p:nvPr/>
        </p:nvSpPr>
        <p:spPr>
          <a:xfrm>
            <a:off x="2863109" y="4580238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 dirty="0"/>
              <a:t>V.3</a:t>
            </a:r>
          </a:p>
        </p:txBody>
      </p:sp>
    </p:spTree>
    <p:extLst>
      <p:ext uri="{BB962C8B-B14F-4D97-AF65-F5344CB8AC3E}">
        <p14:creationId xmlns:p14="http://schemas.microsoft.com/office/powerpoint/2010/main" val="11605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4">
            <a:extLst>
              <a:ext uri="{FF2B5EF4-FFF2-40B4-BE49-F238E27FC236}">
                <a16:creationId xmlns:a16="http://schemas.microsoft.com/office/drawing/2014/main" id="{DAC87426-FA4B-8271-43D2-C4F2E52B5885}"/>
              </a:ext>
            </a:extLst>
          </p:cNvPr>
          <p:cNvSpPr>
            <a:spLocks noChangeArrowheads="1"/>
          </p:cNvSpPr>
          <p:nvPr/>
        </p:nvSpPr>
        <p:spPr bwMode="auto">
          <a:xfrm rot="2695941">
            <a:off x="1874951" y="410594"/>
            <a:ext cx="422917" cy="40420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FB7E01FE-B90F-AC05-7851-66F2A202DB3A}"/>
              </a:ext>
            </a:extLst>
          </p:cNvPr>
          <p:cNvSpPr>
            <a:spLocks noChangeArrowheads="1"/>
          </p:cNvSpPr>
          <p:nvPr/>
        </p:nvSpPr>
        <p:spPr bwMode="auto">
          <a:xfrm rot="2695941">
            <a:off x="2573165" y="405187"/>
            <a:ext cx="419821" cy="4072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4BA5FF0-45DE-E920-7306-3B85E7F16BFC}"/>
              </a:ext>
            </a:extLst>
          </p:cNvPr>
          <p:cNvSpPr txBox="1"/>
          <p:nvPr/>
        </p:nvSpPr>
        <p:spPr>
          <a:xfrm>
            <a:off x="165600" y="133200"/>
            <a:ext cx="304750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Angriffstrupp</a:t>
            </a:r>
          </a:p>
          <a:p>
            <a:endParaRPr lang="de-DE" b="1" dirty="0"/>
          </a:p>
          <a:p>
            <a:endParaRPr lang="de-DE" b="1" dirty="0"/>
          </a:p>
          <a:p>
            <a:endParaRPr lang="de-DE" sz="1400" dirty="0"/>
          </a:p>
          <a:p>
            <a:pPr marL="342900" indent="-342900">
              <a:buAutoNum type="arabicPeriod"/>
            </a:pPr>
            <a:r>
              <a:rPr lang="de-DE" sz="1400" dirty="0"/>
              <a:t>Warten auf Befehl zum Antreten.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Warten auf Befehl des GF und wiederholen des Befehls: </a:t>
            </a: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„Angriffstrupp; </a:t>
            </a:r>
            <a:b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zur Brandbekämpfung; </a:t>
            </a:r>
            <a:b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mit dem 1. C-Rohr; </a:t>
            </a:r>
            <a:b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zum Linken Brandabschnitt; </a:t>
            </a:r>
            <a:b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über den Platz; </a:t>
            </a:r>
            <a:b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C-Leitung selbst verlegen;</a:t>
            </a:r>
            <a:b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vor!“</a:t>
            </a: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Verteiler setzen</a:t>
            </a: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Aufbau 1. Rohr</a:t>
            </a: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Befehl geben: </a:t>
            </a: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„1. Rohr Wasser marsch!“</a:t>
            </a:r>
          </a:p>
          <a:p>
            <a:pPr marL="342900" indent="-342900">
              <a:buAutoNum type="arabicPeriod"/>
            </a:pPr>
            <a:r>
              <a:rPr lang="de-DE" sz="1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LÖSCHEN!!!</a:t>
            </a: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&amp; wartet auf Befehl: </a:t>
            </a: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„1. 2. 3. Rohr Wasser halt!“</a:t>
            </a: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22" descr="Angriffstruppführer">
            <a:extLst>
              <a:ext uri="{FF2B5EF4-FFF2-40B4-BE49-F238E27FC236}">
                <a16:creationId xmlns:a16="http://schemas.microsoft.com/office/drawing/2014/main" id="{BCBB8864-2E31-A0EA-DD39-C4E5F6035AF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60" y="258789"/>
            <a:ext cx="700076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" descr="Angriffstruppmann">
            <a:extLst>
              <a:ext uri="{FF2B5EF4-FFF2-40B4-BE49-F238E27FC236}">
                <a16:creationId xmlns:a16="http://schemas.microsoft.com/office/drawing/2014/main" id="{1567F3D7-0C49-9A2B-D47B-8E2115C544F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37" y="258789"/>
            <a:ext cx="700076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F308B6B-B9B7-B18E-A5FE-DE223A755364}"/>
              </a:ext>
            </a:extLst>
          </p:cNvPr>
          <p:cNvSpPr txBox="1"/>
          <p:nvPr/>
        </p:nvSpPr>
        <p:spPr>
          <a:xfrm>
            <a:off x="168520" y="133200"/>
            <a:ext cx="3047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endParaRPr lang="de-DE" sz="14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trahlrohr schließen</a:t>
            </a:r>
          </a:p>
          <a:p>
            <a:pPr marL="342900" indent="-342900">
              <a:buAutoNum type="arabicPeriod" startAt="7"/>
            </a:pP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Befehl geben: 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„1. Rohr </a:t>
            </a: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asser halt!“</a:t>
            </a:r>
          </a:p>
          <a:p>
            <a:pPr marL="342900" indent="-342900">
              <a:buAutoNum type="arabicPeriod" startAt="7"/>
            </a:pP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artet auf </a:t>
            </a: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efehl zum Antreten am </a:t>
            </a: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erteiler.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D462F4-0981-D091-0743-F535273377D2}"/>
              </a:ext>
            </a:extLst>
          </p:cNvPr>
          <p:cNvSpPr txBox="1"/>
          <p:nvPr/>
        </p:nvSpPr>
        <p:spPr>
          <a:xfrm>
            <a:off x="2863109" y="4580238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 dirty="0"/>
              <a:t>V.3</a:t>
            </a:r>
          </a:p>
        </p:txBody>
      </p:sp>
    </p:spTree>
    <p:extLst>
      <p:ext uri="{BB962C8B-B14F-4D97-AF65-F5344CB8AC3E}">
        <p14:creationId xmlns:p14="http://schemas.microsoft.com/office/powerpoint/2010/main" val="158775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6DE5598-51A9-E19B-FDAF-94772CFAC3F1}"/>
              </a:ext>
            </a:extLst>
          </p:cNvPr>
          <p:cNvSpPr txBox="1"/>
          <p:nvPr/>
        </p:nvSpPr>
        <p:spPr>
          <a:xfrm>
            <a:off x="168520" y="133200"/>
            <a:ext cx="304750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Wassertrupp</a:t>
            </a:r>
          </a:p>
          <a:p>
            <a:endParaRPr lang="de-DE" b="1" dirty="0"/>
          </a:p>
          <a:p>
            <a:endParaRPr lang="de-DE" b="1" dirty="0"/>
          </a:p>
          <a:p>
            <a:endParaRPr lang="de-DE" sz="1400" dirty="0"/>
          </a:p>
          <a:p>
            <a:pPr marL="342900" indent="-342900">
              <a:buAutoNum type="arabicPeriod"/>
            </a:pPr>
            <a:r>
              <a:rPr lang="de-DE" sz="1400" dirty="0"/>
              <a:t>Warten auf Befehl zum Antreten.</a:t>
            </a:r>
          </a:p>
          <a:p>
            <a:pPr marL="342900" indent="-342900">
              <a:buAutoNum type="arabicPeriod"/>
            </a:pPr>
            <a:r>
              <a:rPr lang="de-DE" sz="1400" dirty="0"/>
              <a:t>Wartet auf Befehl des GF für den Angriffstrupp.</a:t>
            </a:r>
          </a:p>
          <a:p>
            <a:pPr marL="342900" indent="-342900">
              <a:buFontTx/>
              <a:buAutoNum type="arabicPeriod"/>
            </a:pPr>
            <a:r>
              <a:rPr lang="de-DE" sz="1400" dirty="0"/>
              <a:t> </a:t>
            </a:r>
            <a:r>
              <a:rPr lang="de-DE" sz="1400" b="1" dirty="0"/>
              <a:t>Wasserversorgung</a:t>
            </a:r>
            <a:r>
              <a:rPr lang="de-DE" sz="1400" dirty="0"/>
              <a:t> vom Fahrzeug </a:t>
            </a:r>
            <a:r>
              <a:rPr lang="de-DE" sz="1400" b="1" dirty="0"/>
              <a:t>zum Verteiler </a:t>
            </a:r>
            <a:r>
              <a:rPr lang="de-DE" sz="1400" dirty="0"/>
              <a:t>herstellen.</a:t>
            </a:r>
            <a:br>
              <a:rPr lang="de-DE" sz="1400" dirty="0"/>
            </a:br>
            <a:r>
              <a:rPr lang="de-DE" sz="1400" dirty="0"/>
              <a:t>(Verteiler ankuppeln und Befehl geben: </a:t>
            </a:r>
            <a:r>
              <a:rPr lang="de-DE" sz="1400" i="1" u="sng" dirty="0"/>
              <a:t>„Wasser marsch bis zum Verteiler!“</a:t>
            </a:r>
            <a:r>
              <a:rPr lang="de-DE" sz="1400" dirty="0"/>
              <a:t>).</a:t>
            </a:r>
          </a:p>
          <a:p>
            <a:pPr marL="342900" indent="-342900">
              <a:buAutoNum type="arabicPeriod"/>
            </a:pPr>
            <a:r>
              <a:rPr lang="de-DE" sz="1400" dirty="0"/>
              <a:t> </a:t>
            </a:r>
            <a:r>
              <a:rPr lang="de-DE" sz="1400" b="1" dirty="0"/>
              <a:t>Standrohr</a:t>
            </a:r>
            <a:r>
              <a:rPr lang="de-DE" sz="1400" dirty="0"/>
              <a:t> setzen.</a:t>
            </a:r>
          </a:p>
          <a:p>
            <a:pPr marL="342900" indent="-342900">
              <a:buAutoNum type="arabicPeriod"/>
            </a:pPr>
            <a:r>
              <a:rPr lang="de-DE" sz="1400" b="1" dirty="0"/>
              <a:t>Wasserversorgung zum Fahrzeug</a:t>
            </a:r>
            <a:r>
              <a:rPr lang="de-DE" sz="1400" dirty="0"/>
              <a:t> herstellen.</a:t>
            </a:r>
          </a:p>
          <a:p>
            <a:pPr marL="342900" indent="-342900">
              <a:buAutoNum type="arabicPeriod"/>
            </a:pPr>
            <a:r>
              <a:rPr lang="de-DE" sz="1400" dirty="0"/>
              <a:t>Wartet auf Befehl: </a:t>
            </a:r>
            <a:r>
              <a:rPr lang="de-DE" sz="1400" i="1" u="sng" dirty="0"/>
              <a:t>„Wasser marsch bis zum Fahrzeug!“</a:t>
            </a:r>
            <a:r>
              <a:rPr lang="de-DE" sz="1400" dirty="0"/>
              <a:t>.</a:t>
            </a:r>
          </a:p>
          <a:p>
            <a:pPr marL="342900" indent="-342900">
              <a:buAutoNum type="arabicPeriod"/>
            </a:pPr>
            <a:r>
              <a:rPr lang="de-DE" sz="1400" dirty="0"/>
              <a:t> </a:t>
            </a:r>
            <a:r>
              <a:rPr lang="de-DE" sz="1400" b="1" dirty="0"/>
              <a:t>Am Verteiler </a:t>
            </a:r>
            <a:r>
              <a:rPr lang="de-DE" sz="1400" dirty="0"/>
              <a:t>beim GF bereit melden.</a:t>
            </a: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0460BCF7-DB29-C1C6-0F3E-9D20E3CBE180}"/>
              </a:ext>
            </a:extLst>
          </p:cNvPr>
          <p:cNvSpPr>
            <a:spLocks noChangeArrowheads="1"/>
          </p:cNvSpPr>
          <p:nvPr/>
        </p:nvSpPr>
        <p:spPr bwMode="auto">
          <a:xfrm rot="2695941">
            <a:off x="2584378" y="411387"/>
            <a:ext cx="391644" cy="40533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B162E433-B646-725D-9399-3AB877713603}"/>
              </a:ext>
            </a:extLst>
          </p:cNvPr>
          <p:cNvSpPr>
            <a:spLocks noChangeArrowheads="1"/>
          </p:cNvSpPr>
          <p:nvPr/>
        </p:nvSpPr>
        <p:spPr bwMode="auto">
          <a:xfrm rot="2695941">
            <a:off x="1880484" y="414550"/>
            <a:ext cx="397985" cy="3990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/>
          </a:p>
        </p:txBody>
      </p:sp>
      <p:pic>
        <p:nvPicPr>
          <p:cNvPr id="9" name="Picture 31" descr="Wassertruppmann">
            <a:extLst>
              <a:ext uri="{FF2B5EF4-FFF2-40B4-BE49-F238E27FC236}">
                <a16:creationId xmlns:a16="http://schemas.microsoft.com/office/drawing/2014/main" id="{DD157724-2975-1002-EEC4-14BCCB44C6D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36" y="258789"/>
            <a:ext cx="700077" cy="70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6" descr="Wassertruppführer">
            <a:extLst>
              <a:ext uri="{FF2B5EF4-FFF2-40B4-BE49-F238E27FC236}">
                <a16:creationId xmlns:a16="http://schemas.microsoft.com/office/drawing/2014/main" id="{2930BCED-77E0-2699-7CA0-279B00D192E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60" y="258789"/>
            <a:ext cx="700076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75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17CEFE7-BF72-A3CB-39CE-08D56863332F}"/>
              </a:ext>
            </a:extLst>
          </p:cNvPr>
          <p:cNvSpPr txBox="1"/>
          <p:nvPr/>
        </p:nvSpPr>
        <p:spPr>
          <a:xfrm>
            <a:off x="168520" y="133200"/>
            <a:ext cx="30475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endParaRPr lang="de-DE" sz="1400" dirty="0"/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Warten auf Befehl des GF und wiederholen: </a:t>
            </a:r>
            <a:br>
              <a:rPr lang="de-DE" sz="1400" dirty="0"/>
            </a:br>
            <a:r>
              <a:rPr lang="de-DE" sz="1400" i="1" u="sng" dirty="0"/>
              <a:t>„Wassertrupp; </a:t>
            </a:r>
            <a:br>
              <a:rPr lang="de-DE" sz="1400" i="1" u="sng" dirty="0"/>
            </a:br>
            <a:r>
              <a:rPr lang="de-DE" sz="1400" i="1" u="sng" dirty="0"/>
              <a:t>zur Brandbekämpfung; </a:t>
            </a:r>
            <a:br>
              <a:rPr lang="de-DE" sz="1400" i="1" u="sng" dirty="0"/>
            </a:br>
            <a:r>
              <a:rPr lang="de-DE" sz="1400" i="1" u="sng" dirty="0"/>
              <a:t>mit dem 2. C-Rohr; </a:t>
            </a:r>
            <a:br>
              <a:rPr lang="de-DE" sz="1400" i="1" u="sng" dirty="0"/>
            </a:br>
            <a:r>
              <a:rPr lang="de-DE" sz="1400" i="1" u="sng" dirty="0"/>
              <a:t>zum rechten Brandabschnitt; </a:t>
            </a:r>
            <a:br>
              <a:rPr lang="de-DE" sz="1400" i="1" u="sng" dirty="0"/>
            </a:br>
            <a:r>
              <a:rPr lang="de-DE" sz="1400" i="1" u="sng" dirty="0"/>
              <a:t>über den Platz; </a:t>
            </a:r>
            <a:br>
              <a:rPr lang="de-DE" sz="1400" i="1" u="sng" dirty="0"/>
            </a:br>
            <a:r>
              <a:rPr lang="de-DE" sz="1400" i="1" u="sng" dirty="0"/>
              <a:t>vor!“</a:t>
            </a:r>
            <a:r>
              <a:rPr lang="de-DE" sz="1400" dirty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Warten </a:t>
            </a:r>
            <a:r>
              <a:rPr lang="de-DE" sz="1400" b="1" dirty="0"/>
              <a:t>mit Strahlrohr </a:t>
            </a:r>
            <a:r>
              <a:rPr lang="de-DE" sz="1400" dirty="0"/>
              <a:t>auf Aufbau der Leitung durch Schlauchtrupp.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Befehl geben: </a:t>
            </a:r>
            <a:r>
              <a:rPr lang="de-DE" sz="1400" i="1" u="sng" dirty="0"/>
              <a:t>„2. Rohr Wasser marsch!“</a:t>
            </a:r>
            <a:r>
              <a:rPr lang="de-DE" sz="1400" dirty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b="1" dirty="0"/>
              <a:t>LÖSCHEN!!! </a:t>
            </a:r>
            <a:r>
              <a:rPr lang="de-DE" sz="1400" dirty="0"/>
              <a:t>&amp; Warten auf Befehl: </a:t>
            </a:r>
            <a:r>
              <a:rPr lang="de-DE" sz="1400" i="1" u="sng" dirty="0"/>
              <a:t>„1. 2. 3. Rohr Wasser halt!“.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Strahlrohr schließen.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Befehl geben: </a:t>
            </a:r>
            <a:r>
              <a:rPr lang="de-DE" sz="1400" i="1" u="sng" dirty="0"/>
              <a:t>„2. Rohr Wasser halt!“</a:t>
            </a:r>
            <a:r>
              <a:rPr lang="de-DE" sz="1400" dirty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Warten auf Befehl zum Antreten am Verteiler.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2540920-D098-8FFC-AA9E-54052D07AC9E}"/>
              </a:ext>
            </a:extLst>
          </p:cNvPr>
          <p:cNvSpPr txBox="1"/>
          <p:nvPr/>
        </p:nvSpPr>
        <p:spPr>
          <a:xfrm>
            <a:off x="2863109" y="4580238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 dirty="0"/>
              <a:t>V.3</a:t>
            </a:r>
          </a:p>
        </p:txBody>
      </p:sp>
    </p:spTree>
    <p:extLst>
      <p:ext uri="{BB962C8B-B14F-4D97-AF65-F5344CB8AC3E}">
        <p14:creationId xmlns:p14="http://schemas.microsoft.com/office/powerpoint/2010/main" val="9001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6FF4D97A-51C5-C019-65DB-0CA1AC0FAFA4}"/>
              </a:ext>
            </a:extLst>
          </p:cNvPr>
          <p:cNvSpPr txBox="1"/>
          <p:nvPr/>
        </p:nvSpPr>
        <p:spPr>
          <a:xfrm>
            <a:off x="168520" y="133200"/>
            <a:ext cx="304750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Schlauchtrupp</a:t>
            </a:r>
          </a:p>
          <a:p>
            <a:endParaRPr lang="de-DE" b="1" dirty="0"/>
          </a:p>
          <a:p>
            <a:endParaRPr lang="de-DE" sz="1400" dirty="0"/>
          </a:p>
          <a:p>
            <a:pPr marL="342900" indent="-342900">
              <a:buAutoNum type="arabicPeriod"/>
            </a:pPr>
            <a:endParaRPr lang="de-DE" sz="1400" dirty="0"/>
          </a:p>
          <a:p>
            <a:pPr marL="342900" indent="-342900">
              <a:buAutoNum type="arabicPeriod"/>
            </a:pPr>
            <a:r>
              <a:rPr lang="de-DE" sz="1400" dirty="0"/>
              <a:t>Warten auf Befehl zum Antreten.</a:t>
            </a:r>
          </a:p>
          <a:p>
            <a:pPr marL="342900" indent="-342900">
              <a:buAutoNum type="arabicPeriod"/>
            </a:pPr>
            <a:r>
              <a:rPr lang="de-DE" sz="1400" dirty="0"/>
              <a:t>Wartet auf Befehl des GF für den Angriffstrupp.</a:t>
            </a:r>
          </a:p>
          <a:p>
            <a:pPr marL="342900" indent="-342900">
              <a:buFontTx/>
              <a:buAutoNum type="arabicPeriod"/>
            </a:pPr>
            <a:r>
              <a:rPr lang="de-DE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Material am Verteiler bereitstellen.</a:t>
            </a:r>
            <a:br>
              <a:rPr lang="de-DE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(4x C-Schlauch &amp; 2x Strahlrohr)</a:t>
            </a:r>
          </a:p>
          <a:p>
            <a:pPr marL="342900" indent="-342900">
              <a:buFontTx/>
              <a:buAutoNum type="arabicPeriod"/>
            </a:pPr>
            <a:r>
              <a:rPr lang="de-DE" sz="1400" dirty="0"/>
              <a:t> </a:t>
            </a:r>
            <a:r>
              <a:rPr lang="de-DE" sz="1400" b="1" dirty="0"/>
              <a:t>Am Verteiler </a:t>
            </a:r>
            <a:r>
              <a:rPr lang="de-DE" sz="1400" dirty="0"/>
              <a:t>beim GF bereit melden.</a:t>
            </a:r>
          </a:p>
          <a:p>
            <a:pPr marL="342900" indent="-342900">
              <a:buFontTx/>
              <a:buAutoNum type="arabicPeriod"/>
            </a:pPr>
            <a:r>
              <a:rPr lang="de-DE" sz="1400" dirty="0"/>
              <a:t>Wartet auf Befehl des GF für den Wassertrupp.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Aufbau </a:t>
            </a:r>
            <a:r>
              <a:rPr lang="de-DE" sz="1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C-Leitung für Wasser-trupp 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(ohne Strahlrohr).</a:t>
            </a:r>
            <a:endParaRPr lang="de-DE" sz="1400" dirty="0"/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 </a:t>
            </a:r>
            <a:r>
              <a:rPr lang="de-DE" sz="1400" b="1" dirty="0"/>
              <a:t>Am Verteiler </a:t>
            </a:r>
            <a:r>
              <a:rPr lang="de-DE" sz="1400" dirty="0"/>
              <a:t>beim GF bereit melden.</a:t>
            </a:r>
          </a:p>
          <a:p>
            <a:pPr marL="342900" indent="-342900">
              <a:buFontTx/>
              <a:buAutoNum type="arabicPeriod"/>
            </a:pPr>
            <a:endParaRPr lang="de-DE" sz="1400" dirty="0"/>
          </a:p>
        </p:txBody>
      </p:sp>
      <p:pic>
        <p:nvPicPr>
          <p:cNvPr id="9" name="Picture 32" descr="Schlauchtruppführer">
            <a:extLst>
              <a:ext uri="{FF2B5EF4-FFF2-40B4-BE49-F238E27FC236}">
                <a16:creationId xmlns:a16="http://schemas.microsoft.com/office/drawing/2014/main" id="{CB10F4E1-7D28-763E-0263-C60BE90D7DC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54" y="258788"/>
            <a:ext cx="700088" cy="7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" descr="Schlauchtruppmann">
            <a:extLst>
              <a:ext uri="{FF2B5EF4-FFF2-40B4-BE49-F238E27FC236}">
                <a16:creationId xmlns:a16="http://schemas.microsoft.com/office/drawing/2014/main" id="{4EBD8FDF-466B-F45F-8B6D-8F6E1BE09B6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07" y="258787"/>
            <a:ext cx="684741" cy="71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13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2DC90DE-E0C4-9C5E-2154-363145CDDC73}"/>
              </a:ext>
            </a:extLst>
          </p:cNvPr>
          <p:cNvSpPr txBox="1"/>
          <p:nvPr/>
        </p:nvSpPr>
        <p:spPr>
          <a:xfrm>
            <a:off x="168520" y="133200"/>
            <a:ext cx="3047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endParaRPr lang="de-DE" sz="1400" dirty="0"/>
          </a:p>
          <a:p>
            <a:pPr marL="342900" indent="-342900">
              <a:buFont typeface="+mj-lt"/>
              <a:buAutoNum type="arabicPeriod" startAt="10"/>
            </a:pPr>
            <a:r>
              <a:rPr lang="de-DE" sz="1400" dirty="0"/>
              <a:t>Warten auf Befehl des GF und wiederholen: </a:t>
            </a:r>
            <a:br>
              <a:rPr lang="de-DE" sz="1400" dirty="0"/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„Schlauchtrupp;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zur Brandbekämpfung;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mit dem 3. C-Rohr;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zum mittleren Brandabschnitt; über den Platz; vor!“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Aufbau 3. Rohr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/>
              <a:t> 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de-DE" sz="1400" dirty="0"/>
              <a:t>Befehl geben: </a:t>
            </a:r>
            <a:r>
              <a:rPr lang="de-DE" sz="1400" i="1" u="sng" dirty="0"/>
              <a:t>„3. Rohr Wasser marsch!“</a:t>
            </a:r>
            <a:r>
              <a:rPr lang="de-DE" sz="1400" dirty="0"/>
              <a:t>.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de-DE" sz="1400" b="1" dirty="0"/>
              <a:t>LÖSCHEN!!! </a:t>
            </a:r>
            <a:r>
              <a:rPr lang="de-DE" sz="1400" dirty="0"/>
              <a:t>&amp; Warten auf Befehl: </a:t>
            </a:r>
            <a:r>
              <a:rPr lang="de-DE" sz="1400" i="1" u="sng" dirty="0"/>
              <a:t>„1. 2. 3. Rohr Wasser halt!“.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de-DE" sz="1400" dirty="0"/>
              <a:t>Strahlrohr schließen.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de-DE" sz="1400" dirty="0"/>
              <a:t>Befehl geben: </a:t>
            </a:r>
            <a:r>
              <a:rPr lang="de-DE" sz="1400" i="1" u="sng" dirty="0"/>
              <a:t>„3. Rohr Wasser halt!“</a:t>
            </a:r>
            <a:r>
              <a:rPr lang="de-DE" sz="1400" dirty="0"/>
              <a:t>.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de-DE" sz="1400" dirty="0"/>
              <a:t>Warten auf Befehl zum Antreten am Verteiler.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494459-5167-1457-32C5-4DCD6D7E7674}"/>
              </a:ext>
            </a:extLst>
          </p:cNvPr>
          <p:cNvSpPr txBox="1"/>
          <p:nvPr/>
        </p:nvSpPr>
        <p:spPr>
          <a:xfrm>
            <a:off x="2863109" y="4580238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 dirty="0"/>
              <a:t>V.3</a:t>
            </a:r>
          </a:p>
        </p:txBody>
      </p:sp>
    </p:spTree>
    <p:extLst>
      <p:ext uri="{BB962C8B-B14F-4D97-AF65-F5344CB8AC3E}">
        <p14:creationId xmlns:p14="http://schemas.microsoft.com/office/powerpoint/2010/main" val="16284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FE54058-BE0F-FC91-133D-931FEE7A9B6C}"/>
              </a:ext>
            </a:extLst>
          </p:cNvPr>
          <p:cNvSpPr txBox="1"/>
          <p:nvPr/>
        </p:nvSpPr>
        <p:spPr>
          <a:xfrm>
            <a:off x="165600" y="133200"/>
            <a:ext cx="30475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Maschinist</a:t>
            </a:r>
          </a:p>
          <a:p>
            <a:endParaRPr lang="de-DE" sz="1400" dirty="0"/>
          </a:p>
          <a:p>
            <a:endParaRPr lang="de-DE" sz="1400" dirty="0"/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 zum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Antreten.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Befehl des GF für den Angriffstrupp.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beim Fahrzeug.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B-Kupplungen vom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Schlauch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zum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Verteiler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entgegennehmen und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Fahrzeug kuppeln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Befehl: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„Wasser marsch bis zum </a:t>
            </a: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erteiler!“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(Pumpenbedienung nur durch Ausbilder)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B-Kupplungen vom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Schlauch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zum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Standrohr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entgegennehmen und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Fahrzeug kuppeln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Befehl geben: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Wasser marsch bis zum Fahrzeug!“</a:t>
            </a:r>
            <a:endParaRPr lang="de-D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5E4637-26DA-9DBD-1003-C02520C7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90" y="273619"/>
            <a:ext cx="692944" cy="7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943</Words>
  <Application>Microsoft Office PowerPoint</Application>
  <PresentationFormat>Benutzerdefiniert</PresentationFormat>
  <Paragraphs>102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Christiansen</dc:creator>
  <cp:lastModifiedBy>Frank Christiansen</cp:lastModifiedBy>
  <cp:revision>7</cp:revision>
  <dcterms:created xsi:type="dcterms:W3CDTF">2024-06-29T12:37:32Z</dcterms:created>
  <dcterms:modified xsi:type="dcterms:W3CDTF">2024-06-29T18:39:33Z</dcterms:modified>
</cp:coreProperties>
</file>