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0" r:id="rId3"/>
    <p:sldId id="279" r:id="rId4"/>
    <p:sldId id="280" r:id="rId5"/>
    <p:sldId id="281" r:id="rId6"/>
    <p:sldId id="282" r:id="rId7"/>
    <p:sldId id="283" r:id="rId8"/>
    <p:sldId id="284" r:id="rId9"/>
    <p:sldId id="25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130" y="-5715"/>
            <a:ext cx="12185015" cy="685101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5" y="1270"/>
            <a:ext cx="12157075" cy="6835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0" y="5080"/>
            <a:ext cx="12197080" cy="685736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33117" y="1998525"/>
            <a:ext cx="4572000" cy="2861310"/>
          </a:xfrm>
          <a:prstGeom prst="rect">
            <a:avLst/>
          </a:prstGeom>
        </p:spPr>
        <p:txBody>
          <a:bodyPr>
            <a:spAutoFit/>
          </a:bodyPr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计算机简介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计算机的操作系统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计算机软件概念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软件开发的概念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DOS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命令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3102" y="1218272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08868" y="708804"/>
            <a:ext cx="2012089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/>
              <a:t>计算机简介</a:t>
            </a:r>
            <a:endParaRPr kumimoji="1"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009015" y="1170305"/>
            <a:ext cx="8877935" cy="46158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计算机（computer）俗称</a:t>
            </a:r>
            <a:r>
              <a:rPr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电脑</a:t>
            </a: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，是现代一种用于高速计算的</a:t>
            </a:r>
            <a:r>
              <a:rPr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电子计算机器</a:t>
            </a: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，是能够按照程序运行，自动、高速处理海量数据的现代化智能电子设备。</a:t>
            </a:r>
            <a:endParaRPr lang="en-US" altLang="zh-CN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计算机由</a:t>
            </a:r>
            <a:r>
              <a:rPr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硬件系统</a:t>
            </a: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和</a:t>
            </a:r>
            <a:r>
              <a:rPr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软件系统</a:t>
            </a: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所组成，没有安装任何软件的计算机称为</a:t>
            </a:r>
            <a:r>
              <a:rPr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裸机</a:t>
            </a: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。</a:t>
            </a:r>
            <a:endParaRPr lang="en-US" altLang="zh-CN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计算机可分为</a:t>
            </a:r>
            <a:r>
              <a:rPr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超级计算机、工业控制计算机、网络计算机、个人计算机、嵌入式计算机五类</a:t>
            </a: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，较先进的计算机有生物计算机、光子计算机、量子计算机等。</a:t>
            </a:r>
            <a:endParaRPr lang="en-US" altLang="zh-CN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计算机发明者</a:t>
            </a:r>
            <a:r>
              <a:rPr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约翰</a:t>
            </a:r>
            <a:r>
              <a:rPr lang="en-US" altLang="zh-CN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·</a:t>
            </a:r>
            <a:r>
              <a:rPr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冯</a:t>
            </a:r>
            <a:r>
              <a:rPr lang="en-US" altLang="zh-CN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·</a:t>
            </a:r>
            <a:r>
              <a:rPr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诺依曼</a:t>
            </a: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。计算机是</a:t>
            </a:r>
            <a:r>
              <a:rPr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20</a:t>
            </a: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世纪最先进的科学技术发明之一</a:t>
            </a:r>
            <a:endParaRPr lang="zh-CN" altLang="en-US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计算机的硬件分成</a:t>
            </a:r>
            <a:r>
              <a:rPr lang="en-US" altLang="zh-CN" sz="1600" b="1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5</a:t>
            </a:r>
            <a:r>
              <a:rPr lang="zh-CN" altLang="en-US" sz="1600" b="1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大组成部件</a:t>
            </a: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：运算器、控制器、存储器、输入设备和输出设备。</a:t>
            </a:r>
            <a:endParaRPr lang="zh-CN" altLang="en-US" sz="1600" b="1" dirty="0"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1400" b="1" dirty="0"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运算器、控制器合称为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中央处理单元（</a:t>
            </a:r>
            <a: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Central Processing Unit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CPU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）或处理器</a:t>
            </a:r>
            <a:endParaRPr lang="zh-CN" altLang="en-US" sz="14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存储</a:t>
            </a:r>
            <a:r>
              <a:rPr lang="zh-CN" altLang="en-US" sz="1400" b="1" dirty="0"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器分为</a:t>
            </a:r>
            <a:r>
              <a:rPr lang="zh-CN" altLang="en-US" sz="1400" b="1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：</a:t>
            </a:r>
            <a:endParaRPr lang="zh-CN" altLang="en-US" sz="1400" b="1" dirty="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  <a:sym typeface="+mn-ea"/>
            </a:endParaRPr>
          </a:p>
          <a:p>
            <a:pPr lvl="2" indent="0">
              <a:lnSpc>
                <a:spcPct val="150000"/>
              </a:lnSpc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内部存储器（内存条）</a:t>
            </a:r>
            <a:r>
              <a:rPr lang="en-US" altLang="zh-CN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zh-CN" altLang="en-US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重启电脑数据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不在</a:t>
            </a:r>
            <a:endParaRPr lang="en-US" altLang="zh-CN" sz="14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2" indent="0">
              <a:lnSpc>
                <a:spcPct val="150000"/>
              </a:lnSpc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外部存储器</a:t>
            </a:r>
            <a:r>
              <a:rPr lang="en-US" altLang="zh-CN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(U</a:t>
            </a:r>
            <a:r>
              <a:rPr lang="zh-CN" altLang="en-US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盘、硬盘</a:t>
            </a:r>
            <a:r>
              <a:rPr lang="en-US" altLang="zh-CN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),</a:t>
            </a:r>
            <a:r>
              <a:rPr lang="zh-CN" altLang="en-US" sz="1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重启电脑数据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还在</a:t>
            </a:r>
            <a:endParaRPr lang="zh-CN" altLang="en-US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输入设备有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键盘、鼠标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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输出设备有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显示器、打印机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</a:t>
            </a:r>
            <a:endParaRPr lang="zh-CN" altLang="en-US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30846" y="712676"/>
            <a:ext cx="290703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Arial" panose="020B0604020202020204" pitchFamily="34" charset="0"/>
              </a:rPr>
              <a:t>计算机的操作系统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430846" y="1353183"/>
            <a:ext cx="7770346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操作系统（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Operating System，简称OS</a:t>
            </a:r>
            <a:r>
              <a:rPr lang="zh-CN" altLang="en-US" sz="16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）是管理和控制计算机硬件与软件资源的计算机程序，是直接运行在“裸机”上的最基本的系统软件，任何其他软件都必须在操作系统的支持下才能运行。</a:t>
            </a:r>
            <a:endParaRPr lang="en-US" altLang="zh-CN" sz="1600" b="1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常见的操作系统：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Windows/Linux/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MacOS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/Android/iOS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3575" y="3009900"/>
            <a:ext cx="3331845" cy="2936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30" y="3009900"/>
            <a:ext cx="5017135" cy="31121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27631" y="976103"/>
            <a:ext cx="2917190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/>
              <a:t>计算机软件的概念</a:t>
            </a:r>
            <a:endParaRPr kumimoji="1"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227631" y="1548979"/>
            <a:ext cx="7587048" cy="25533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软件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（中国大陆及香港用语，台湾称作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软体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，英文：Software）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软件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是一系列按照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特定顺序组织的计算机数据和指令的集合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一般来讲软件</a:t>
            </a:r>
            <a:r>
              <a:rPr lang="en-US" altLang="zh-CN" sz="16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被划分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系统软件、应用软件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和介于这两者之间的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中间件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系统软件:windows/linux/macOS/Android/iOS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应用软件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:QQ WeChat 浏览器 迅雷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、后台系统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等…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36955" y="1163955"/>
            <a:ext cx="10118090" cy="47999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什么是软件开发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借助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开发工具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计算机语言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制作软件 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什么是计算机语言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人与计算机之间进行信息交流沟通的一种特殊语言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计算机语言的分类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&gt;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机器语言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 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机器语言是直接用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二进制代码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指令表达的计算机语言，指令是用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组成的一串代码，它们有一定的位数，并分成若干段，各段的编码表示不同的含义。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&gt;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汇编语言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汇编语言是使用一些特殊的符号来代替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机器语言的二进制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码，计算机不能直接识别，需要用一种软件将汇编语言翻译成机器语言。 </a:t>
            </a:r>
            <a:endParaRPr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&gt;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高级语言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使用普通英语进行编写源代码，通过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编译器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将源代码翻译成计算机直接识别的机器语言，之后再由计算机执行。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高级语言包括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C,C++,C#,JAVA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14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PHP,Python</a:t>
            </a:r>
            <a:endParaRPr lang="en-US" altLang="zh-CN" sz="1400" b="1" dirty="0" err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6955" y="703580"/>
            <a:ext cx="26111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软件开发的概念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50925" y="711835"/>
            <a:ext cx="204216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DOS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命令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050925" y="1173480"/>
            <a:ext cx="10019030" cy="49847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lvl="1" algn="l">
              <a:lnSpc>
                <a:spcPct val="150000"/>
              </a:lnSpc>
            </a:pP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DOS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（</a:t>
            </a:r>
            <a:r>
              <a:rPr lang="zh-CN" altLang="en-US" sz="15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磁盘操作系统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）命令，是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DOS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操作系统的命令，是一种面向磁盘的操作命令，主要包括目录操作类命令、磁盘操作类命令、文件操作类命令和其它命令。常用命令如下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:</a:t>
            </a:r>
            <a:b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</a:b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1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）查看目录内容命令 </a:t>
            </a:r>
            <a: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dir</a:t>
            </a:r>
            <a:b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</a:b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2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）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打开指定目录命令 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【语法：</a:t>
            </a:r>
            <a: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cd  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路径】</a:t>
            </a:r>
            <a:b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</a:b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3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）创建目录命令 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【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语法：</a:t>
            </a:r>
            <a: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md</a:t>
            </a:r>
            <a: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  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文件夹名字】</a:t>
            </a:r>
            <a:b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</a:b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4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）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删除当前指定的目录 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【语法： </a:t>
            </a:r>
            <a: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rd  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路径】</a:t>
            </a:r>
            <a:endParaRPr lang="zh-CN" altLang="en-US" sz="14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5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）创建 文件 </a:t>
            </a:r>
            <a: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echo a &gt; a.txt </a:t>
            </a:r>
            <a:b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</a:b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6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）文件复制命令 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【语法：</a:t>
            </a:r>
            <a: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copy 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源文件路径 目标文件路径】</a:t>
            </a:r>
            <a:b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</a:b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7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）显示文本文件内容命令 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【语法：</a:t>
            </a:r>
            <a: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type 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文件名】</a:t>
            </a:r>
            <a:b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</a:b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8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）更改文件名命令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【语法：</a:t>
            </a:r>
            <a: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ren a.txt a1.txt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】</a:t>
            </a:r>
            <a:b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</a:b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9)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  删除文件命令 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【语法：</a:t>
            </a:r>
            <a: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del a.txt a1.txt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】</a:t>
            </a:r>
            <a:endParaRPr lang="zh-CN" altLang="en-US" sz="14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10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）清除屏幕命令 </a:t>
            </a:r>
            <a: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cls</a:t>
            </a:r>
            <a:endParaRPr lang="en-US" altLang="zh-CN" sz="14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11)  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改变当前盘符命令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d: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12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）查看环境变量 </a:t>
            </a:r>
            <a: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path / echo %path%</a:t>
            </a:r>
            <a:endParaRPr lang="en-US" altLang="zh-CN" sz="14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echo </a:t>
            </a:r>
            <a:r>
              <a:rPr lang="zh-CN" altLang="en-US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打印 </a:t>
            </a:r>
            <a:r>
              <a:rPr lang="en-US" altLang="zh-CN" sz="14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linux</a:t>
            </a:r>
            <a:endParaRPr lang="en-US" altLang="zh-CN" sz="14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26050" y="5443220"/>
            <a:ext cx="7200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chemeClr val="bg1"/>
                </a:solidFill>
              </a:rPr>
              <a:t>郭永峰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8020" y="1673860"/>
            <a:ext cx="3120390" cy="4076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WPS 演示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方正舒体</vt:lpstr>
      <vt:lpstr>仿宋</vt:lpstr>
      <vt:lpstr>Wingdings</vt:lpstr>
      <vt:lpstr>华文仿宋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65</cp:revision>
  <dcterms:created xsi:type="dcterms:W3CDTF">2015-05-05T08:02:00Z</dcterms:created>
  <dcterms:modified xsi:type="dcterms:W3CDTF">2018-01-11T02:11:38Z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