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86" r:id="rId4"/>
    <p:sldId id="287" r:id="rId5"/>
    <p:sldId id="288" r:id="rId6"/>
    <p:sldId id="289" r:id="rId8"/>
    <p:sldId id="290" r:id="rId9"/>
    <p:sldId id="291" r:id="rId10"/>
    <p:sldId id="292" r:id="rId11"/>
    <p:sldId id="293" r:id="rId12"/>
    <p:sldId id="294" r:id="rId13"/>
    <p:sldId id="305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5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屠呦呦：</a:t>
            </a:r>
            <a:r>
              <a:rPr lang="en-US" altLang="zh-CN"/>
              <a:t>2015</a:t>
            </a:r>
            <a:r>
              <a:rPr lang="zh-CN" altLang="en-US"/>
              <a:t>年生理学医学奖</a:t>
            </a:r>
            <a:endParaRPr lang="zh-CN" altLang="en-US"/>
          </a:p>
          <a:p>
            <a:r>
              <a:rPr lang="zh-CN" altLang="en-US"/>
              <a:t>莫言：</a:t>
            </a:r>
            <a:r>
              <a:rPr lang="en-US" altLang="zh-CN"/>
              <a:t>2012</a:t>
            </a:r>
            <a:r>
              <a:rPr lang="zh-CN" altLang="en-US"/>
              <a:t>年文学奖</a:t>
            </a:r>
            <a:endParaRPr lang="zh-CN" altLang="en-US"/>
          </a:p>
          <a:p>
            <a:r>
              <a:rPr lang="zh-CN" altLang="en-US"/>
              <a:t>杨振宁，</a:t>
            </a:r>
            <a:r>
              <a:rPr lang="en-US" altLang="zh-CN"/>
              <a:t>1957</a:t>
            </a:r>
            <a:r>
              <a:rPr lang="zh-CN" altLang="en-US"/>
              <a:t>年物理学奖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30" y="-5715"/>
            <a:ext cx="12185015" cy="685101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5" y="1270"/>
            <a:ext cx="12157075" cy="6835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0" y="5080"/>
            <a:ext cx="12197080" cy="68573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hyperlink" Target="http://www.sun.com/" TargetMode="External"/><Relationship Id="rId1" Type="http://schemas.openxmlformats.org/officeDocument/2006/relationships/hyperlink" Target="http://www.oracl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95029" y="846504"/>
            <a:ext cx="2832827" cy="338554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+mn-ea"/>
              </a:rPr>
              <a:t>JDK,JRE,JVM</a:t>
            </a:r>
            <a:r>
              <a:rPr lang="zh-CN" altLang="en-US" sz="1600" b="1" dirty="0">
                <a:latin typeface="+mn-ea"/>
              </a:rPr>
              <a:t>的作用和关系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9949" y="1185092"/>
            <a:ext cx="7647064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包含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，而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包含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，总的来说</a:t>
            </a:r>
            <a:r>
              <a:rPr lang="en-US" altLang="zh-CN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是用于</a:t>
            </a:r>
            <a:r>
              <a:rPr lang="en-US" altLang="zh-CN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程序的开发</a:t>
            </a:r>
            <a:r>
              <a:rPr lang="en-US" altLang="zh-CN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</a:t>
            </a: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则是只能运行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而没有编译的功能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最后用张网络图片总结下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2218055"/>
            <a:ext cx="4291965" cy="3628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84240" y="3796030"/>
            <a:ext cx="4570730" cy="17532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总结：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JDK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：主要用于编译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JRE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：主要作用看运行效果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JVM: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主要作用跨平台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负责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程序的调用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830" y="775335"/>
            <a:ext cx="11327765" cy="1433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43735" y="3147060"/>
            <a:ext cx="5207000" cy="22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cmd</a:t>
            </a:r>
            <a:endParaRPr lang="en-US" altLang="zh-CN"/>
          </a:p>
          <a:p>
            <a:pPr algn="l"/>
            <a:r>
              <a:rPr lang="en-US" altLang="zh-CN"/>
              <a:t>Java HelloWord</a:t>
            </a:r>
            <a:endParaRPr lang="en-US" altLang="zh-CN"/>
          </a:p>
          <a:p>
            <a:pPr algn="l"/>
            <a:r>
              <a:rPr lang="zh-CN" altLang="en-US"/>
              <a:t>先找C:\Users\10301\Desktop\test有没有</a:t>
            </a:r>
            <a:r>
              <a:rPr lang="en-US" altLang="zh-CN"/>
              <a:t>java.exe</a:t>
            </a:r>
            <a:endParaRPr lang="en-US" altLang="zh-CN"/>
          </a:p>
          <a:p>
            <a:pPr algn="l"/>
            <a:r>
              <a:rPr lang="zh-CN" altLang="en-US"/>
              <a:t>如果没有，就找</a:t>
            </a:r>
            <a:r>
              <a:rPr lang="en-US" altLang="zh-CN"/>
              <a:t>path 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68327" y="771351"/>
            <a:ext cx="480772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ea"/>
                <a:ea typeface="+mj-ea"/>
              </a:rPr>
              <a:t>JDK</a:t>
            </a:r>
            <a:r>
              <a:rPr lang="zh-CN" altLang="en-US" sz="2400" b="1" dirty="0">
                <a:latin typeface="+mj-ea"/>
                <a:ea typeface="+mj-ea"/>
              </a:rPr>
              <a:t>的下载和安装过程图解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[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]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8070" y="1356360"/>
            <a:ext cx="9713595" cy="47999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的下载地址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hlinkClick r:id="rId1"/>
              </a:rPr>
              <a:t>http://www.oracle.com</a:t>
            </a:r>
            <a:endParaRPr lang="en-US" altLang="zh-CN" sz="1400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hlinkClick r:id="rId2"/>
              </a:rPr>
              <a:t>www.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hlinkClick r:id="rId2"/>
              </a:rPr>
              <a:t>sun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hlinkClick r:id="rId2"/>
              </a:rPr>
              <a:t>.com</a:t>
            </a:r>
            <a:endParaRPr lang="en-US" altLang="zh-CN" sz="1400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Sun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 被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oracle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收购，地址都可以，访问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sun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会跳转到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oracl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</a:rPr>
              <a:t>e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的安装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下载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对应操作系统平台的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，这里下载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1.8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windows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平台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然后傻瓜式安装，下一步下一步，截图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（可拉大来查看图片）</a:t>
            </a:r>
            <a:endParaRPr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验证安装是否成功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如果安装了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的安装路径在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C:\Program Files\Java\jdk1.8.0_131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路径下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cmd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中可以输入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-version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来查看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的版本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zh-CN" altLang="en-US" sz="1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90" y="3140710"/>
            <a:ext cx="3007995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69752" y="786141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+mj-ea"/>
                <a:ea typeface="+mj-ea"/>
              </a:rPr>
              <a:t>JDK</a:t>
            </a:r>
            <a:r>
              <a:rPr lang="zh-CN" altLang="en-US" b="1" dirty="0">
                <a:latin typeface="+mj-ea"/>
                <a:ea typeface="+mj-ea"/>
              </a:rPr>
              <a:t>的删除和自定义安装路径</a:t>
            </a:r>
            <a:r>
              <a:rPr lang="en-US" altLang="zh-CN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[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掌握</a:t>
            </a:r>
            <a:r>
              <a:rPr lang="en-US" altLang="zh-CN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]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9752" y="1181555"/>
            <a:ext cx="7865037" cy="20300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删除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不能直接把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Home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目录文件夹删除了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，这种操作是不正确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正确的删除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是要来到 “控制面板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\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所有控制面板项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\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程序和功能”进行删除，如图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安装路径可以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自己定义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，个人喜好，我就不喜欢改。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什么时候需要更改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的安装路径 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当默认的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c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盘没有空间的时候，可以改成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</a:rPr>
              <a:t>D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盘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3211830"/>
            <a:ext cx="5027930" cy="26282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35990" y="699135"/>
            <a:ext cx="665226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ea"/>
                <a:ea typeface="+mj-ea"/>
              </a:rPr>
              <a:t>JDK</a:t>
            </a:r>
            <a:r>
              <a:rPr lang="zh-CN" altLang="en-US" sz="2400" b="1" dirty="0">
                <a:latin typeface="+mj-ea"/>
                <a:ea typeface="+mj-ea"/>
              </a:rPr>
              <a:t>安装路径下的目录解释 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[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了解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]</a:t>
            </a:r>
            <a:endParaRPr lang="en-US" altLang="zh-CN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160" y="1213485"/>
            <a:ext cx="9964420" cy="424624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1400" b="1" dirty="0" err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Home</a:t>
            </a: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中，会有如下图的结构</a:t>
            </a:r>
            <a:endParaRPr lang="zh-CN" altLang="en-US" sz="14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Home</a:t>
            </a: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目录路径</a:t>
            </a:r>
            <a:r>
              <a:rPr lang="en-US" altLang="zh-CN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C:\Program Files\Java\jdk1.8.0_131</a:t>
            </a: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，又称</a:t>
            </a:r>
            <a:r>
              <a:rPr lang="en-US" altLang="zh-CN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主目录</a:t>
            </a:r>
            <a:endParaRPr lang="zh-CN" altLang="en-US" sz="14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bin：该目录用于存放一些可执行程序，如javac（java编译器）、java(java运行工具)，jar(打包工具)和javadoc(文档生成工具)等</a:t>
            </a:r>
            <a:endParaRPr lang="zh-CN" altLang="en-US" sz="12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db:db目录是一个小型的数据库，从JDK 6.0开始，Java中引用了一个新的成员JavaDB，这是一个纯Java实现、开源的数据库管理系统。这个数据库不仅轻便，而且支持JDBC 4.0所有的规范，在学习JDBC 时，不再需要额外地安装一个数据库软件，选择直接使用JavaDB即可。</a:t>
            </a:r>
            <a:endParaRPr lang="zh-CN" altLang="en-US" sz="12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jre："jre"是 Java Runtime Environment 的缩写，意为Java程序运行时环境。此目录是Java运行时环境的根目录，它包括Java虚拟机，运行时的类包，Java应用启动器以及一个bin目录，但不包含开发环境中的开发工具。</a:t>
            </a:r>
            <a:endParaRPr lang="zh-CN" altLang="en-US" sz="12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include：由于JDK是通过C和C++实现的，因此在启动时需要引入一些C语言的头文件，该目录就是用于存放这些头文件的。</a:t>
            </a:r>
            <a:endParaRPr lang="zh-CN" altLang="en-US" sz="12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lib：lib是library的缩写，意为 Java 类库或库文件，是开发工具使用的归档包文件。</a:t>
            </a:r>
            <a:endParaRPr lang="zh-CN" altLang="en-US" sz="12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src.zip文件：src.zip为src文件夹的压缩文件，src中放置的是JDK核心类的源代码，通过该文件可以查看Java基础类的源代码。</a:t>
            </a:r>
            <a:endParaRPr lang="zh-CN" altLang="en-US" sz="12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1621155"/>
            <a:ext cx="2237105" cy="1264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9145" y="752853"/>
            <a:ext cx="6447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800" b="1" dirty="0" err="1">
                <a:latin typeface="+mj-ea"/>
                <a:ea typeface="+mj-ea"/>
              </a:rPr>
              <a:t>HelloWord</a:t>
            </a:r>
            <a:r>
              <a:rPr kumimoji="1" lang="zh-CN" altLang="en-US" sz="2800" b="1" dirty="0">
                <a:latin typeface="+mj-ea"/>
                <a:ea typeface="+mj-ea"/>
              </a:rPr>
              <a:t>案例的编写与编译 </a:t>
            </a:r>
            <a:r>
              <a:rPr kumimoji="1"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【</a:t>
            </a:r>
            <a:r>
              <a:rPr kumimoji="1"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掌握</a:t>
            </a:r>
            <a:r>
              <a:rPr kumimoji="1"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】</a:t>
            </a:r>
            <a:endParaRPr kumimoji="1"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105" y="1444625"/>
            <a:ext cx="9911080" cy="44926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我们来学习第一个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Java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程序，步骤如下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: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【先不管每一个步骤为什么，跟着做就是了】</a:t>
            </a:r>
            <a:endParaRPr kumimoji="1" lang="zh-CN" altLang="en-US" sz="16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在桌面创建一个</a:t>
            </a:r>
            <a:r>
              <a:rPr kumimoji="1" lang="en-US" altLang="zh-CN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test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目录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再创建一个文件</a:t>
            </a:r>
            <a:r>
              <a:rPr kumimoji="1" lang="en-US" altLang="zh-CN" sz="16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HelloWord.java</a:t>
            </a:r>
            <a:endParaRPr kumimoji="1" lang="en-US" altLang="zh-CN" sz="1600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编辑</a:t>
            </a:r>
            <a:r>
              <a:rPr kumimoji="1" lang="en-US" altLang="zh-CN" sz="1600" b="1" dirty="0" err="1">
                <a:latin typeface="华文仿宋" panose="02010600040101010101" charset="-122"/>
                <a:ea typeface="华文仿宋" panose="02010600040101010101" charset="-122"/>
              </a:rPr>
              <a:t>HelloWord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的文件，写上如下代码，或者直接复制进去</a:t>
            </a:r>
            <a:endParaRPr kumimoji="1"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lvl="1"/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class </a:t>
            </a:r>
            <a:r>
              <a:rPr lang="en-US" altLang="zh-CN" sz="1600" b="1" dirty="0" err="1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HelloWord</a:t>
            </a:r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{</a:t>
            </a:r>
            <a:endParaRPr lang="en-US" altLang="zh-CN" sz="1600" b="1" dirty="0">
              <a:solidFill>
                <a:schemeClr val="accent6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lvl="1"/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	public static void main(String[] </a:t>
            </a:r>
            <a:r>
              <a:rPr lang="en-US" altLang="zh-CN" sz="1600" b="1" dirty="0" err="1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args</a:t>
            </a:r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){</a:t>
            </a:r>
            <a:endParaRPr lang="en-US" altLang="zh-CN" sz="1600" b="1" dirty="0">
              <a:solidFill>
                <a:schemeClr val="accent6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lvl="1"/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		</a:t>
            </a:r>
            <a:r>
              <a:rPr lang="en-US" altLang="zh-CN" sz="1600" b="1" dirty="0" err="1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System.out.println</a:t>
            </a:r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("</a:t>
            </a:r>
            <a:r>
              <a:rPr lang="en-US" altLang="zh-CN" sz="1600" b="1" dirty="0" err="1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HelloWord</a:t>
            </a:r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");</a:t>
            </a:r>
            <a:endParaRPr lang="en-US" altLang="zh-CN" sz="1600" b="1" dirty="0">
              <a:solidFill>
                <a:schemeClr val="accent6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lvl="1"/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	}</a:t>
            </a:r>
            <a:endParaRPr lang="en-US" altLang="zh-CN" sz="1600" b="1" dirty="0">
              <a:solidFill>
                <a:schemeClr val="accent6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lvl="1"/>
            <a:r>
              <a:rPr lang="en-US" altLang="zh-CN" sz="1600" b="1" dirty="0">
                <a:solidFill>
                  <a:schemeClr val="accent6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}</a:t>
            </a:r>
            <a:endParaRPr kumimoji="1"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打开终端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cmd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进入到</a:t>
            </a:r>
            <a:r>
              <a:rPr kumimoji="1"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jdk</a:t>
            </a:r>
            <a:r>
              <a:rPr kumimoji="1"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bin</a:t>
            </a:r>
            <a:r>
              <a:rPr kumimoji="1"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目录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cd "C:\Program Files\Java\jdk1.8.0_131\bin"</a:t>
            </a:r>
            <a:endParaRPr kumimoji="1" lang="en-US" altLang="zh-CN" sz="1400" b="1" dirty="0">
              <a:solidFill>
                <a:schemeClr val="accent6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编译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java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文件，终端中输入</a:t>
            </a:r>
            <a:r>
              <a:rPr kumimoji="1" lang="en-US" altLang="zh-CN" sz="1600" b="1" dirty="0" err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javac</a:t>
            </a:r>
            <a:r>
              <a:rPr kumimoji="1" lang="zh-CN" altLang="en-US" sz="16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kumimoji="1" lang="en-US" altLang="zh-CN" sz="16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HelloWord.java</a:t>
            </a:r>
            <a:r>
              <a:rPr kumimoji="1" lang="zh-CN" altLang="en-US" sz="16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的全路径</a:t>
            </a:r>
            <a:endParaRPr kumimoji="1" lang="en-US" altLang="zh-CN" sz="1600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切换回</a:t>
            </a:r>
            <a:r>
              <a:rPr kumimoji="1"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test</a:t>
            </a:r>
            <a:r>
              <a:rPr kumimoji="1"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目录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，执行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class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文件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终端输入</a:t>
            </a:r>
            <a:r>
              <a:rPr kumimoji="1" lang="en-US" altLang="zh-CN" sz="16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java</a:t>
            </a:r>
            <a:r>
              <a:rPr kumimoji="1" lang="zh-CN" altLang="en-US" sz="16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kumimoji="1" lang="en-US" altLang="zh-CN" sz="1600" b="1" dirty="0" err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HelloWord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不需要加</a:t>
            </a:r>
            <a:r>
              <a:rPr kumimoji="1"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.class</a:t>
            </a:r>
            <a:r>
              <a:rPr kumimoji="1"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后缀</a:t>
            </a:r>
            <a:endParaRPr kumimoji="1"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kumimoji="1"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kumimoji="1"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kumimoji="1" lang="en-US" altLang="zh-CN" sz="1400" b="1" dirty="0">
              <a:solidFill>
                <a:schemeClr val="accent6">
                  <a:lumMod val="75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660" y="3959225"/>
            <a:ext cx="8083867" cy="3462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5" y="4684395"/>
            <a:ext cx="50292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70000" y="980440"/>
            <a:ext cx="64674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"/>
            </a:pPr>
            <a:r>
              <a:rPr kumimoji="1" lang="en-US" altLang="zh-CN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Java</a:t>
            </a:r>
            <a:r>
              <a:rPr kumimoji="1" lang="zh-CN" altLang="en-US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程序运行流程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【记住】</a:t>
            </a:r>
            <a:endParaRPr kumimoji="1" lang="zh-CN" altLang="en-US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编写</a:t>
            </a:r>
            <a:r>
              <a:rPr kumimoji="1"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.java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文件</a:t>
            </a:r>
            <a:endParaRPr kumimoji="1" lang="zh-CN" altLang="en-US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编译</a:t>
            </a:r>
            <a:r>
              <a:rPr kumimoji="1"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.java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文件，获得一个</a:t>
            </a:r>
            <a:r>
              <a:rPr kumimoji="1"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.class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文件</a:t>
            </a:r>
            <a:endParaRPr kumimoji="1" lang="zh-CN" altLang="en-US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运行</a:t>
            </a:r>
            <a:r>
              <a:rPr kumimoji="1"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.class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文件 看到效果</a:t>
            </a:r>
            <a:endParaRPr kumimoji="1" lang="zh-CN" altLang="en-US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9958" y="729283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800" b="1" dirty="0" err="1">
                <a:latin typeface="+mj-ea"/>
                <a:ea typeface="+mj-ea"/>
              </a:rPr>
              <a:t>Javac</a:t>
            </a:r>
            <a:r>
              <a:rPr kumimoji="1" lang="en-US" altLang="zh-CN" sz="2800" b="1" dirty="0">
                <a:latin typeface="+mj-ea"/>
                <a:ea typeface="+mj-ea"/>
              </a:rPr>
              <a:t>/Java</a:t>
            </a:r>
            <a:r>
              <a:rPr kumimoji="1" lang="zh-CN" altLang="en-US" sz="2800" b="1" dirty="0">
                <a:latin typeface="+mj-ea"/>
                <a:ea typeface="+mj-ea"/>
              </a:rPr>
              <a:t>命令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执行的路径</a:t>
            </a:r>
            <a:r>
              <a:rPr kumimoji="1"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【</a:t>
            </a:r>
            <a:r>
              <a:rPr kumimoji="1"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掌握</a:t>
            </a:r>
            <a:r>
              <a:rPr kumimoji="1"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】</a:t>
            </a:r>
            <a:endParaRPr kumimoji="1"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1575" y="1375410"/>
            <a:ext cx="9655810" cy="38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编译成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.class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文件命令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javac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命令的具体路径是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C:\Program Files\Java\jdk1.8.0_131\bin</a:t>
            </a:r>
            <a:endParaRPr kumimoji="1"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在终端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cmd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输入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 -version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的命令执行的路径是在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Path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C:\ProgramData\Oracle\Java\javapath</a:t>
            </a: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如果在命令行执行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javac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HelloWord.java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‘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javac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’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不是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内部或外部命令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，也不是可运行的程序，或批处理文件。说明在当前路径找不到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Javac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命令【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给学生演示这个错误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3910" y="2559284"/>
            <a:ext cx="7495674" cy="364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电脑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4708" y="3245956"/>
            <a:ext cx="6815889" cy="2683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Javac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787" y="859251"/>
            <a:ext cx="4618572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p>
            <a:r>
              <a:rPr lang="en-US" altLang="zh-CN" dirty="0"/>
              <a:t>c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:\Program Files\Java\jdk1.8.0_131\bin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1134" y="1445149"/>
            <a:ext cx="3847528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p>
            <a:r>
              <a:rPr lang="zh-CN" altLang="en-US" dirty="0"/>
              <a:t> C:\Users\guoyongfeng\Desktop\test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0278" y="923057"/>
            <a:ext cx="6096000" cy="1200329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p>
            <a:r>
              <a:rPr lang="zh-CN" altLang="en-US" dirty="0"/>
              <a:t>PATH=</a:t>
            </a:r>
            <a:endParaRPr lang="en-US" altLang="zh-CN" dirty="0"/>
          </a:p>
          <a:p>
            <a:r>
              <a:rPr lang="zh-CN" altLang="en-US" dirty="0"/>
              <a:t>C:\ProgramData\Oracle\Java\javapath;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:\Program Files\Java\jdk1.8.0_131\bin;</a:t>
            </a:r>
            <a:endParaRPr lang="en-US" altLang="zh-CN" dirty="0"/>
          </a:p>
          <a:p>
            <a:r>
              <a:rPr lang="zh-CN" altLang="en-US" dirty="0"/>
              <a:t>C:\Program Files (x86)\Intel\iCLS Client\;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78680" y="3246120"/>
            <a:ext cx="2642235" cy="1240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1804" y="890280"/>
            <a:ext cx="533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latin typeface="+mj-ea"/>
                <a:ea typeface="+mj-ea"/>
              </a:rPr>
              <a:t>java</a:t>
            </a:r>
            <a:r>
              <a:rPr kumimoji="1" lang="zh-CN" altLang="en-US" sz="2800" b="1" dirty="0">
                <a:latin typeface="+mj-ea"/>
                <a:ea typeface="+mj-ea"/>
              </a:rPr>
              <a:t>环境变量</a:t>
            </a:r>
            <a:r>
              <a:rPr kumimoji="1" lang="en-US" altLang="zh-CN" sz="2800" b="1" dirty="0">
                <a:latin typeface="+mj-ea"/>
                <a:ea typeface="+mj-ea"/>
              </a:rPr>
              <a:t>Path</a:t>
            </a:r>
            <a:r>
              <a:rPr kumimoji="1" lang="zh-CN" altLang="en-US" sz="2800" b="1" dirty="0">
                <a:latin typeface="+mj-ea"/>
                <a:ea typeface="+mj-ea"/>
              </a:rPr>
              <a:t>配置</a:t>
            </a:r>
            <a:r>
              <a:rPr kumimoji="1"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【</a:t>
            </a:r>
            <a:r>
              <a:rPr kumimoji="1"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掌握</a:t>
            </a:r>
            <a:r>
              <a:rPr kumimoji="1"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】</a:t>
            </a:r>
            <a:endParaRPr kumimoji="1"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3470" y="1536700"/>
            <a:ext cx="9841865" cy="3369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目的：不需要进入到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目录，也可执行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目录下的命令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javac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方法步骤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-windows10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的操作：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点击：此电脑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右键属性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高级系统设置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高级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环境变量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系统变量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中新建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JAVA_HOME=</a:t>
            </a:r>
            <a:r>
              <a:rPr kumimoji="1" lang="pt-BR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C:\Program Files\Java\jdk1.8.0_131</a:t>
            </a:r>
            <a:endParaRPr kumimoji="1" lang="pt-BR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系统变量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中编辑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Path,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在后面追加路径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%JAVA_HOME%\bin </a:t>
            </a: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（注：是右斜杠）</a:t>
            </a:r>
            <a:endParaRPr kumimoji="1" lang="en-US" altLang="zh-CN" b="1" dirty="0">
              <a:solidFill>
                <a:schemeClr val="accent1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在命令行可以输入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echo %JAVA_HOME%\bin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来查看环境变量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通过上面的努力，你就可以在任意目录编译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.java</a:t>
            </a: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文件了</a:t>
            </a:r>
            <a:endParaRPr kumimoji="1" lang="en-US" altLang="zh-CN" b="1" dirty="0">
              <a:solidFill>
                <a:schemeClr val="accent1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0691" y="2586411"/>
            <a:ext cx="7697941" cy="707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p>
            <a:r>
              <a:rPr lang="zh-CN" altLang="en-US" sz="4000" b="1" dirty="0"/>
              <a:t>Java语言开发环境准备-Windows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94234" y="1078342"/>
            <a:ext cx="4543064" cy="46166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CLASSPATH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变量配置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4234" y="1714354"/>
            <a:ext cx="7818699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在查找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文件时如果没有设置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classpath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会在当前路径查找，设置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classpath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后仅在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classpath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路径下查找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文件即可。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classpath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不是必须配置的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一旦修改了环境变量的东西，一定要重新启动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cmd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命令行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补：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cd ..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切换到上一个路径</a:t>
            </a:r>
            <a:endParaRPr kumimoji="1"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26050" y="5443220"/>
            <a:ext cx="720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郭永峰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8020" y="1673860"/>
            <a:ext cx="3120390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2025" y="8909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大纲</a:t>
            </a:r>
            <a:endParaRPr kumimoji="1"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22020" y="1572895"/>
            <a:ext cx="7509510" cy="45231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语言发展史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语言版本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语言特点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语言跨平台原理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JRE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的概述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的下载和安装过程图解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的删除和自定义安装路径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安装路径下的目录解释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第一个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程序，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</a:rPr>
              <a:t>HellowWord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案例的编写与编译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命令行方式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</a:rPr>
              <a:t>Javac&amp;Java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命令执行的路径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环境变量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</a:rPr>
              <a:t>Path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</a:rPr>
              <a:t>配置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CLASSPATH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变量配置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43559" y="1053183"/>
            <a:ext cx="26136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ea"/>
                <a:ea typeface="+mj-ea"/>
                <a:cs typeface="华文楷体" panose="02010600040101010101" charset="-122"/>
              </a:rPr>
              <a:t>Java</a:t>
            </a:r>
            <a:r>
              <a:rPr lang="zh-CN" altLang="en-US" sz="2400" b="1" dirty="0">
                <a:latin typeface="+mj-ea"/>
                <a:ea typeface="+mj-ea"/>
                <a:cs typeface="华文楷体" panose="02010600040101010101" charset="-122"/>
              </a:rPr>
              <a:t>语言发展史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550" y="1641475"/>
            <a:ext cx="10108565" cy="3538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仿宋" panose="02010609060101010101" charset="-122"/>
              </a:rPr>
              <a:t>詹姆斯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仿宋" panose="02010609060101010101" charset="-122"/>
              </a:rPr>
              <a:t>·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仿宋" panose="02010609060101010101" charset="-122"/>
              </a:rPr>
              <a:t>高斯林（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仿宋" panose="02010609060101010101" charset="-122"/>
              </a:rPr>
              <a:t>James Gosling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仿宋" panose="02010609060101010101" charset="-122"/>
              </a:rPr>
              <a:t>）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1977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年获得了加拿大卡尔加里大学计算机科学学士学位，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1983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年获得了美国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仿宋" panose="02010609060101010101" charset="-122"/>
              </a:rPr>
              <a:t>卡内基梅隆大学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计算机科学博士学位，毕业后到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IBM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工作，设计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IBM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第一代工作站</a:t>
            </a:r>
            <a:r>
              <a:rPr lang="en-US" altLang="zh-CN" sz="1600" b="1" dirty="0" err="1">
                <a:latin typeface="+mn-ea"/>
                <a:cs typeface="仿宋" panose="02010609060101010101" charset="-122"/>
              </a:rPr>
              <a:t>NeWS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系统，但不受重视。后来转至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Sun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公司，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1990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年，与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Patrick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，</a:t>
            </a:r>
            <a:r>
              <a:rPr lang="en-US" altLang="zh-CN" sz="1600" b="1" dirty="0" err="1">
                <a:latin typeface="+mn-ea"/>
                <a:cs typeface="仿宋" panose="02010609060101010101" charset="-122"/>
              </a:rPr>
              <a:t>Naughton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和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Mike Sheridan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等人合作“绿色计划”，后来发展一套语言叫做“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仿宋" panose="02010609060101010101" charset="-122"/>
              </a:rPr>
              <a:t>Oak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”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，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仿宋" panose="02010609060101010101" charset="-122"/>
              </a:rPr>
              <a:t>后改名为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。 </a:t>
            </a:r>
            <a:endParaRPr lang="en-US" altLang="zh-CN" sz="1600" b="1" dirty="0">
              <a:latin typeface="+mn-ea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+mn-ea"/>
                <a:cs typeface="仿宋" panose="02010609060101010101" charset="-122"/>
              </a:rPr>
              <a:t>SUN(Stanford University Network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，斯坦福大学网络公司</a:t>
            </a:r>
            <a:r>
              <a:rPr lang="en-US" altLang="zh-CN" sz="1600" b="1" dirty="0">
                <a:latin typeface="+mn-ea"/>
                <a:cs typeface="仿宋" panose="02010609060101010101" charset="-122"/>
              </a:rPr>
              <a:t>)</a:t>
            </a:r>
            <a:endParaRPr lang="en-US" altLang="zh-CN" sz="1600" b="1" dirty="0">
              <a:latin typeface="+mn-ea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仿宋" panose="02010609060101010101" charset="-122"/>
                <a:sym typeface="+mn-ea"/>
              </a:rPr>
              <a:t>卡内基梅隆大学</a:t>
            </a:r>
            <a:r>
              <a:rPr lang="zh-CN" altLang="en-US" sz="1600" b="1" dirty="0">
                <a:latin typeface="+mn-ea"/>
                <a:cs typeface="仿宋" panose="02010609060101010101" charset="-122"/>
              </a:rPr>
              <a:t>截至2017年卡耐基梅隆大学共培养出了12个图灵奖，20个诺贝尔奖，9个奥斯卡，114个艾米奖，44个托尼奖，非常牛逼的大学。</a:t>
            </a:r>
            <a:endParaRPr lang="zh-CN" altLang="en-US" sz="1600" b="1" dirty="0">
              <a:latin typeface="+mn-ea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0" y="4636770"/>
            <a:ext cx="2088515" cy="1553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18260" y="867410"/>
            <a:ext cx="9550400" cy="47999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是一门软件编程语言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可编写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桌面应用程序、</a:t>
            </a:r>
            <a:r>
              <a:rPr kumimoji="1"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Web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应用程序、分布式系统和嵌入式系统应用程序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等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早期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Sun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公司研发人员对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C++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进行改造，开发了一种称为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Oak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的面向对象语言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1995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年，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Sun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公司将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Oak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更名为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1996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年，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Sun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公司发布了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的第一个开发工具包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(JDK1.0)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1998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年，第二代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平台的企业版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J2EE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发布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1999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年公司发布了第二代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平台（简称为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Java2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）的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个版本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J2ME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Java2 Micro Edition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Java2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平台的微型版），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</a:rPr>
              <a:t>应用于移动、无线及有限资源的环境；</a:t>
            </a:r>
            <a:endParaRPr kumimoji="1" lang="en-US" altLang="zh-CN" sz="12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J2SE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Java 2 Standard Edition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Java 2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平台的标准版），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</a:rPr>
              <a:t>应用于桌面环境；</a:t>
            </a:r>
            <a:endParaRPr kumimoji="1" lang="en-US" altLang="zh-CN" sz="12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J2EE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Java 2Enterprise Edition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kumimoji="1" lang="en-US" altLang="zh-CN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Java 2</a:t>
            </a:r>
            <a:r>
              <a:rPr kumimoji="1"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平台的企业版），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</a:rPr>
              <a:t>应用于基于</a:t>
            </a:r>
            <a:r>
              <a:rPr kumimoji="1" lang="en-US" altLang="zh-CN" sz="12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</a:rPr>
              <a:t>的应用服务器。</a:t>
            </a:r>
            <a:endParaRPr kumimoji="1" lang="en-US" altLang="zh-CN" sz="12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 2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平台的发布，是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发展过程中最重要的一个里程碑，标志着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的应用开始普及。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2009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年，甲骨文公司宣布收购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Sun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。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2010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年，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编程语言的共同创始人之一</a:t>
            </a:r>
            <a:r>
              <a:rPr kumimoji="1"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詹姆斯</a:t>
            </a:r>
            <a:r>
              <a:rPr kumimoji="1"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·</a:t>
            </a:r>
            <a:r>
              <a:rPr kumimoji="1"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高斯林（</a:t>
            </a:r>
            <a:r>
              <a:rPr kumimoji="1"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kumimoji="1"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之父）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从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Oracle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公司辞职。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2011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年，甲骨文公司举行了全球性的活动，以庆祝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Java7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的推出，随后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Java7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正式发布。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2014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年，甲骨文公司发布了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Java8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正式版。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</a:rPr>
              <a:t>2017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</a:rPr>
              <a:t>年，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甲骨文公司发布了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Java9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81710" y="760095"/>
            <a:ext cx="265493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ea"/>
                <a:ea typeface="+mj-ea"/>
              </a:rPr>
              <a:t>Java</a:t>
            </a:r>
            <a:r>
              <a:rPr lang="zh-CN" altLang="en-US" sz="2400" b="1" dirty="0">
                <a:latin typeface="+mj-ea"/>
                <a:ea typeface="+mj-ea"/>
              </a:rPr>
              <a:t>语言版本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1466850"/>
            <a:ext cx="490410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5739765"/>
            <a:ext cx="4176395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23367" y="744739"/>
            <a:ext cx="303911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Java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</a:rPr>
              <a:t>语言特点 </a:t>
            </a:r>
            <a:r>
              <a:rPr lang="en-US" altLang="zh-CN" sz="24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[</a:t>
            </a:r>
            <a:r>
              <a:rPr lang="zh-CN" altLang="en-US" sz="24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]</a:t>
            </a:r>
            <a:endParaRPr lang="zh-CN" altLang="en-US" sz="2400" b="1" dirty="0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3315" y="1456055"/>
            <a:ext cx="6078855" cy="45231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简单性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解释性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面向对象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高性能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分布式处理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多线程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健壮性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动态性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安全性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跨平台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移植性</a:t>
            </a:r>
            <a:endParaRPr lang="en-US" altLang="zh-CN" sz="16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注：这是一道笔记题，需要记住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57618" y="743234"/>
            <a:ext cx="432041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ea"/>
                <a:ea typeface="+mj-ea"/>
              </a:rPr>
              <a:t>Java</a:t>
            </a:r>
            <a:r>
              <a:rPr lang="zh-CN" altLang="en-US" sz="2400" b="1" dirty="0">
                <a:latin typeface="+mj-ea"/>
                <a:ea typeface="+mj-ea"/>
              </a:rPr>
              <a:t>语言跨平台原理 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  <a:cs typeface="华文楷体" panose="02010600040101010101" charset="-122"/>
              </a:rPr>
              <a:t>[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  <a:cs typeface="华文楷体" panose="02010600040101010101" charset="-122"/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  <a:cs typeface="华文楷体" panose="02010600040101010101" charset="-122"/>
              </a:rPr>
              <a:t>]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910" y="1311910"/>
            <a:ext cx="9643110" cy="48926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什么是跨平台性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开发的软件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在任何操作系统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(mac/window/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linux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上都能安装并运行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语言跨平台原理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只要在需要运行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应用程序的操作系统上，先安装一个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虚拟机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(JVM Java Virtual Machine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即可。由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来负责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程序在该系统中的运行。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语言跨平台图解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write once ,run anywhere!(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一处编译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到处运行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7117" y="4591681"/>
            <a:ext cx="2135287" cy="102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dirty="0"/>
              <a:t>mac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69570" y="4591681"/>
            <a:ext cx="2357732" cy="102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dirty="0"/>
              <a:t>windows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99760" y="4591681"/>
            <a:ext cx="2135287" cy="102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dirty="0" err="1"/>
              <a:t>linux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29991" y="4802783"/>
            <a:ext cx="1256270" cy="603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JVM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78777" y="4802783"/>
            <a:ext cx="1256270" cy="603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JVM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2200" y="3648710"/>
            <a:ext cx="1256030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QQ(Java)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21122" y="4953278"/>
            <a:ext cx="1256270" cy="603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JVM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0615" y="642620"/>
            <a:ext cx="552005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+mj-ea"/>
                <a:ea typeface="+mj-ea"/>
              </a:rPr>
              <a:t>JRE</a:t>
            </a:r>
            <a:r>
              <a:rPr lang="zh-CN" altLang="en-US" sz="2800" b="1" dirty="0">
                <a:latin typeface="+mj-ea"/>
                <a:ea typeface="+mj-ea"/>
              </a:rPr>
              <a:t>和</a:t>
            </a:r>
            <a:r>
              <a:rPr lang="en-US" altLang="zh-CN" sz="2800" b="1" dirty="0">
                <a:latin typeface="+mj-ea"/>
                <a:ea typeface="+mj-ea"/>
              </a:rPr>
              <a:t>JDK</a:t>
            </a:r>
            <a:r>
              <a:rPr lang="zh-CN" altLang="en-US" sz="2800" b="1" dirty="0">
                <a:latin typeface="+mj-ea"/>
                <a:ea typeface="+mj-ea"/>
              </a:rPr>
              <a:t>的概述 </a:t>
            </a:r>
            <a:r>
              <a:rPr lang="en-US" altLang="zh-CN" sz="2800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[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掌握</a:t>
            </a:r>
            <a:r>
              <a:rPr lang="en-US" altLang="zh-CN" sz="2800" b="1" dirty="0">
                <a:solidFill>
                  <a:schemeClr val="accent2"/>
                </a:solidFill>
                <a:latin typeface="+mj-ea"/>
                <a:cs typeface="华文楷体" panose="02010600040101010101" charset="-122"/>
              </a:rPr>
              <a:t>]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0615" y="1164590"/>
            <a:ext cx="9791065" cy="51390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 (Java Runtime Environment)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包括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虚拟机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(JVM Java Virtual Machine)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程序所需的核心类库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如果想要运行一个开发好的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程序，计算机中只需要安装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即可。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总的说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 = JVM +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核心类库 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Development Kit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是提供给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开发人员使用的，其中包含了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的开发工具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，也包括了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安装了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，就不用在单独安装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JRE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 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的开发工具有：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编译工具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javac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、打包工具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(jar)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 = JRE + 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的开发工具。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 = JVM + 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核心类库 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 Java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开发工具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javac,jar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…)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4262</Words>
  <Application>WPS 演示</Application>
  <PresentationFormat>宽屏</PresentationFormat>
  <Paragraphs>226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方正舒体</vt:lpstr>
      <vt:lpstr>仿宋</vt:lpstr>
      <vt:lpstr>华文楷体</vt:lpstr>
      <vt:lpstr>华文仿宋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99</cp:revision>
  <dcterms:created xsi:type="dcterms:W3CDTF">2015-05-05T08:02:00Z</dcterms:created>
  <dcterms:modified xsi:type="dcterms:W3CDTF">2018-01-11T07:00:51Z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