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60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0" r:id="rId11"/>
    <p:sldId id="25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  <p:pic>
        <p:nvPicPr>
          <p:cNvPr id="2" name="图片 1" descr="187833856837624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0480" y="-15875"/>
            <a:ext cx="12263755" cy="68954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31885" y="4443730"/>
            <a:ext cx="1513205" cy="177609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954270" y="5851525"/>
            <a:ext cx="2298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郭永峰 </a:t>
            </a:r>
            <a:r>
              <a:rPr lang="en-US" altLang="zh-CN" b="1"/>
              <a:t>IT </a:t>
            </a:r>
            <a:r>
              <a:rPr lang="zh-CN" altLang="en-US" b="1"/>
              <a:t>教育工作室</a:t>
            </a:r>
            <a:endParaRPr lang="zh-CN" altLang="en-US" b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689543742202713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985" y="3810"/>
            <a:ext cx="12181840" cy="684911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361899138011731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95" y="-3810"/>
            <a:ext cx="12169775" cy="6842760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5678209854999263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810" y="-1270"/>
            <a:ext cx="12213590" cy="68668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7101076913806943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080" y="-11430"/>
            <a:ext cx="12181840" cy="684911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2_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78415554357137367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715" y="0"/>
            <a:ext cx="12183745" cy="685038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 descr="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1115" y="-3810"/>
            <a:ext cx="12218035" cy="6869430"/>
          </a:xfrm>
          <a:prstGeom prst="rect">
            <a:avLst/>
          </a:prstGeom>
        </p:spPr>
      </p:pic>
      <p:sp>
        <p:nvSpPr>
          <p:cNvPr id="2" name="文本框 1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4120" y="1025525"/>
            <a:ext cx="1824355" cy="2520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80941" y="2041243"/>
            <a:ext cx="1146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+mj-ea"/>
                <a:ea typeface="+mj-ea"/>
              </a:rPr>
              <a:t>大纲</a:t>
            </a:r>
            <a:endParaRPr kumimoji="1" lang="zh-CN" altLang="en-US" sz="2400" b="1" dirty="0"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00407" y="2703016"/>
            <a:ext cx="3951723" cy="1754326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b="1" dirty="0">
                <a:latin typeface="+mj-ea"/>
                <a:cs typeface="仿宋" panose="02010609060101010101" charset="-122"/>
              </a:rPr>
              <a:t>常用的</a:t>
            </a:r>
            <a:r>
              <a:rPr kumimoji="1" lang="en-US" altLang="zh-CN" b="1" dirty="0">
                <a:latin typeface="+mj-ea"/>
                <a:cs typeface="仿宋" panose="02010609060101010101" charset="-122"/>
              </a:rPr>
              <a:t>Java</a:t>
            </a:r>
            <a:r>
              <a:rPr kumimoji="1" lang="zh-CN" altLang="en-US" b="1" dirty="0">
                <a:latin typeface="+mj-ea"/>
                <a:cs typeface="仿宋" panose="02010609060101010101" charset="-122"/>
              </a:rPr>
              <a:t>开发工具</a:t>
            </a:r>
            <a:r>
              <a:rPr kumimoji="1" lang="en-US" altLang="zh-CN" b="1" dirty="0">
                <a:latin typeface="+mj-ea"/>
                <a:cs typeface="仿宋" panose="02010609060101010101" charset="-122"/>
              </a:rPr>
              <a:t>【</a:t>
            </a:r>
            <a:r>
              <a:rPr kumimoji="1" lang="zh-CN" altLang="en-US" b="1" dirty="0">
                <a:latin typeface="+mj-ea"/>
                <a:cs typeface="仿宋" panose="02010609060101010101" charset="-122"/>
              </a:rPr>
              <a:t>掌握</a:t>
            </a:r>
            <a:r>
              <a:rPr kumimoji="1" lang="en-US" altLang="zh-CN" b="1" dirty="0">
                <a:latin typeface="+mj-ea"/>
                <a:cs typeface="仿宋" panose="02010609060101010101" charset="-122"/>
              </a:rPr>
              <a:t>】</a:t>
            </a:r>
            <a:endParaRPr kumimoji="1" lang="en-US" altLang="zh-CN" b="1" dirty="0">
              <a:latin typeface="+mj-ea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b="1" dirty="0">
                <a:latin typeface="+mj-ea"/>
                <a:cs typeface="仿宋" panose="02010609060101010101" charset="-122"/>
              </a:rPr>
              <a:t>Eclipse</a:t>
            </a:r>
            <a:r>
              <a:rPr kumimoji="1" lang="zh-CN" altLang="en-US" b="1" dirty="0">
                <a:latin typeface="+mj-ea"/>
                <a:cs typeface="仿宋" panose="02010609060101010101" charset="-122"/>
              </a:rPr>
              <a:t>的下载与安装</a:t>
            </a:r>
            <a:r>
              <a:rPr kumimoji="1" lang="en-US" altLang="zh-CN" b="1" dirty="0">
                <a:latin typeface="+mj-ea"/>
                <a:cs typeface="仿宋" panose="02010609060101010101" charset="-122"/>
              </a:rPr>
              <a:t>【</a:t>
            </a:r>
            <a:r>
              <a:rPr kumimoji="1" lang="zh-CN" altLang="en-US" b="1" dirty="0">
                <a:latin typeface="+mj-ea"/>
                <a:cs typeface="仿宋" panose="02010609060101010101" charset="-122"/>
              </a:rPr>
              <a:t>掌握</a:t>
            </a:r>
            <a:r>
              <a:rPr kumimoji="1" lang="en-US" altLang="zh-CN" b="1" dirty="0">
                <a:latin typeface="+mj-ea"/>
                <a:cs typeface="仿宋" panose="02010609060101010101" charset="-122"/>
              </a:rPr>
              <a:t>】</a:t>
            </a:r>
            <a:endParaRPr kumimoji="1" lang="en-US" altLang="zh-CN" b="1" dirty="0">
              <a:latin typeface="+mj-ea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b="1" dirty="0">
                <a:latin typeface="+mj-ea"/>
                <a:cs typeface="仿宋" panose="02010609060101010101" charset="-122"/>
              </a:rPr>
              <a:t>Eclipse</a:t>
            </a:r>
            <a:r>
              <a:rPr kumimoji="1" lang="zh-CN" altLang="en-US" b="1" dirty="0">
                <a:latin typeface="+mj-ea"/>
                <a:cs typeface="仿宋" panose="02010609060101010101" charset="-122"/>
              </a:rPr>
              <a:t>的第一个项目程序</a:t>
            </a:r>
            <a:r>
              <a:rPr kumimoji="1" lang="en-US" altLang="zh-CN" b="1" dirty="0">
                <a:latin typeface="+mj-ea"/>
                <a:cs typeface="仿宋" panose="02010609060101010101" charset="-122"/>
              </a:rPr>
              <a:t>【</a:t>
            </a:r>
            <a:r>
              <a:rPr kumimoji="1" lang="zh-CN" altLang="en-US" b="1" dirty="0">
                <a:latin typeface="+mj-ea"/>
                <a:cs typeface="仿宋" panose="02010609060101010101" charset="-122"/>
              </a:rPr>
              <a:t>掌握</a:t>
            </a:r>
            <a:r>
              <a:rPr kumimoji="1" lang="en-US" altLang="zh-CN" b="1" dirty="0">
                <a:latin typeface="+mj-ea"/>
                <a:cs typeface="仿宋" panose="02010609060101010101" charset="-122"/>
              </a:rPr>
              <a:t>】</a:t>
            </a:r>
            <a:endParaRPr kumimoji="1" lang="en-US" altLang="zh-CN" b="1" dirty="0">
              <a:latin typeface="+mj-ea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b="1" dirty="0">
                <a:latin typeface="+mj-ea"/>
                <a:cs typeface="仿宋" panose="02010609060101010101" charset="-122"/>
              </a:rPr>
              <a:t>调整</a:t>
            </a:r>
            <a:r>
              <a:rPr kumimoji="1" lang="en-US" altLang="zh-CN" b="1" dirty="0">
                <a:latin typeface="+mj-ea"/>
                <a:cs typeface="仿宋" panose="02010609060101010101" charset="-122"/>
              </a:rPr>
              <a:t>Eclipse</a:t>
            </a:r>
            <a:r>
              <a:rPr kumimoji="1" lang="zh-CN" altLang="en-US" b="1" dirty="0">
                <a:latin typeface="+mj-ea"/>
                <a:cs typeface="仿宋" panose="02010609060101010101" charset="-122"/>
              </a:rPr>
              <a:t>的字体大小</a:t>
            </a:r>
            <a:r>
              <a:rPr kumimoji="1" lang="en-US" altLang="zh-CN" b="1" dirty="0">
                <a:latin typeface="+mj-ea"/>
                <a:cs typeface="仿宋" panose="02010609060101010101" charset="-122"/>
              </a:rPr>
              <a:t>【</a:t>
            </a:r>
            <a:r>
              <a:rPr kumimoji="1" lang="zh-CN" altLang="en-US" b="1" dirty="0">
                <a:latin typeface="+mj-ea"/>
                <a:cs typeface="仿宋" panose="02010609060101010101" charset="-122"/>
              </a:rPr>
              <a:t>掌握</a:t>
            </a:r>
            <a:r>
              <a:rPr kumimoji="1" lang="en-US" altLang="zh-CN" b="1" dirty="0">
                <a:latin typeface="+mj-ea"/>
                <a:cs typeface="仿宋" panose="02010609060101010101" charset="-122"/>
              </a:rPr>
              <a:t>】</a:t>
            </a:r>
            <a:endParaRPr kumimoji="1" lang="en-US" altLang="zh-CN" b="1" dirty="0">
              <a:latin typeface="+mj-ea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922514" y="866449"/>
            <a:ext cx="3796665" cy="460375"/>
          </a:xfrm>
          <a:prstGeom prst="rect">
            <a:avLst/>
          </a:prstGeom>
        </p:spPr>
        <p:txBody>
          <a:bodyPr wrap="none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+mj-ea"/>
                <a:cs typeface="仿宋" panose="02010609060101010101" charset="-122"/>
              </a:rPr>
              <a:t>常用的</a:t>
            </a:r>
            <a:r>
              <a:rPr kumimoji="1" lang="en-US" altLang="zh-CN" sz="2400" b="1" dirty="0">
                <a:latin typeface="+mj-ea"/>
                <a:cs typeface="仿宋" panose="02010609060101010101" charset="-122"/>
              </a:rPr>
              <a:t>Java IDE </a:t>
            </a:r>
            <a:r>
              <a:rPr kumimoji="1" lang="zh-CN" altLang="en-US" sz="2400" b="1" dirty="0">
                <a:latin typeface="+mj-ea"/>
                <a:cs typeface="仿宋" panose="02010609060101010101" charset="-122"/>
              </a:rPr>
              <a:t>开发工具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922655" y="1536700"/>
            <a:ext cx="10111105" cy="39693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为什么会有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 IDE 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开发工具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，如果像以前那样在终端通过命令行来编译执行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文件，一旦文件比较多，是件多么折腾的一件事。所以有很多开发工具，来简化我们的开发工作。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集成开发环境（IDE，Integrated Development Environment ）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是用于提供程序开发环境的应用程序，一般包括代码编辑器、编译器、调试器和图形用户界面等工具。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常见的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开发工具有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工作中掌握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Eclipse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即可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Editplus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Sublime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Text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kumimoji="1"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Eclipse</a:t>
            </a: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（工作中常用</a:t>
            </a:r>
            <a:r>
              <a:rPr kumimoji="1"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,200</a:t>
            </a: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多</a:t>
            </a:r>
            <a:r>
              <a:rPr kumimoji="1"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</a:t>
            </a:r>
            <a:r>
              <a:rPr kumimoji="1"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</a:t>
            </a:r>
            <a:endParaRPr kumimoji="1" lang="en-US" altLang="zh-CN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kumimoji="1"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MyEclipse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至少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1G)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IntelliJ IDEA(500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多</a:t>
            </a:r>
            <a:r>
              <a:rPr kumimoji="1"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M)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buFont typeface="+mj-ea"/>
              <a:buAutoNum type="circleNumDbPlain"/>
            </a:pP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zh-CN" altLang="en-US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注</a:t>
            </a:r>
            <a:r>
              <a:rPr kumimoji="1" lang="en-US" altLang="zh-CN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kumimoji="1" lang="zh-CN" altLang="en-US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掌握了</a:t>
            </a:r>
            <a:r>
              <a:rPr kumimoji="1" lang="en-US" altLang="zh-CN" b="1" dirty="0" err="1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Eclipse,MyEclipse</a:t>
            </a:r>
            <a:r>
              <a:rPr kumimoji="1" lang="zh-CN" altLang="en-US" b="1" dirty="0" err="1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r>
              <a:rPr kumimoji="1" lang="en-US" altLang="zh-CN" b="1" dirty="0" err="1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IDEA</a:t>
            </a:r>
            <a:r>
              <a:rPr kumimoji="1" lang="zh-CN" altLang="en-US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也自然会用，因为他们长的两差不多</a:t>
            </a:r>
            <a:endParaRPr kumimoji="1" lang="zh-CN" altLang="en-US" b="1" dirty="0">
              <a:solidFill>
                <a:schemeClr val="accent2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75995" y="1318260"/>
            <a:ext cx="9622790" cy="46615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/>
              <a:t>Eclipse 1.0         2001年11月7日（Win32/Linux32 Motif）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/>
              <a:t>Eclipse 2.0         2002年6月27日（Linux32 Motif + GTK, and Solaris/QNX/AIX）</a:t>
            </a:r>
            <a:endParaRPr lang="zh-CN" altLang="en-US"/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/>
              <a:t>...............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/>
              <a:t>Eclipse 3.6         2010年  版本代号  Helios        【太阳神】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>
                <a:solidFill>
                  <a:srgbClr val="FF0000"/>
                </a:solidFill>
              </a:rPr>
              <a:t>Eclipse 3.7         2011年  版本代号  Indigo        【靛青】</a:t>
            </a:r>
            <a:endParaRPr lang="zh-CN" altLang="en-US" b="1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/>
              <a:t>Eclipse 3.8/4.2   2012年  版本代号  juno           【婚神星】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/>
              <a:t>Eclipse 4.3         2013年  版本代号  Kepler        【开普勒】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/>
              <a:t>Eclipse 4.4         2014年  版本代号  Luna          【月神】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/>
              <a:t>Eclipse 4.5         2015年  版本代号  Mars          【火星】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>
                <a:solidFill>
                  <a:srgbClr val="FF0000"/>
                </a:solidFill>
              </a:rPr>
              <a:t>Eclipse 4.6         2016年  版本代号  Neon</a:t>
            </a:r>
            <a:r>
              <a:rPr lang="en-US" altLang="zh-CN" b="1">
                <a:solidFill>
                  <a:srgbClr val="FF0000"/>
                </a:solidFill>
              </a:rPr>
              <a:t>	</a:t>
            </a:r>
            <a:r>
              <a:rPr lang="zh-CN" altLang="en-US" b="1">
                <a:solidFill>
                  <a:srgbClr val="FF0000"/>
                </a:solidFill>
              </a:rPr>
              <a:t>【霓虹灯】</a:t>
            </a:r>
            <a:endParaRPr lang="zh-CN" altLang="en-US" b="1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Eclipse 4.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7</a:t>
            </a:r>
            <a:r>
              <a:rPr lang="en-US" altLang="zh-CN" b="1">
                <a:solidFill>
                  <a:srgbClr val="FF0000"/>
                </a:solidFill>
              </a:rPr>
              <a:t>         2017</a:t>
            </a:r>
            <a:r>
              <a:rPr lang="zh-CN" altLang="en-US" b="1">
                <a:solidFill>
                  <a:srgbClr val="FF0000"/>
                </a:solidFill>
              </a:rPr>
              <a:t>年 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版本代号  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oxygen	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【氧气】</a:t>
            </a:r>
            <a:endParaRPr lang="zh-CN" altLang="en-US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5995" y="857885"/>
            <a:ext cx="26409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342900" indent="-342900">
              <a:buFont typeface="Wingdings" panose="05000000000000000000" charset="0"/>
              <a:buChar char=""/>
            </a:pPr>
            <a:r>
              <a:rPr lang="zh-CN" altLang="en-US" sz="2400" b="1">
                <a:sym typeface="+mn-ea"/>
              </a:rPr>
              <a:t>Eclipse 历史版本</a:t>
            </a:r>
            <a:endParaRPr lang="zh-CN" altLang="en-US" sz="2400" b="1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129010" y="604202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171154" y="655629"/>
            <a:ext cx="3437890" cy="460375"/>
          </a:xfrm>
          <a:prstGeom prst="rect">
            <a:avLst/>
          </a:prstGeom>
        </p:spPr>
        <p:txBody>
          <a:bodyPr wrap="none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en-US" altLang="zh-CN" sz="2400" b="1" dirty="0">
                <a:latin typeface="+mj-ea"/>
                <a:cs typeface="仿宋" panose="02010609060101010101" charset="-122"/>
              </a:rPr>
              <a:t>Eclipse</a:t>
            </a:r>
            <a:r>
              <a:rPr kumimoji="1" lang="zh-CN" altLang="en-US" sz="2400" b="1" dirty="0">
                <a:latin typeface="+mj-ea"/>
                <a:cs typeface="仿宋" panose="02010609060101010101" charset="-122"/>
              </a:rPr>
              <a:t>的下载与安装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1170940" y="1282700"/>
            <a:ext cx="8979535" cy="43541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charset="-122"/>
                <a:ea typeface="华文仿宋" panose="02010600040101010101" charset="-122"/>
                <a:cs typeface="仿宋" panose="02010609060101010101" charset="-122"/>
              </a:rPr>
              <a:t>进入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charset="-122"/>
                <a:ea typeface="华文仿宋" panose="02010600040101010101" charset="-122"/>
                <a:cs typeface="仿宋" panose="02010609060101010101" charset="-122"/>
              </a:rPr>
              <a:t>eclipse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charset="-122"/>
                <a:ea typeface="华文仿宋" panose="02010600040101010101" charset="-122"/>
                <a:cs typeface="仿宋" panose="02010609060101010101" charset="-122"/>
              </a:rPr>
              <a:t>的下载页面</a:t>
            </a:r>
            <a:r>
              <a:rPr lang="en-US" altLang="zh-CN" sz="1600" b="1" u="sng" dirty="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仿宋" panose="02010609060101010101" charset="-122"/>
              </a:rPr>
              <a:t>http://</a:t>
            </a:r>
            <a:r>
              <a:rPr lang="en-US" altLang="zh-CN" sz="1600" b="1" u="sng" dirty="0" err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仿宋" panose="02010609060101010101" charset="-122"/>
              </a:rPr>
              <a:t>www.eclipse.org</a:t>
            </a:r>
            <a:r>
              <a:rPr lang="en-US" altLang="zh-CN" sz="1600" b="1" u="sng" dirty="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仿宋" panose="02010609060101010101" charset="-122"/>
              </a:rPr>
              <a:t>/downloads/eclipse-packages/</a:t>
            </a:r>
            <a:endParaRPr lang="en-US" altLang="zh-CN" sz="1600" b="1" u="sng" dirty="0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  <a:cs typeface="仿宋" panose="02010609060101010101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华文仿宋" panose="02010600040101010101" charset="-122"/>
              <a:ea typeface="华文仿宋" panose="02010600040101010101" charset="-122"/>
              <a:cs typeface="仿宋" panose="02010609060101010101" charset="-122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charset="-122"/>
                <a:ea typeface="华文仿宋" panose="02010600040101010101" charset="-122"/>
                <a:cs typeface="仿宋" panose="02010609060101010101" charset="-122"/>
              </a:rPr>
              <a:t>然后在页面中，选择红色框的下载，下载后得到一个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charset="-122"/>
                <a:ea typeface="华文仿宋" panose="02010600040101010101" charset="-122"/>
                <a:sym typeface="+mn-ea"/>
              </a:rPr>
              <a:t>eclipse-jee-neon-3-win32-x86_64.zip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charset="-122"/>
                <a:ea typeface="华文仿宋" panose="02010600040101010101" charset="-122"/>
                <a:cs typeface="仿宋" panose="02010609060101010101" charset="-122"/>
              </a:rPr>
              <a:t>文件</a:t>
            </a:r>
            <a:endParaRPr kumimoji="1"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华文仿宋" panose="02010600040101010101" charset="-122"/>
              <a:ea typeface="华文仿宋" panose="02010600040101010101" charset="-122"/>
              <a:cs typeface="仿宋" panose="02010609060101010101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kumimoji="1"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华文仿宋" panose="02010600040101010101" charset="-122"/>
              <a:ea typeface="华文仿宋" panose="02010600040101010101" charset="-122"/>
              <a:cs typeface="仿宋" panose="02010609060101010101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kumimoji="1"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华文仿宋" panose="02010600040101010101" charset="-122"/>
              <a:ea typeface="华文仿宋" panose="02010600040101010101" charset="-122"/>
              <a:cs typeface="仿宋" panose="02010609060101010101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kumimoji="1"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华文仿宋" panose="02010600040101010101" charset="-122"/>
              <a:ea typeface="华文仿宋" panose="02010600040101010101" charset="-122"/>
              <a:cs typeface="仿宋" panose="02010609060101010101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kumimoji="1"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华文仿宋" panose="02010600040101010101" charset="-122"/>
              <a:ea typeface="华文仿宋" panose="02010600040101010101" charset="-122"/>
              <a:cs typeface="仿宋" panose="02010609060101010101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kumimoji="1"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华文仿宋" panose="02010600040101010101" charset="-122"/>
              <a:ea typeface="华文仿宋" panose="0201060004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charset="-122"/>
                <a:ea typeface="华文仿宋" panose="02010600040101010101" charset="-122"/>
                <a:sym typeface="+mn-ea"/>
              </a:rPr>
              <a:t>然后解压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charset="-122"/>
                <a:ea typeface="华文仿宋" panose="02010600040101010101" charset="-122"/>
                <a:sym typeface="+mn-ea"/>
              </a:rPr>
              <a:t>zip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charset="-122"/>
                <a:ea typeface="华文仿宋" panose="02010600040101010101" charset="-122"/>
                <a:sym typeface="+mn-ea"/>
              </a:rPr>
              <a:t>，直接点击解压后文件夹中的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charset="-122"/>
                <a:ea typeface="华文仿宋" panose="02010600040101010101" charset="-122"/>
                <a:sym typeface="+mn-ea"/>
              </a:rPr>
              <a:t>eclipse.exe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charset="-122"/>
                <a:ea typeface="华文仿宋" panose="02010600040101010101" charset="-122"/>
                <a:sym typeface="+mn-ea"/>
              </a:rPr>
              <a:t>即可使用</a:t>
            </a:r>
            <a:endParaRPr kumimoji="1"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华文仿宋" panose="02010600040101010101" charset="-122"/>
              <a:ea typeface="华文仿宋" panose="02010600040101010101" charset="-122"/>
              <a:cs typeface="仿宋" panose="02010609060101010101" charset="-122"/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kumimoji="1"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华文仿宋" panose="02010600040101010101" charset="-122"/>
              <a:ea typeface="华文仿宋" panose="02010600040101010101" charset="-122"/>
              <a:cs typeface="仿宋" panose="02010609060101010101" charset="-122"/>
              <a:sym typeface="+mn-ea"/>
            </a:endParaRPr>
          </a:p>
          <a:p>
            <a:r>
              <a:rPr kumimoji="1" lang="zh-CN" altLang="en-US" b="1" dirty="0">
                <a:solidFill>
                  <a:srgbClr val="C00000"/>
                </a:solidFill>
                <a:latin typeface="华文仿宋" panose="02010600040101010101" charset="-122"/>
                <a:ea typeface="华文仿宋" panose="02010600040101010101" charset="-122"/>
                <a:cs typeface="仿宋" panose="02010609060101010101" charset="-122"/>
              </a:rPr>
              <a:t>注意</a:t>
            </a:r>
            <a:r>
              <a:rPr kumimoji="1" lang="en-US" altLang="zh-CN" b="1" dirty="0">
                <a:solidFill>
                  <a:srgbClr val="C00000"/>
                </a:solidFill>
                <a:latin typeface="华文仿宋" panose="02010600040101010101" charset="-122"/>
                <a:ea typeface="华文仿宋" panose="02010600040101010101" charset="-122"/>
                <a:cs typeface="仿宋" panose="02010609060101010101" charset="-122"/>
              </a:rPr>
              <a:t>:</a:t>
            </a:r>
            <a:r>
              <a:rPr kumimoji="1" lang="zh-CN" altLang="en-US" b="1" dirty="0">
                <a:solidFill>
                  <a:srgbClr val="C00000"/>
                </a:solidFill>
                <a:latin typeface="华文仿宋" panose="02010600040101010101" charset="-122"/>
                <a:ea typeface="华文仿宋" panose="02010600040101010101" charset="-122"/>
                <a:cs typeface="仿宋" panose="02010609060101010101" charset="-122"/>
              </a:rPr>
              <a:t>下载</a:t>
            </a:r>
            <a:r>
              <a:rPr kumimoji="1" lang="en-US" altLang="zh-CN" b="1" dirty="0">
                <a:solidFill>
                  <a:srgbClr val="C00000"/>
                </a:solidFill>
                <a:latin typeface="华文仿宋" panose="02010600040101010101" charset="-122"/>
                <a:ea typeface="华文仿宋" panose="02010600040101010101" charset="-122"/>
                <a:cs typeface="仿宋" panose="02010609060101010101" charset="-122"/>
              </a:rPr>
              <a:t>Eclipse</a:t>
            </a:r>
            <a:r>
              <a:rPr kumimoji="1" lang="zh-CN" altLang="en-US" b="1" dirty="0">
                <a:solidFill>
                  <a:srgbClr val="C00000"/>
                </a:solidFill>
                <a:latin typeface="华文仿宋" panose="02010600040101010101" charset="-122"/>
                <a:ea typeface="华文仿宋" panose="02010600040101010101" charset="-122"/>
                <a:cs typeface="仿宋" panose="02010609060101010101" charset="-122"/>
              </a:rPr>
              <a:t> </a:t>
            </a:r>
            <a:r>
              <a:rPr kumimoji="1" lang="en-US" altLang="zh-CN" b="1" dirty="0">
                <a:solidFill>
                  <a:srgbClr val="C00000"/>
                </a:solidFill>
                <a:latin typeface="华文仿宋" panose="02010600040101010101" charset="-122"/>
                <a:ea typeface="华文仿宋" panose="02010600040101010101" charset="-122"/>
                <a:cs typeface="仿宋" panose="02010609060101010101" charset="-122"/>
              </a:rPr>
              <a:t>Neon</a:t>
            </a:r>
            <a:r>
              <a:rPr kumimoji="1" lang="zh-CN" altLang="en-US" b="1" dirty="0">
                <a:solidFill>
                  <a:srgbClr val="C00000"/>
                </a:solidFill>
                <a:latin typeface="华文仿宋" panose="02010600040101010101" charset="-122"/>
                <a:ea typeface="华文仿宋" panose="02010600040101010101" charset="-122"/>
                <a:cs typeface="仿宋" panose="02010609060101010101" charset="-122"/>
              </a:rPr>
              <a:t>的版本，一定要安装</a:t>
            </a:r>
            <a:r>
              <a:rPr kumimoji="1" lang="en-US" altLang="zh-CN" b="1" dirty="0">
                <a:solidFill>
                  <a:srgbClr val="C00000"/>
                </a:solidFill>
                <a:latin typeface="华文仿宋" panose="02010600040101010101" charset="-122"/>
                <a:ea typeface="华文仿宋" panose="02010600040101010101" charset="-122"/>
                <a:cs typeface="仿宋" panose="02010609060101010101" charset="-122"/>
              </a:rPr>
              <a:t>jdk1.8</a:t>
            </a:r>
            <a:endParaRPr kumimoji="1" lang="en-US" altLang="zh-CN" b="1" dirty="0">
              <a:solidFill>
                <a:srgbClr val="C00000"/>
              </a:solidFill>
              <a:latin typeface="华文仿宋" panose="02010600040101010101" charset="-122"/>
              <a:ea typeface="华文仿宋" panose="02010600040101010101" charset="-122"/>
              <a:cs typeface="仿宋" panose="02010609060101010101" charset="-122"/>
            </a:endParaRPr>
          </a:p>
          <a:p>
            <a:endParaRPr kumimoji="1" lang="zh-CN" altLang="en-US" b="1" dirty="0">
              <a:solidFill>
                <a:srgbClr val="C00000"/>
              </a:solidFill>
              <a:latin typeface="华文仿宋" panose="02010600040101010101" charset="-122"/>
              <a:ea typeface="华文仿宋" panose="02010600040101010101" charset="-122"/>
              <a:cs typeface="仿宋" panose="02010609060101010101" charset="-122"/>
            </a:endParaRPr>
          </a:p>
          <a:p>
            <a:r>
              <a:rPr kumimoji="1" lang="zh-CN" altLang="en-US" b="1" dirty="0">
                <a:solidFill>
                  <a:srgbClr val="C00000"/>
                </a:solidFill>
                <a:latin typeface="华文仿宋" panose="02010600040101010101" charset="-122"/>
                <a:ea typeface="华文仿宋" panose="02010600040101010101" charset="-122"/>
                <a:cs typeface="仿宋" panose="02010609060101010101" charset="-122"/>
              </a:rPr>
              <a:t>现在最新版本是eclipse-jee-oxygen-1a-win32-x86_64.zip 【</a:t>
            </a:r>
            <a:r>
              <a:rPr kumimoji="1" lang="zh-CN" altLang="en-US" b="1" dirty="0">
                <a:solidFill>
                  <a:srgbClr val="C00000"/>
                </a:solidFill>
                <a:latin typeface="华文仿宋" panose="02010600040101010101" charset="-122"/>
                <a:ea typeface="华文仿宋" panose="02010600040101010101" charset="-122"/>
                <a:cs typeface="仿宋" panose="02010609060101010101" charset="-122"/>
                <a:sym typeface="+mn-ea"/>
              </a:rPr>
              <a:t>oxygen</a:t>
            </a:r>
            <a:r>
              <a:rPr kumimoji="1" lang="en-US" altLang="zh-CN" b="1" dirty="0">
                <a:solidFill>
                  <a:srgbClr val="C00000"/>
                </a:solidFill>
                <a:latin typeface="华文仿宋" panose="02010600040101010101" charset="-122"/>
                <a:ea typeface="华文仿宋" panose="02010600040101010101" charset="-122"/>
                <a:cs typeface="仿宋" panose="02010609060101010101" charset="-122"/>
              </a:rPr>
              <a:t>:氧气</a:t>
            </a:r>
            <a:r>
              <a:rPr kumimoji="1" lang="zh-CN" altLang="en-US" b="1" dirty="0">
                <a:solidFill>
                  <a:srgbClr val="C00000"/>
                </a:solidFill>
                <a:latin typeface="华文仿宋" panose="02010600040101010101" charset="-122"/>
                <a:ea typeface="华文仿宋" panose="02010600040101010101" charset="-122"/>
                <a:cs typeface="仿宋" panose="02010609060101010101" charset="-122"/>
              </a:rPr>
              <a:t>】</a:t>
            </a:r>
            <a:endParaRPr kumimoji="1" lang="zh-CN" altLang="en-US" b="1" dirty="0">
              <a:solidFill>
                <a:srgbClr val="C00000"/>
              </a:solidFill>
              <a:latin typeface="华文仿宋" panose="02010600040101010101" charset="-122"/>
              <a:ea typeface="华文仿宋" panose="02010600040101010101" charset="-122"/>
              <a:cs typeface="仿宋" panose="02010609060101010101" charset="-122"/>
            </a:endParaRPr>
          </a:p>
          <a:p>
            <a:endParaRPr kumimoji="1"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华文仿宋" panose="02010600040101010101" charset="-122"/>
              <a:ea typeface="华文仿宋" panose="02010600040101010101" charset="-122"/>
              <a:cs typeface="仿宋" panose="0201060906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8610" y="2491740"/>
            <a:ext cx="4392295" cy="13760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833969" y="676785"/>
            <a:ext cx="4664710" cy="460375"/>
          </a:xfrm>
          <a:prstGeom prst="rect">
            <a:avLst/>
          </a:prstGeom>
        </p:spPr>
        <p:txBody>
          <a:bodyPr wrap="none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en-US" altLang="zh-CN" sz="2400" b="1" dirty="0">
                <a:latin typeface="+mj-ea"/>
                <a:cs typeface="仿宋" panose="02010609060101010101" charset="-122"/>
              </a:rPr>
              <a:t>Eclipse</a:t>
            </a:r>
            <a:r>
              <a:rPr kumimoji="1" lang="zh-CN" altLang="en-US" sz="2400" b="1" dirty="0">
                <a:latin typeface="+mj-ea"/>
                <a:cs typeface="仿宋" panose="02010609060101010101" charset="-122"/>
              </a:rPr>
              <a:t>的第一个</a:t>
            </a:r>
            <a:r>
              <a:rPr kumimoji="1" lang="en-US" altLang="zh-CN" sz="2400" b="1" dirty="0">
                <a:latin typeface="+mj-ea"/>
                <a:cs typeface="仿宋" panose="02010609060101010101" charset="-122"/>
              </a:rPr>
              <a:t>Java</a:t>
            </a:r>
            <a:r>
              <a:rPr kumimoji="1" lang="zh-CN" altLang="en-US" sz="2400" b="1" dirty="0">
                <a:latin typeface="+mj-ea"/>
                <a:cs typeface="仿宋" panose="02010609060101010101" charset="-122"/>
              </a:rPr>
              <a:t>项目程序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833755" y="1200150"/>
            <a:ext cx="8623935" cy="45231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kumimoji="1"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仿宋" panose="02010600040101010101" charset="-122"/>
                <a:ea typeface="华文仿宋" panose="02010600040101010101" charset="-122"/>
                <a:cs typeface="仿宋" panose="02010609060101010101" charset="-122"/>
              </a:rPr>
              <a:t>步骤：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华文仿宋" panose="02010600040101010101" charset="-122"/>
              <a:ea typeface="华文仿宋" panose="02010600040101010101" charset="-122"/>
              <a:cs typeface="仿宋" panose="02010609060101010101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仿宋" panose="02010600040101010101" charset="-122"/>
                <a:ea typeface="华文仿宋" panose="02010600040101010101" charset="-122"/>
                <a:cs typeface="仿宋" panose="02010609060101010101" charset="-122"/>
              </a:rPr>
              <a:t>打开桌面的</a:t>
            </a: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仿宋" panose="02010600040101010101" charset="-122"/>
                <a:ea typeface="华文仿宋" panose="02010600040101010101" charset="-122"/>
                <a:cs typeface="仿宋" panose="02010609060101010101" charset="-122"/>
              </a:rPr>
              <a:t>Eclipse,</a:t>
            </a:r>
            <a:r>
              <a:rPr kumimoji="1"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仿宋" panose="02010600040101010101" charset="-122"/>
                <a:ea typeface="华文仿宋" panose="02010600040101010101" charset="-122"/>
                <a:cs typeface="仿宋" panose="02010609060101010101" charset="-122"/>
              </a:rPr>
              <a:t>启动完成后会有如图提示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华文仿宋" panose="02010600040101010101" charset="-122"/>
              <a:ea typeface="华文仿宋" panose="02010600040101010101" charset="-122"/>
              <a:cs typeface="仿宋" panose="02010609060101010101" charset="-122"/>
            </a:endParaRPr>
          </a:p>
          <a:p>
            <a:pPr marL="342900" indent="-342900">
              <a:buFont typeface="+mj-lt"/>
              <a:buAutoNum type="arabicPeriod"/>
            </a:pP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华文仿宋" panose="02010600040101010101" charset="-122"/>
              <a:ea typeface="华文仿宋" panose="02010600040101010101" charset="-122"/>
              <a:cs typeface="仿宋" panose="02010609060101010101" charset="-122"/>
            </a:endParaRPr>
          </a:p>
          <a:p>
            <a:pPr marL="342900" indent="-342900">
              <a:buFont typeface="+mj-lt"/>
              <a:buAutoNum type="arabicPeriod"/>
            </a:pP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华文仿宋" panose="02010600040101010101" charset="-122"/>
              <a:ea typeface="华文仿宋" panose="02010600040101010101" charset="-122"/>
              <a:cs typeface="仿宋" panose="02010609060101010101" charset="-122"/>
            </a:endParaRPr>
          </a:p>
          <a:p>
            <a:pPr marL="342900" indent="-342900">
              <a:buFont typeface="+mj-lt"/>
              <a:buAutoNum type="arabicPeriod"/>
            </a:pP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华文仿宋" panose="02010600040101010101" charset="-122"/>
              <a:ea typeface="华文仿宋" panose="02010600040101010101" charset="-122"/>
              <a:cs typeface="仿宋" panose="02010609060101010101" charset="-122"/>
            </a:endParaRPr>
          </a:p>
          <a:p>
            <a:pPr marL="342900" indent="-342900">
              <a:buFont typeface="+mj-lt"/>
              <a:buAutoNum type="arabicPeriod"/>
            </a:pP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华文仿宋" panose="02010600040101010101" charset="-122"/>
              <a:ea typeface="华文仿宋" panose="02010600040101010101" charset="-122"/>
              <a:cs typeface="仿宋" panose="02010609060101010101" charset="-122"/>
            </a:endParaRPr>
          </a:p>
          <a:p>
            <a:pPr marL="342900" indent="-342900">
              <a:buFont typeface="+mj-lt"/>
              <a:buAutoNum type="arabicPeriod"/>
            </a:pP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华文仿宋" panose="02010600040101010101" charset="-122"/>
              <a:ea typeface="华文仿宋" panose="02010600040101010101" charset="-122"/>
              <a:cs typeface="仿宋" panose="02010609060101010101" charset="-122"/>
            </a:endParaRPr>
          </a:p>
          <a:p>
            <a:pPr marL="342900" indent="-342900">
              <a:buFont typeface="+mj-lt"/>
              <a:buAutoNum type="arabicPeriod"/>
            </a:pP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华文仿宋" panose="02010600040101010101" charset="-122"/>
              <a:ea typeface="华文仿宋" panose="02010600040101010101" charset="-122"/>
              <a:cs typeface="仿宋" panose="02010609060101010101" charset="-122"/>
            </a:endParaRPr>
          </a:p>
          <a:p>
            <a:pPr marL="342900" indent="-342900">
              <a:buFont typeface="+mj-lt"/>
              <a:buAutoNum type="arabicPeriod"/>
            </a:pP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华文仿宋" panose="02010600040101010101" charset="-122"/>
              <a:ea typeface="华文仿宋" panose="02010600040101010101" charset="-122"/>
              <a:cs typeface="仿宋" panose="02010609060101010101" charset="-122"/>
            </a:endParaRPr>
          </a:p>
          <a:p>
            <a:pPr marL="342900" indent="-342900">
              <a:buFont typeface="+mj-lt"/>
              <a:buAutoNum type="arabicPeriod"/>
            </a:pP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华文仿宋" panose="02010600040101010101" charset="-122"/>
              <a:ea typeface="华文仿宋" panose="02010600040101010101" charset="-122"/>
              <a:cs typeface="仿宋" panose="02010609060101010101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仿宋" panose="02010600040101010101" charset="-122"/>
                <a:ea typeface="华文仿宋" panose="02010600040101010101" charset="-122"/>
                <a:cs typeface="仿宋" panose="02010609060101010101" charset="-122"/>
              </a:rPr>
              <a:t>上图</a:t>
            </a:r>
            <a:r>
              <a:rPr kumimoji="1" lang="en-US" altLang="zh-CN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cs typeface="仿宋" panose="02010609060101010101" charset="-122"/>
              </a:rPr>
              <a:t>Workspace</a:t>
            </a:r>
            <a:r>
              <a:rPr kumimoji="1" lang="zh-CN" altLang="en-US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cs typeface="仿宋" panose="02010609060101010101" charset="-122"/>
              </a:rPr>
              <a:t>是工作路径</a:t>
            </a:r>
            <a:r>
              <a:rPr kumimoji="1"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仿宋" panose="02010600040101010101" charset="-122"/>
                <a:ea typeface="华文仿宋" panose="02010600040101010101" charset="-122"/>
                <a:cs typeface="仿宋" panose="02010609060101010101" charset="-122"/>
              </a:rPr>
              <a:t>，可以自己任意选择，当前我们用默认的即可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华文仿宋" panose="02010600040101010101" charset="-122"/>
              <a:ea typeface="华文仿宋" panose="02010600040101010101" charset="-122"/>
              <a:cs typeface="仿宋" panose="02010609060101010101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仿宋" panose="02010600040101010101" charset="-122"/>
                <a:ea typeface="华文仿宋" panose="02010600040101010101" charset="-122"/>
                <a:cs typeface="仿宋" panose="02010609060101010101" charset="-122"/>
              </a:rPr>
              <a:t>然后点击</a:t>
            </a: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仿宋" panose="02010600040101010101" charset="-122"/>
                <a:ea typeface="华文仿宋" panose="02010600040101010101" charset="-122"/>
                <a:cs typeface="仿宋" panose="02010609060101010101" charset="-122"/>
              </a:rPr>
              <a:t>OK,</a:t>
            </a:r>
            <a:r>
              <a:rPr kumimoji="1"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仿宋" panose="02010600040101010101" charset="-122"/>
                <a:ea typeface="华文仿宋" panose="02010600040101010101" charset="-122"/>
                <a:cs typeface="仿宋" panose="02010609060101010101" charset="-122"/>
              </a:rPr>
              <a:t>之后会有一个</a:t>
            </a: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仿宋" panose="02010600040101010101" charset="-122"/>
                <a:ea typeface="华文仿宋" panose="02010600040101010101" charset="-122"/>
                <a:cs typeface="仿宋" panose="02010609060101010101" charset="-122"/>
              </a:rPr>
              <a:t>Welcome</a:t>
            </a:r>
            <a:r>
              <a:rPr kumimoji="1"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仿宋" panose="02010600040101010101" charset="-122"/>
                <a:ea typeface="华文仿宋" panose="02010600040101010101" charset="-122"/>
                <a:cs typeface="仿宋" panose="02010609060101010101" charset="-122"/>
              </a:rPr>
              <a:t>欢迎界面，把它关掉即可。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华文仿宋" panose="02010600040101010101" charset="-122"/>
              <a:ea typeface="华文仿宋" panose="02010600040101010101" charset="-122"/>
              <a:cs typeface="仿宋" panose="02010609060101010101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仿宋" panose="02010600040101010101" charset="-122"/>
                <a:ea typeface="华文仿宋" panose="02010600040101010101" charset="-122"/>
                <a:cs typeface="仿宋" panose="02010609060101010101" charset="-122"/>
              </a:rPr>
              <a:t>接着在</a:t>
            </a: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仿宋" panose="02010600040101010101" charset="-122"/>
                <a:ea typeface="华文仿宋" panose="02010600040101010101" charset="-122"/>
                <a:cs typeface="仿宋" panose="02010609060101010101" charset="-122"/>
              </a:rPr>
              <a:t>Project</a:t>
            </a:r>
            <a:r>
              <a:rPr kumimoji="1"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仿宋" panose="02010600040101010101" charset="-122"/>
                <a:ea typeface="华文仿宋" panose="02010600040101010101" charset="-122"/>
                <a:cs typeface="仿宋" panose="02010609060101010101" charset="-122"/>
              </a:rPr>
              <a:t> </a:t>
            </a: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仿宋" panose="02010600040101010101" charset="-122"/>
                <a:ea typeface="华文仿宋" panose="02010600040101010101" charset="-122"/>
                <a:cs typeface="仿宋" panose="02010609060101010101" charset="-122"/>
              </a:rPr>
              <a:t>Explorer</a:t>
            </a:r>
            <a:r>
              <a:rPr kumimoji="1"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仿宋" panose="02010600040101010101" charset="-122"/>
                <a:ea typeface="华文仿宋" panose="02010600040101010101" charset="-122"/>
                <a:cs typeface="仿宋" panose="02010609060101010101" charset="-122"/>
              </a:rPr>
              <a:t>界面，右键新建</a:t>
            </a: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仿宋" panose="02010600040101010101" charset="-122"/>
                <a:ea typeface="华文仿宋" panose="02010600040101010101" charset="-122"/>
                <a:cs typeface="仿宋" panose="02010609060101010101" charset="-122"/>
              </a:rPr>
              <a:t>java</a:t>
            </a:r>
            <a:r>
              <a:rPr kumimoji="1"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仿宋" panose="02010600040101010101" charset="-122"/>
                <a:ea typeface="华文仿宋" panose="02010600040101010101" charset="-122"/>
                <a:cs typeface="仿宋" panose="02010609060101010101" charset="-122"/>
              </a:rPr>
              <a:t>项目，项目名为</a:t>
            </a:r>
            <a:r>
              <a:rPr kumimoji="1" lang="zh-CN" altLang="en-US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cs typeface="仿宋" panose="02010609060101010101" charset="-122"/>
              </a:rPr>
              <a:t>【</a:t>
            </a:r>
            <a:r>
              <a:rPr kumimoji="1" lang="en-US" altLang="zh-CN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cs typeface="仿宋" panose="02010609060101010101" charset="-122"/>
                <a:sym typeface="+mn-ea"/>
              </a:rPr>
              <a:t>day01-</a:t>
            </a:r>
            <a:r>
              <a:rPr kumimoji="1" lang="zh-CN" altLang="en-US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cs typeface="仿宋" panose="02010609060101010101" charset="-122"/>
                <a:sym typeface="+mn-ea"/>
              </a:rPr>
              <a:t>时间日期</a:t>
            </a:r>
            <a:r>
              <a:rPr kumimoji="1" lang="zh-CN" altLang="en-US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cs typeface="仿宋" panose="02010609060101010101" charset="-122"/>
              </a:rPr>
              <a:t>】</a:t>
            </a:r>
            <a:endParaRPr kumimoji="1" lang="zh-CN" altLang="en-US" b="1" dirty="0">
              <a:solidFill>
                <a:srgbClr val="FF0000"/>
              </a:solidFill>
              <a:latin typeface="华文仿宋" panose="02010600040101010101" charset="-122"/>
              <a:ea typeface="华文仿宋" panose="02010600040101010101" charset="-122"/>
              <a:cs typeface="仿宋" panose="02010609060101010101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仿宋" panose="02010600040101010101" charset="-122"/>
                <a:ea typeface="华文仿宋" panose="02010600040101010101" charset="-122"/>
                <a:cs typeface="仿宋" panose="02010609060101010101" charset="-122"/>
              </a:rPr>
              <a:t>接着在</a:t>
            </a:r>
            <a:r>
              <a:rPr kumimoji="1" lang="zh-CN" altLang="en-US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cs typeface="仿宋" panose="02010609060101010101" charset="-122"/>
              </a:rPr>
              <a:t>【</a:t>
            </a:r>
            <a:r>
              <a:rPr kumimoji="1" lang="en-US" altLang="zh-CN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cs typeface="仿宋" panose="02010609060101010101" charset="-122"/>
              </a:rPr>
              <a:t>day01-</a:t>
            </a:r>
            <a:r>
              <a:rPr kumimoji="1" lang="zh-CN" altLang="en-US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cs typeface="仿宋" panose="02010609060101010101" charset="-122"/>
              </a:rPr>
              <a:t>时间日期】</a:t>
            </a:r>
            <a:r>
              <a:rPr kumimoji="1"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仿宋" panose="02010600040101010101" charset="-122"/>
                <a:ea typeface="华文仿宋" panose="02010600040101010101" charset="-122"/>
                <a:cs typeface="仿宋" panose="02010609060101010101" charset="-122"/>
              </a:rPr>
              <a:t>的</a:t>
            </a:r>
            <a:r>
              <a:rPr kumimoji="1" lang="en-US" altLang="zh-CN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华文仿宋" panose="02010600040101010101" charset="-122"/>
                <a:ea typeface="华文仿宋" panose="02010600040101010101" charset="-122"/>
                <a:cs typeface="仿宋" panose="02010609060101010101" charset="-122"/>
              </a:rPr>
              <a:t>src</a:t>
            </a:r>
            <a:r>
              <a:rPr kumimoji="1"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仿宋" panose="02010600040101010101" charset="-122"/>
                <a:ea typeface="华文仿宋" panose="02010600040101010101" charset="-122"/>
                <a:cs typeface="仿宋" panose="02010609060101010101" charset="-122"/>
              </a:rPr>
              <a:t>目录下，创建一个</a:t>
            </a:r>
            <a:r>
              <a:rPr kumimoji="1" lang="en-US" altLang="zh-CN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华文仿宋" panose="02010600040101010101" charset="-122"/>
                <a:ea typeface="华文仿宋" panose="02010600040101010101" charset="-122"/>
                <a:cs typeface="仿宋" panose="02010609060101010101" charset="-122"/>
              </a:rPr>
              <a:t>HelloWord</a:t>
            </a:r>
            <a:r>
              <a:rPr kumimoji="1"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仿宋" panose="02010600040101010101" charset="-122"/>
                <a:ea typeface="华文仿宋" panose="02010600040101010101" charset="-122"/>
                <a:cs typeface="仿宋" panose="02010609060101010101" charset="-122"/>
              </a:rPr>
              <a:t>的</a:t>
            </a: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仿宋" panose="02010600040101010101" charset="-122"/>
                <a:ea typeface="华文仿宋" panose="02010600040101010101" charset="-122"/>
                <a:cs typeface="仿宋" panose="02010609060101010101" charset="-122"/>
              </a:rPr>
              <a:t>java</a:t>
            </a:r>
            <a:r>
              <a:rPr kumimoji="1"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仿宋" panose="02010600040101010101" charset="-122"/>
                <a:ea typeface="华文仿宋" panose="02010600040101010101" charset="-122"/>
                <a:cs typeface="仿宋" panose="02010609060101010101" charset="-122"/>
              </a:rPr>
              <a:t>文件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华文仿宋" panose="02010600040101010101" charset="-122"/>
              <a:ea typeface="华文仿宋" panose="02010600040101010101" charset="-122"/>
              <a:cs typeface="仿宋" panose="02010609060101010101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仿宋" panose="02010600040101010101" charset="-122"/>
                <a:ea typeface="华文仿宋" panose="02010600040101010101" charset="-122"/>
                <a:cs typeface="仿宋" panose="02010609060101010101" charset="-122"/>
              </a:rPr>
              <a:t>写上</a:t>
            </a: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仿宋" panose="02010600040101010101" charset="-122"/>
                <a:ea typeface="华文仿宋" panose="02010600040101010101" charset="-122"/>
                <a:cs typeface="仿宋" panose="02010609060101010101" charset="-122"/>
              </a:rPr>
              <a:t>main</a:t>
            </a:r>
            <a:r>
              <a:rPr kumimoji="1"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仿宋" panose="02010600040101010101" charset="-122"/>
                <a:ea typeface="华文仿宋" panose="02010600040101010101" charset="-122"/>
                <a:cs typeface="仿宋" panose="02010609060101010101" charset="-122"/>
              </a:rPr>
              <a:t>函数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华文仿宋" panose="02010600040101010101" charset="-122"/>
              <a:ea typeface="华文仿宋" panose="02010600040101010101" charset="-122"/>
              <a:cs typeface="仿宋" panose="02010609060101010101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仿宋" panose="02010600040101010101" charset="-122"/>
                <a:ea typeface="华文仿宋" panose="02010600040101010101" charset="-122"/>
                <a:cs typeface="仿宋" panose="02010609060101010101" charset="-122"/>
              </a:rPr>
              <a:t>运行，总体的一个效果如下个</a:t>
            </a:r>
            <a:r>
              <a:rPr kumimoji="1"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仿宋" panose="02010600040101010101" charset="-122"/>
                <a:ea typeface="华文仿宋" panose="02010600040101010101" charset="-122"/>
                <a:cs typeface="仿宋" panose="02010609060101010101" charset="-122"/>
              </a:rPr>
              <a:t>PPT</a:t>
            </a:r>
            <a:r>
              <a:rPr kumimoji="1"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仿宋" panose="02010600040101010101" charset="-122"/>
                <a:ea typeface="华文仿宋" panose="02010600040101010101" charset="-122"/>
                <a:cs typeface="仿宋" panose="02010609060101010101" charset="-122"/>
              </a:rPr>
              <a:t>的图</a:t>
            </a:r>
            <a:endParaRPr kumimoji="1"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华文仿宋" panose="02010600040101010101" charset="-122"/>
              <a:ea typeface="华文仿宋" panose="02010600040101010101" charset="-122"/>
              <a:cs typeface="仿宋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7647" y="2010030"/>
            <a:ext cx="3517341" cy="1751511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0480" y="815340"/>
            <a:ext cx="9373235" cy="5227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088034" y="721640"/>
            <a:ext cx="3704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+mj-ea"/>
                <a:ea typeface="+mj-ea"/>
                <a:cs typeface="仿宋" panose="02010609060101010101" charset="-122"/>
              </a:rPr>
              <a:t>调整</a:t>
            </a:r>
            <a:r>
              <a:rPr kumimoji="1" lang="en-US" altLang="zh-CN" sz="2400" b="1" dirty="0">
                <a:latin typeface="+mj-ea"/>
                <a:ea typeface="+mj-ea"/>
                <a:cs typeface="仿宋" panose="02010609060101010101" charset="-122"/>
              </a:rPr>
              <a:t>Eclipse</a:t>
            </a:r>
            <a:r>
              <a:rPr kumimoji="1" lang="zh-CN" altLang="en-US" sz="2400" b="1" dirty="0">
                <a:latin typeface="+mj-ea"/>
                <a:ea typeface="+mj-ea"/>
                <a:cs typeface="仿宋" panose="02010609060101010101" charset="-122"/>
              </a:rPr>
              <a:t>的字体大小</a:t>
            </a:r>
            <a:endParaRPr kumimoji="1" lang="zh-CN" altLang="en-US" sz="2400" b="1" dirty="0">
              <a:latin typeface="+mj-ea"/>
              <a:ea typeface="+mj-ea"/>
              <a:cs typeface="仿宋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87988" y="1390040"/>
            <a:ext cx="7720765" cy="1876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第一种方式：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点击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Eclipse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Window-</a:t>
            </a:r>
            <a:r>
              <a:rPr kumimoji="1"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Prefernces</a:t>
            </a:r>
            <a:r>
              <a:rPr kumimoji="1"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偏好设置，如左图</a:t>
            </a:r>
            <a:endParaRPr kumimoji="1" lang="zh-CN" altLang="en-US" sz="1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找到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General-Appearance-Colors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and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Fonts,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再找到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Basic…</a:t>
            </a:r>
            <a:r>
              <a:rPr kumimoji="1"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如右图</a:t>
            </a:r>
            <a:endParaRPr kumimoji="1" lang="zh-CN" altLang="en-US" sz="1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然后点击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Edit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kumimoji="1"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Font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来调字体大小</a:t>
            </a:r>
            <a:endParaRPr kumimoji="1"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第二种方式：</a:t>
            </a:r>
            <a:endParaRPr kumimoji="1"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kumimoji="1" lang="en-US" altLang="zh-CN" sz="16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neon</a:t>
            </a:r>
            <a:r>
              <a:rPr kumimoji="1" lang="zh-CN" altLang="en-US" sz="16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版本的</a:t>
            </a:r>
            <a:r>
              <a:rPr kumimoji="1" lang="en-US" altLang="zh-CN" sz="16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eclipse</a:t>
            </a:r>
            <a:r>
              <a:rPr kumimoji="1" lang="zh-CN" altLang="en-US" sz="16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可以通过</a:t>
            </a:r>
            <a:r>
              <a:rPr kumimoji="1"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【</a:t>
            </a:r>
            <a:r>
              <a:rPr kumimoji="1"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ctrl +</a:t>
            </a:r>
            <a:r>
              <a:rPr kumimoji="1"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 kumimoji="1" lang="en-US" altLang="zh-CN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</a:t>
            </a:r>
            <a:r>
              <a:rPr kumimoji="1"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】</a:t>
            </a:r>
            <a:r>
              <a:rPr kumimoji="1"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来更改文字大小</a:t>
            </a:r>
            <a:endParaRPr kumimoji="1"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lvl="1" indent="0">
              <a:buFont typeface="Wingdings" panose="05000000000000000000" pitchFamily="2" charset="2"/>
              <a:buNone/>
            </a:pPr>
            <a:r>
              <a:rPr kumimoji="1"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注：有些旧版本不支持这种方式，所以只能使用第一种</a:t>
            </a:r>
            <a:endParaRPr kumimoji="1" lang="zh-CN" altLang="en-US" sz="16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2880" y="3303905"/>
            <a:ext cx="3692525" cy="27946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195" y="2502535"/>
            <a:ext cx="3992880" cy="35960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733550" y="132016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项目的导入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1642</Words>
  <Application>WPS 演示</Application>
  <PresentationFormat>宽屏</PresentationFormat>
  <Paragraphs>84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方正舒体</vt:lpstr>
      <vt:lpstr>仿宋</vt:lpstr>
      <vt:lpstr>Wingdings</vt:lpstr>
      <vt:lpstr>华文仿宋</vt:lpstr>
      <vt:lpstr>Calibri</vt:lpstr>
      <vt:lpstr>微软雅黑</vt:lpstr>
      <vt:lpstr>Arial Unicode MS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gyf</cp:lastModifiedBy>
  <cp:revision>123</cp:revision>
  <dcterms:created xsi:type="dcterms:W3CDTF">2015-05-05T08:02:00Z</dcterms:created>
  <dcterms:modified xsi:type="dcterms:W3CDTF">2018-01-11T08:11:03Z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