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3"/>
    <p:sldId id="262" r:id="rId4"/>
    <p:sldId id="263" r:id="rId5"/>
    <p:sldId id="264" r:id="rId6"/>
    <p:sldId id="265" r:id="rId7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96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08" r:id="rId33"/>
    <p:sldId id="290" r:id="rId34"/>
    <p:sldId id="291" r:id="rId35"/>
    <p:sldId id="292" r:id="rId36"/>
    <p:sldId id="25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的运行：编写 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– 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编译 </a:t>
            </a:r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– 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执行</a:t>
            </a:r>
            <a:endParaRPr lang="en-US" altLang="zh-CN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 */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注释代码</a:t>
            </a:r>
            <a:endParaRPr lang="en-US" altLang="zh-CN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en-US" altLang="zh-CN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Demo1_Constant:</a:t>
            </a:r>
            <a:endParaRPr lang="en-US" altLang="zh-CN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System.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out.println("abc");//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字符串</a:t>
            </a:r>
            <a:endParaRPr lang="zh-CN" altLang="en-US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b="1" dirty="0">
                <a:solidFill>
                  <a:schemeClr val="accent2"/>
                </a:solidFill>
                <a:sym typeface="+mn-ea"/>
              </a:rPr>
              <a:t>System.</a:t>
            </a:r>
            <a:r>
              <a:rPr lang="is-IS" altLang="zh-CN" b="1" i="1" dirty="0">
                <a:solidFill>
                  <a:schemeClr val="accent2"/>
                </a:solidFill>
                <a:sym typeface="+mn-ea"/>
              </a:rPr>
              <a:t>out.println(1688);//</a:t>
            </a:r>
            <a:r>
              <a:rPr lang="zh-CN" altLang="is-IS" b="1" i="1" dirty="0">
                <a:solidFill>
                  <a:schemeClr val="accent2"/>
                </a:solidFill>
                <a:sym typeface="+mn-ea"/>
              </a:rPr>
              <a:t>整数</a:t>
            </a:r>
            <a:endParaRPr lang="zh-CN" altLang="is-IS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System.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out.println(16.88);//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小数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,</a:t>
            </a:r>
            <a:endParaRPr lang="en-US" altLang="zh-CN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 err="1">
                <a:solidFill>
                  <a:schemeClr val="accent2"/>
                </a:solidFill>
                <a:sym typeface="+mn-ea"/>
              </a:rPr>
              <a:t>System.</a:t>
            </a:r>
            <a:r>
              <a:rPr lang="en-US" altLang="zh-CN" b="1" i="1" dirty="0" err="1">
                <a:solidFill>
                  <a:schemeClr val="accent2"/>
                </a:solidFill>
                <a:sym typeface="+mn-ea"/>
              </a:rPr>
              <a:t>out.println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('a');//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用单引号括起来的内容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,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里面只能放单个数字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,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单个字母或单个符号</a:t>
            </a:r>
            <a:endParaRPr lang="zh-CN" altLang="en-US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//System.out.println('');</a:t>
            </a: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单引号内部，不可以什么都不写</a:t>
            </a:r>
            <a:endParaRPr lang="zh-CN" altLang="en-US" b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System.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out.println(' ');//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这是一个空格字符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System.out.println(true);//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布尔，真与假</a:t>
            </a:r>
            <a:endParaRPr lang="zh-CN" altLang="en-US" b="1" i="1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olidFill>
                  <a:schemeClr val="accent2"/>
                </a:solidFill>
                <a:sym typeface="+mn-ea"/>
              </a:rPr>
              <a:t>System.</a:t>
            </a:r>
            <a:r>
              <a:rPr lang="en-US" altLang="zh-CN" b="1" i="1" dirty="0">
                <a:solidFill>
                  <a:schemeClr val="accent2"/>
                </a:solidFill>
                <a:sym typeface="+mn-ea"/>
              </a:rPr>
              <a:t>out.println(true);//</a:t>
            </a:r>
            <a:r>
              <a:rPr lang="zh-CN" altLang="en-US" b="1" i="1" dirty="0">
                <a:solidFill>
                  <a:schemeClr val="accent2"/>
                </a:solidFill>
                <a:sym typeface="+mn-ea"/>
              </a:rPr>
              <a:t>布尔值，只有真与假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System.</a:t>
            </a:r>
            <a:r>
              <a:rPr lang="en-US" altLang="zh-CN" b="1" i="1" dirty="0">
                <a:sym typeface="+mn-ea"/>
              </a:rPr>
              <a:t>out.println(0b011);//</a:t>
            </a:r>
            <a:r>
              <a:rPr lang="zh-CN" altLang="en-US" b="1" i="1" dirty="0">
                <a:sym typeface="+mn-ea"/>
              </a:rPr>
              <a:t>二进用</a:t>
            </a:r>
            <a:r>
              <a:rPr lang="en-US" altLang="zh-CN" b="1" i="1" dirty="0">
                <a:sym typeface="+mn-ea"/>
              </a:rPr>
              <a:t>0b</a:t>
            </a:r>
            <a:r>
              <a:rPr lang="zh-CN" altLang="en-US" b="1" i="1" dirty="0">
                <a:sym typeface="+mn-ea"/>
              </a:rPr>
              <a:t>表示，只能在</a:t>
            </a:r>
            <a:r>
              <a:rPr lang="en-US" altLang="zh-CN" b="1" i="1" dirty="0">
                <a:sym typeface="+mn-ea"/>
              </a:rPr>
              <a:t>1.7</a:t>
            </a:r>
            <a:r>
              <a:rPr lang="zh-CN" altLang="en-US" b="1" i="1" dirty="0">
                <a:sym typeface="+mn-ea"/>
              </a:rPr>
              <a:t>以上的</a:t>
            </a:r>
            <a:r>
              <a:rPr lang="en-US" altLang="zh-CN" b="1" i="1" u="sng" dirty="0">
                <a:sym typeface="+mn-ea"/>
              </a:rPr>
              <a:t>sdk</a:t>
            </a:r>
            <a:r>
              <a:rPr lang="zh-CN" altLang="en-US" b="1" i="1" u="sng" dirty="0">
                <a:sym typeface="+mn-ea"/>
              </a:rPr>
              <a:t>使用</a:t>
            </a:r>
            <a:endParaRPr lang="zh-CN" altLang="en-US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System.</a:t>
            </a:r>
            <a:r>
              <a:rPr lang="en-US" altLang="zh-CN" b="1" i="1" dirty="0">
                <a:sym typeface="+mn-ea"/>
              </a:rPr>
              <a:t>out.println(011);//</a:t>
            </a:r>
            <a:r>
              <a:rPr lang="zh-CN" altLang="en-US" b="1" i="1" dirty="0">
                <a:sym typeface="+mn-ea"/>
              </a:rPr>
              <a:t>八进制前面加</a:t>
            </a:r>
            <a:r>
              <a:rPr lang="en-US" altLang="zh-CN" b="1" i="1" dirty="0">
                <a:sym typeface="+mn-ea"/>
              </a:rPr>
              <a:t>0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System.</a:t>
            </a:r>
            <a:r>
              <a:rPr lang="en-US" altLang="zh-CN" b="1" i="1" dirty="0">
                <a:sym typeface="+mn-ea"/>
              </a:rPr>
              <a:t>out.println(11);//</a:t>
            </a:r>
            <a:r>
              <a:rPr lang="zh-CN" altLang="en-US" b="1" i="1" dirty="0">
                <a:sym typeface="+mn-ea"/>
              </a:rPr>
              <a:t>十进制前面什么也不用加</a:t>
            </a:r>
            <a:endParaRPr lang="zh-CN" altLang="en-US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System.</a:t>
            </a:r>
            <a:r>
              <a:rPr lang="en-US" altLang="zh-CN" b="1" i="1" dirty="0">
                <a:sym typeface="+mn-ea"/>
              </a:rPr>
              <a:t>out.println(0x11);//</a:t>
            </a:r>
            <a:r>
              <a:rPr lang="zh-CN" altLang="en-US" b="1" i="1" dirty="0">
                <a:sym typeface="+mn-ea"/>
              </a:rPr>
              <a:t>十六进制前面加</a:t>
            </a:r>
            <a:r>
              <a:rPr lang="en-US" altLang="zh-CN" b="1" i="1" dirty="0">
                <a:sym typeface="+mn-ea"/>
              </a:rPr>
              <a:t>0x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整数型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字节型</a:t>
            </a:r>
            <a:r>
              <a:rPr lang="en-US" altLang="zh-CN" dirty="0">
                <a:sym typeface="+mn-ea"/>
              </a:rPr>
              <a:t>:byte   </a:t>
            </a:r>
            <a:r>
              <a:rPr lang="zh-CN" altLang="en-US" dirty="0">
                <a:sym typeface="+mn-ea"/>
              </a:rPr>
              <a:t>取值范围：</a:t>
            </a:r>
            <a:r>
              <a:rPr lang="en-US" altLang="zh-CN" dirty="0">
                <a:sym typeface="+mn-ea"/>
              </a:rPr>
              <a:t>[-128 ~ 127]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短整型</a:t>
            </a:r>
            <a:r>
              <a:rPr lang="en-US" altLang="zh-CN" dirty="0">
                <a:sym typeface="+mn-ea"/>
              </a:rPr>
              <a:t>:short </a:t>
            </a:r>
            <a:r>
              <a:rPr lang="zh-CN" altLang="en-US" dirty="0">
                <a:sym typeface="+mn-ea"/>
              </a:rPr>
              <a:t>取值范围：</a:t>
            </a:r>
            <a:r>
              <a:rPr lang="en-US" altLang="zh-CN" dirty="0">
                <a:sym typeface="+mn-ea"/>
              </a:rPr>
              <a:t>[-32768 ~ 32767]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整型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取值范围： </a:t>
            </a:r>
            <a:r>
              <a:rPr lang="en-US" altLang="zh-CN" u="sng" dirty="0">
                <a:sym typeface="+mn-ea"/>
              </a:rPr>
              <a:t>[-2147483648 ~ 2147483647]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长整型</a:t>
            </a:r>
            <a:r>
              <a:rPr lang="en-US" altLang="zh-CN" dirty="0">
                <a:sym typeface="+mn-ea"/>
              </a:rPr>
              <a:t>:long  </a:t>
            </a:r>
            <a:r>
              <a:rPr lang="zh-CN" altLang="en-US" dirty="0">
                <a:sym typeface="+mn-ea"/>
              </a:rPr>
              <a:t>取值范围：</a:t>
            </a:r>
            <a:r>
              <a:rPr lang="en-US" altLang="zh-CN" dirty="0">
                <a:sym typeface="+mn-ea"/>
              </a:rPr>
              <a:t>[-9223372036854775808 ~ 9223372036854775807]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char c = 'a';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char c1 = 97;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(c1);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char c2 = 98;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char c3 = 99;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char c4 = 100;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char c5 = 127;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(c2);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(c3);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(c4);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(c5);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://tool.chinaz.com/tools/unicode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1130" y="836270"/>
            <a:ext cx="38214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十六进制到十进制的转换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41130" y="1547984"/>
            <a:ext cx="7052776" cy="21228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</a:rPr>
              <a:t>任意进制到十进制的转换原理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系数：就是每一位上的数据。 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基数：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进制，基数就是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。 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权：在右边，从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开始编号，对应位上的编号即为该位的权。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结果：把系数*基数的权次幂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相加</a:t>
            </a:r>
            <a:r>
              <a:rPr lang="zh-CN" altLang="en-US" sz="1600" b="1" dirty="0">
                <a:latin typeface="+mn-ea"/>
              </a:rPr>
              <a:t>即可。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</a:rPr>
              <a:t>如下图</a:t>
            </a:r>
            <a:r>
              <a:rPr lang="en-US" altLang="zh-CN" b="1" dirty="0">
                <a:latin typeface="+mn-ea"/>
              </a:rPr>
              <a:t>:</a:t>
            </a:r>
            <a:endParaRPr lang="zh-CN" altLang="en-US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5005" y="3733731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dirty="0"/>
              <a:t>十六进制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25580" y="4181022"/>
            <a:ext cx="324203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2011" y="423348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95152" y="4222244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88293" y="423348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25580" y="5061391"/>
            <a:ext cx="324203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02011" y="511385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95152" y="5102613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88293" y="511385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76356" y="4673353"/>
            <a:ext cx="1297769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200" dirty="0"/>
              <a:t>权：位置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7173595" y="4180840"/>
            <a:ext cx="2997200" cy="152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/>
              <a:t>1*16^2 + f*16^1 + 0*16^0</a:t>
            </a:r>
            <a:endParaRPr lang="en-US" altLang="zh-CN" dirty="0"/>
          </a:p>
          <a:p>
            <a:r>
              <a:rPr lang="en-US" altLang="zh-CN" dirty="0"/>
              <a:t>16*16 + 15*16</a:t>
            </a:r>
            <a:endParaRPr lang="en-US" altLang="zh-CN" dirty="0"/>
          </a:p>
          <a:p>
            <a:r>
              <a:rPr lang="en-US" altLang="zh-CN" dirty="0"/>
              <a:t>31*16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7004617" y="3671498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r>
              <a:rPr lang="zh-CN" altLang="en-US" dirty="0"/>
              <a:t>十进制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4293870" y="3914775"/>
            <a:ext cx="2505075" cy="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76851" y="720035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原码反码补码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了解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6630" y="1181735"/>
            <a:ext cx="10287635" cy="45847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为什么要学习原码反码补码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   因为后面要学习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强制类型转换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如果不知道有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原反补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会看不懂结果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有符号数据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表示法的几种方式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原码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就是二进制定点表示法，即最高位为符号位，“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0”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表示正，“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1”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表示负，其余位表示数值的大小。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通过一个字节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也就是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个二进制位表示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+7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-7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cs-CZ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0(</a:t>
            </a:r>
            <a:r>
              <a:rPr lang="zh-CN" altLang="cs-CZ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符号位</a:t>
            </a:r>
            <a:r>
              <a:rPr lang="cs-CZ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) 0000111</a:t>
            </a:r>
            <a:endParaRPr lang="cs-CZ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charset="0"/>
              <a:buChar char=""/>
            </a:pPr>
            <a:r>
              <a:rPr lang="cs-CZ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1(</a:t>
            </a:r>
            <a:r>
              <a:rPr lang="zh-CN" altLang="cs-CZ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符号位</a:t>
            </a:r>
            <a:r>
              <a:rPr lang="cs-CZ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) 0000111</a:t>
            </a:r>
            <a:endParaRPr lang="cs-CZ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反码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正数的反码与其原码相同；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负数的反码是对其原码逐位取反，但符号位除外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补码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正数的补码与其原码相同；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负数的补码是在其反码的末位加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原码反码补码练习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已知原码求补码 *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0b10110100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已知补码求原码 *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0b11101110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0870" y="2904490"/>
            <a:ext cx="1495425" cy="3230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46236" y="893365"/>
            <a:ext cx="423545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变量的概述及格式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480" y="1583055"/>
            <a:ext cx="9520555" cy="29997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什么是变量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在程序执行的过程中，</a:t>
            </a:r>
            <a:r>
              <a:rPr lang="zh-CN" altLang="en-US" b="1" dirty="0">
                <a:solidFill>
                  <a:srgbClr val="C00000"/>
                </a:solidFill>
              </a:rPr>
              <a:t>在某个范围内其值可以发生改变的量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变量的定义格式，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【如同数据方程式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x,y,z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，求值】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数据类型 变量名 </a:t>
            </a:r>
            <a:r>
              <a:rPr lang="en-US" altLang="zh-CN" b="1" dirty="0">
                <a:solidFill>
                  <a:srgbClr val="C00000"/>
                </a:solidFill>
              </a:rPr>
              <a:t>= </a:t>
            </a:r>
            <a:r>
              <a:rPr lang="zh-CN" altLang="en-US" b="1" dirty="0">
                <a:solidFill>
                  <a:srgbClr val="C00000"/>
                </a:solidFill>
              </a:rPr>
              <a:t>变量值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byte b = 127;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/>
              <a:t>为什么要定义变量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用来不断的存放同一类型的常量，并可以重复使用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86938" y="879001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数据类型的概述和分类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7095" y="1553845"/>
            <a:ext cx="1034224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为什么有数据类型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语言是强类型语言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，对于每一种数据都定义了明确的具体数据类型，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每一种数据类型在内存中分配了不同大小的内存空间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这样做是为了充分高效的利用内存空间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中数据类型的分类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 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（面向对象部分讲解 ）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3030" y="2616200"/>
            <a:ext cx="2430145" cy="225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运行内存</a:t>
            </a:r>
            <a:r>
              <a:rPr lang="en-US" altLang="zh-CN"/>
              <a:t>(</a:t>
            </a:r>
            <a:r>
              <a:rPr lang="zh-CN" altLang="en-US"/>
              <a:t>有限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3529" y="747025"/>
            <a:ext cx="5397631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基本数据类型分类</a:t>
            </a:r>
            <a:r>
              <a:rPr lang="en-US" altLang="zh-CN" sz="2400" b="1" dirty="0">
                <a:latin typeface="+mj-ea"/>
                <a:ea typeface="+mj-ea"/>
              </a:rPr>
              <a:t>(4</a:t>
            </a:r>
            <a:r>
              <a:rPr lang="zh-CN" altLang="en-US" sz="2400" b="1" dirty="0">
                <a:latin typeface="+mj-ea"/>
                <a:ea typeface="+mj-ea"/>
              </a:rPr>
              <a:t>类</a:t>
            </a:r>
            <a:r>
              <a:rPr lang="en-US" altLang="zh-CN" sz="2400" b="1" dirty="0">
                <a:latin typeface="+mj-ea"/>
                <a:ea typeface="+mj-ea"/>
              </a:rPr>
              <a:t>8</a:t>
            </a:r>
            <a:r>
              <a:rPr lang="zh-CN" altLang="en-US" sz="2400" b="1" dirty="0">
                <a:latin typeface="+mj-ea"/>
                <a:ea typeface="+mj-ea"/>
              </a:rPr>
              <a:t>种</a:t>
            </a:r>
            <a:r>
              <a:rPr lang="en-US" altLang="zh-CN" sz="2400" b="1" dirty="0">
                <a:latin typeface="+mj-ea"/>
                <a:ea typeface="+mj-ea"/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3630" y="1110615"/>
            <a:ext cx="8346440" cy="4246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整数型：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占一个字节 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-2^7  ~ 2^7-1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-128~127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占两个字   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-2^15 ~ 2^15-1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-32768~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32767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占四个字节 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-2^31 ~ 2^31-1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-2^31=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214748364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占八个字节 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-2^63 ~ 2^63-1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-2^63=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922337203685477580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浮点型：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float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单精度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占四个字节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-3.403E38~3.403E38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double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双精度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占八个字节 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-1.798E308~1.798E308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字符型：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char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占两个字节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0~65535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布尔型：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boolean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类型没有明确指定他的大小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3397" y="828419"/>
            <a:ext cx="521335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基本数据类型</a:t>
            </a:r>
            <a:r>
              <a:rPr lang="en-US" altLang="zh-CN" sz="2400" b="1" dirty="0">
                <a:latin typeface="+mj-ea"/>
                <a:ea typeface="+mj-ea"/>
              </a:rPr>
              <a:t>-</a:t>
            </a:r>
            <a:r>
              <a:rPr lang="zh-CN" altLang="en-US" sz="2400" b="1" dirty="0">
                <a:latin typeface="+mj-ea"/>
                <a:ea typeface="+mj-ea"/>
              </a:rPr>
              <a:t>整数型声明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3620" y="1451610"/>
            <a:ext cx="10144760" cy="4107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 127;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字节型 占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取值范围必需在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-128 - 127</a:t>
            </a:r>
            <a:endParaRPr lang="en-US" altLang="zh-CN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short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-32768;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短整型 占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-2^15~2^15-1 (32767)</a:t>
            </a:r>
            <a:endParaRPr lang="en-US" altLang="zh-CN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-2147483648;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型 占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,-2^31~2^31-1 (2147483647</a:t>
            </a:r>
            <a:r>
              <a:rPr lang="en-US" altLang="zh-CN" b="1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b="1" u="sng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写长整型时，加个</a:t>
            </a:r>
            <a:r>
              <a:rPr lang="en-US" altLang="zh-CN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r>
              <a:rPr lang="zh-CN" altLang="en-US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标识</a:t>
            </a:r>
            <a:r>
              <a:rPr lang="en-US" altLang="zh-CN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可以写小写的</a:t>
            </a:r>
            <a:r>
              <a:rPr lang="en-US" altLang="zh-CN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l,</a:t>
            </a:r>
            <a:r>
              <a:rPr lang="zh-CN" altLang="en-US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但小写的</a:t>
            </a:r>
            <a:r>
              <a:rPr lang="en-US" altLang="zh-CN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r>
              <a:rPr lang="zh-CN" altLang="en-US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像一，不建议写</a:t>
            </a:r>
            <a:endParaRPr lang="zh-CN" altLang="en-US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long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-9223372036854775807L;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b="1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型 占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</a:t>
            </a:r>
            <a:r>
              <a:rPr lang="zh-CN" altLang="en-US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 </a:t>
            </a:r>
            <a:r>
              <a:rPr lang="en-US" altLang="zh-CN" b="1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-2^63~2^63-1 (9223372036854775808)</a:t>
            </a:r>
            <a:endParaRPr lang="en-US" altLang="zh-CN" b="1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</a:t>
            </a:r>
            <a:r>
              <a:rPr lang="en-US" altLang="zh-CN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kumimoji="1" lang="en-US" altLang="zh-CN" b="1" i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5259" y="934916"/>
            <a:ext cx="567182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基本数据类型之浮点型的声明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5535" y="1558290"/>
            <a:ext cx="9655810" cy="4107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float(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单精度：表示的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小数点的个数比较少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取值范围：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-3.403E38~3.403E38</a:t>
            </a:r>
            <a:endParaRPr lang="en-US" altLang="zh-CN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double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（双精度：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表示的小数点的个数比较多</a:t>
            </a:r>
            <a:r>
              <a:rPr lang="zh-CN" altLang="en-US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）取值范围： </a:t>
            </a:r>
            <a:r>
              <a:rPr lang="en-US" altLang="zh-CN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-1.798E308~1.798E308</a:t>
            </a:r>
            <a:endParaRPr lang="en-US" altLang="zh-CN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1.  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单精浮点数占四个字节，双精浮点数占八个字节</a:t>
            </a:r>
            <a:endParaRPr lang="zh-CN" altLang="en-US" sz="24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2.  3.403E+38 </a:t>
            </a:r>
            <a:r>
              <a:rPr lang="zh-CN" altLang="en-US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表示的数是</a:t>
            </a:r>
            <a:r>
              <a:rPr lang="en-US" altLang="zh-CN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3.403×10</a:t>
            </a:r>
            <a:r>
              <a:rPr lang="zh-CN" altLang="en-US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38</a:t>
            </a:r>
            <a:r>
              <a:rPr lang="zh-CN" altLang="en-US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次方</a:t>
            </a:r>
            <a:endParaRPr lang="zh-CN" altLang="en-US" sz="2000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3.  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单精度型使用</a:t>
            </a:r>
            <a:r>
              <a:rPr lang="en-US" alt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F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标识</a:t>
            </a:r>
            <a:r>
              <a:rPr lang="en-US" alt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不加</a:t>
            </a:r>
            <a:r>
              <a:rPr lang="en-US" alt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F,</a:t>
            </a:r>
            <a:r>
              <a:rPr lang="zh-CN" altLang="en-US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默认就是双精度</a:t>
            </a:r>
            <a:endParaRPr lang="zh-CN" altLang="en-US" sz="20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float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= 1.87312343F;</a:t>
            </a:r>
            <a:r>
              <a:rPr lang="en-US" altLang="zh-CN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单精度型使用</a:t>
            </a:r>
            <a:r>
              <a:rPr lang="en-US" altLang="zh-CN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F</a:t>
            </a:r>
            <a:r>
              <a:rPr lang="zh-CN" altLang="en-US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标识</a:t>
            </a:r>
            <a:endParaRPr lang="zh-CN" altLang="en-US" b="1" dirty="0">
              <a:solidFill>
                <a:srgbClr val="3F7F5F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华文仿宋" panose="02010600040101010101" charset="-122"/>
                <a:ea typeface="华文仿宋" panose="02010600040101010101" charset="-122"/>
              </a:rPr>
              <a:t>double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f</a:t>
            </a:r>
            <a:r>
              <a:rPr lang="zh-CN" altLang="en-US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= 33.123456789012345678;</a:t>
            </a:r>
            <a:r>
              <a:rPr lang="en-US" altLang="zh-CN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华文仿宋" panose="02010600040101010101" charset="-122"/>
                <a:ea typeface="华文仿宋" panose="02010600040101010101" charset="-122"/>
              </a:rPr>
              <a:t>双精度型不用加任何标识，只要有小数点即可</a:t>
            </a:r>
            <a:endParaRPr lang="zh-CN" altLang="en-US" b="1" dirty="0">
              <a:solidFill>
                <a:srgbClr val="3F7F5F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e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华文仿宋" panose="02010600040101010101" charset="-122"/>
                <a:ea typeface="华文仿宋" panose="02010600040101010101" charset="-122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华文仿宋" panose="02010600040101010101" charset="-122"/>
                <a:ea typeface="华文仿宋" panose="02010600040101010101" charset="-122"/>
              </a:rPr>
              <a:t>f</a:t>
            </a:r>
            <a:r>
              <a:rPr lang="en-US" altLang="zh-CN" b="1" i="1" dirty="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</a:rPr>
              <a:t>);</a:t>
            </a:r>
            <a:endParaRPr kumimoji="1" lang="en-US" altLang="zh-CN" b="1" i="1" dirty="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89418" y="960325"/>
            <a:ext cx="536575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基本数据类型之布尔型声明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  <a:latin typeface="+mj-ea"/>
                <a:ea typeface="+mj-ea"/>
              </a:rPr>
              <a:t>】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9418" y="1583453"/>
            <a:ext cx="7525062" cy="2788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布尔值只有真和假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boolean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b1 = true;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boolean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b2 = false;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zh-CN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</a:rPr>
              <a:t>(b1);</a:t>
            </a:r>
            <a:endParaRPr lang="en-US" altLang="zh-CN" b="1" i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zh-CN" b="1" i="1" dirty="0" err="1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</a:rPr>
              <a:t>(b2);</a:t>
            </a:r>
            <a:endParaRPr kumimoji="1" lang="zh-CN" altLang="en-US" b="1" dirty="0">
              <a:solidFill>
                <a:schemeClr val="tx1"/>
              </a:solidFill>
              <a:latin typeface="+mn-ea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2714" y="970958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基本数据类型定义的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事项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714" y="1572104"/>
            <a:ext cx="8061672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赋值时候注意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float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,long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类型，加大写的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作用域问题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同一个区域不能使用相同的变量名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初始化值问题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局部变量在使用之前必须赋值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一条语句可以定义几个变量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hu-HU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int </a:t>
            </a:r>
            <a:r>
              <a:rPr lang="hu-HU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a,b,c</a:t>
            </a:r>
            <a:r>
              <a:rPr lang="hu-HU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...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0704" y="934334"/>
            <a:ext cx="662873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j-ea"/>
                <a:ea typeface="+mj-ea"/>
              </a:rPr>
              <a:t>数据类型转换之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隐式转换与强制转换</a:t>
            </a:r>
            <a:r>
              <a:rPr lang="en-US" altLang="zh-CN" sz="2400" b="1" dirty="0">
                <a:solidFill>
                  <a:schemeClr val="accent4"/>
                </a:solidFill>
                <a:latin typeface="+mj-ea"/>
                <a:ea typeface="+mj-ea"/>
              </a:rPr>
              <a:t>【</a:t>
            </a:r>
            <a:r>
              <a:rPr lang="zh-CN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掌握</a:t>
            </a:r>
            <a:r>
              <a:rPr lang="en-US" altLang="zh-CN" sz="2400" b="1" dirty="0">
                <a:solidFill>
                  <a:schemeClr val="accent4"/>
                </a:solidFill>
                <a:latin typeface="+mj-ea"/>
                <a:ea typeface="+mj-ea"/>
              </a:rPr>
              <a:t>】</a:t>
            </a:r>
            <a:endParaRPr lang="en-US" altLang="zh-CN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0703" y="1616071"/>
            <a:ext cx="3654752" cy="19837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中的默认转换规则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取值范围小的数据类型与取值范围大的数据类型进行运算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会先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将小的数据类型提升为大的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再运算</a:t>
            </a:r>
            <a:endParaRPr lang="en-US" altLang="zh-CN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Java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的运算是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以补码形式运算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的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77516" y="905219"/>
            <a:ext cx="4757738" cy="504634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//1.</a:t>
            </a:r>
            <a:r>
              <a:rPr lang="zh-CN" altLang="en-US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数据类型转换之隐式转换</a:t>
            </a:r>
            <a:endParaRPr lang="zh-CN" altLang="en-US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/*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fr-FR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00000000 00000000 00000000 00000011</a:t>
            </a:r>
            <a:endParaRPr lang="fr-FR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fr-FR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00000000 00000000 00000000 00000100</a:t>
            </a:r>
            <a:endParaRPr lang="fr-FR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相加后，还是</a:t>
            </a:r>
            <a:r>
              <a:rPr lang="en-US" altLang="zh-CN" sz="1400" u="sng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zh-CN" altLang="en-US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</a:t>
            </a:r>
            <a:endParaRPr lang="zh-CN" altLang="en-US" sz="1400" u="sng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cs-CZ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00000000 00000000 00000000 00000111</a:t>
            </a:r>
            <a:endParaRPr lang="cs-CZ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* */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sz="1400" u="sng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4</a:t>
            </a:r>
            <a:r>
              <a:rPr lang="zh-CN" altLang="en-US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 </a:t>
            </a:r>
            <a:r>
              <a:rPr lang="en-US" altLang="zh-CN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 1</a:t>
            </a:r>
            <a:r>
              <a:rPr lang="zh-CN" altLang="en-US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个字节</a:t>
            </a:r>
            <a:endParaRPr lang="zh-CN" altLang="en-US" sz="1400" u="sng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sz="1400" u="sng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u="sng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400" u="sng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3;</a:t>
            </a:r>
            <a:endParaRPr lang="en-US" altLang="zh-CN" sz="1400" u="sng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4;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</a:t>
            </a:r>
            <a:r>
              <a:rPr lang="en-US" altLang="zh-CN" sz="1400" dirty="0" err="1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System.out.println</a:t>
            </a:r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(x);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	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//2.</a:t>
            </a:r>
            <a:r>
              <a:rPr lang="zh-CN" altLang="en-US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数据类型转换之强制转换	</a:t>
            </a:r>
            <a:endParaRPr lang="zh-CN" altLang="en-US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//00000000 00000000 00000000 00000011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//00000000 00000000 00000000 01111111 +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//00000000 00000000 00000000 10000010 原码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//00000000 00000000 00000000 11111101 反码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>
                <a:solidFill>
                  <a:srgbClr val="3F7F5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//00000000 00000000 00000000 11111110 补码 -126</a:t>
            </a:r>
            <a:endParaRPr lang="en-US" altLang="zh-CN" sz="1400" dirty="0">
              <a:solidFill>
                <a:srgbClr val="3F7F5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3;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127;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= (</a:t>
            </a:r>
            <a:r>
              <a:rPr lang="en-US" altLang="zh-CN" sz="14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)(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+ </a:t>
            </a:r>
            <a:r>
              <a:rPr lang="en-US" altLang="zh-CN" sz="1400" b="1" dirty="0" err="1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1400" b="1" i="1" dirty="0">
                <a:solidFill>
                  <a:srgbClr val="6A3E3E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</a:t>
            </a:r>
            <a:r>
              <a:rPr lang="en-US" altLang="zh-CN" sz="1400" b="1" i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8526" y="2958674"/>
            <a:ext cx="8680581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kumimoji="1" lang="en-US" altLang="zh-CN" sz="5400" b="1" dirty="0">
                <a:latin typeface="+mj-ea"/>
                <a:ea typeface="+mj-ea"/>
              </a:rPr>
              <a:t>Java</a:t>
            </a:r>
            <a:r>
              <a:rPr kumimoji="1" lang="zh-CN" altLang="en-US" sz="5400" b="1" dirty="0">
                <a:latin typeface="+mj-ea"/>
                <a:ea typeface="+mj-ea"/>
              </a:rPr>
              <a:t>语法基础</a:t>
            </a:r>
            <a:r>
              <a:rPr kumimoji="1" lang="en-US" altLang="zh-CN" sz="5400" b="1" dirty="0">
                <a:latin typeface="+mj-ea"/>
                <a:ea typeface="+mj-ea"/>
              </a:rPr>
              <a:t>-</a:t>
            </a:r>
            <a:r>
              <a:rPr kumimoji="1" lang="zh-CN" altLang="en-US" sz="5400" b="1" dirty="0">
                <a:latin typeface="+mj-ea"/>
                <a:ea typeface="+mj-ea"/>
              </a:rPr>
              <a:t>基本数据类型</a:t>
            </a:r>
            <a:endParaRPr kumimoji="1" lang="zh-CN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63220" y="71527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面试题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7663" y="1350772"/>
            <a:ext cx="4945380" cy="398780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ea"/>
                <a:cs typeface="仿宋" panose="02010609060101010101" charset="-122"/>
              </a:rPr>
              <a:t>long(8)</a:t>
            </a:r>
            <a:r>
              <a:rPr lang="zh-CN" altLang="en-US" sz="2000" b="1" dirty="0">
                <a:latin typeface="+mn-ea"/>
                <a:cs typeface="仿宋" panose="02010609060101010101" charset="-122"/>
              </a:rPr>
              <a:t>与</a:t>
            </a:r>
            <a:r>
              <a:rPr lang="en-US" altLang="zh-CN" sz="2000" b="1" dirty="0">
                <a:latin typeface="+mn-ea"/>
                <a:cs typeface="仿宋" panose="02010609060101010101" charset="-122"/>
              </a:rPr>
              <a:t>float(4)</a:t>
            </a:r>
            <a:r>
              <a:rPr lang="zh-CN" altLang="en-US" sz="2000" b="1" dirty="0">
                <a:latin typeface="+mn-ea"/>
                <a:cs typeface="仿宋" panose="02010609060101010101" charset="-122"/>
              </a:rPr>
              <a:t>的取值范围谁大谁小</a:t>
            </a:r>
            <a:endParaRPr lang="zh-CN" altLang="en-US" sz="2000" b="1" dirty="0">
              <a:latin typeface="+mn-ea"/>
              <a:cs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600" y="1875408"/>
            <a:ext cx="9658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/>
              <a:t>Long: 2^63 -1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66601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284321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85763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87205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860527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7033849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8207171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9393762" y="1875408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1066600" y="3119904"/>
            <a:ext cx="96589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1066601" y="3119904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0</a:t>
            </a:r>
            <a:r>
              <a:rPr lang="en-US" altLang="zh-CN" sz="1600" dirty="0">
                <a:solidFill>
                  <a:schemeClr val="accent6"/>
                </a:solidFill>
              </a:rPr>
              <a:t>0000000</a:t>
            </a:r>
            <a:endParaRPr lang="zh-CN" altLang="en-US" sz="1600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4321" y="3119904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accent6"/>
                </a:solidFill>
              </a:rPr>
              <a:t>0</a:t>
            </a:r>
            <a:r>
              <a:rPr lang="en-US" altLang="zh-CN" sz="1600" dirty="0"/>
              <a:t>0000000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3485763" y="3119904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4687205" y="3119904"/>
            <a:ext cx="1127464" cy="204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/>
              <a:t>00000000</a:t>
            </a:r>
            <a:endParaRPr lang="zh-CN" altLang="en-US" sz="16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131945"/>
            <a:ext cx="5917565" cy="207073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30" y="4221480"/>
            <a:ext cx="4137025" cy="16484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23820" y="2176145"/>
            <a:ext cx="2348865" cy="5168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M*2^E</a:t>
            </a:r>
            <a:endParaRPr lang="en-US" altLang="zh-CN"/>
          </a:p>
          <a:p>
            <a:pPr algn="ctr"/>
            <a:r>
              <a:rPr lang="en-US" altLang="zh-CN"/>
              <a:t>2*2^127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2365" y="1108710"/>
            <a:ext cx="969835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 dirty="0"/>
          </a:p>
          <a:p>
            <a:endParaRPr lang="en-US" altLang="zh-CN" b="1" dirty="0" err="1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 err="1">
                <a:sym typeface="+mn-ea"/>
              </a:rPr>
              <a:t>数据类型占用字节大小排序：</a:t>
            </a:r>
            <a:endParaRPr lang="zh-CN" altLang="en-US" b="1" dirty="0" err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b="1" dirty="0" err="1">
                <a:sym typeface="+mn-ea"/>
              </a:rPr>
              <a:t>byte(1),short(2),char(1,2,3)</a:t>
            </a:r>
            <a:r>
              <a:rPr lang="en-US" altLang="zh-CN" b="1" dirty="0">
                <a:sym typeface="+mn-ea"/>
              </a:rPr>
              <a:t> -- </a:t>
            </a:r>
            <a:r>
              <a:rPr lang="en-US" altLang="zh-CN" b="1" dirty="0" err="1">
                <a:sym typeface="+mn-ea"/>
              </a:rPr>
              <a:t>int(4)</a:t>
            </a:r>
            <a:r>
              <a:rPr lang="en-US" altLang="zh-CN" b="1" dirty="0">
                <a:sym typeface="+mn-ea"/>
              </a:rPr>
              <a:t> -- long(8)</a:t>
            </a:r>
            <a:endParaRPr lang="en-US" altLang="zh-CN" b="1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b="1" dirty="0">
                <a:sym typeface="+mn-ea"/>
              </a:rPr>
              <a:t>float(4) – double(8)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>
                <a:sym typeface="+mn-ea"/>
              </a:rPr>
              <a:t>float</a:t>
            </a:r>
            <a:r>
              <a:rPr lang="zh-CN" altLang="en-US" b="1" dirty="0">
                <a:sym typeface="+mn-ea"/>
              </a:rPr>
              <a:t>的宽限分段：</a:t>
            </a:r>
            <a:r>
              <a:rPr lang="en-US" altLang="zh-CN" b="1" dirty="0">
                <a:sym typeface="+mn-ea"/>
              </a:rPr>
              <a:t>4</a:t>
            </a:r>
            <a:r>
              <a:rPr lang="zh-CN" altLang="en-US" b="1" dirty="0">
                <a:sym typeface="+mn-ea"/>
              </a:rPr>
              <a:t>个字节 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位是符号位、</a:t>
            </a:r>
            <a:r>
              <a:rPr lang="en-US" altLang="zh-CN" b="1" dirty="0">
                <a:sym typeface="+mn-ea"/>
              </a:rPr>
              <a:t>8</a:t>
            </a:r>
            <a:r>
              <a:rPr lang="zh-CN" altLang="en-US" b="1" dirty="0">
                <a:sym typeface="+mn-ea"/>
              </a:rPr>
              <a:t>位是指数位、</a:t>
            </a:r>
            <a:r>
              <a:rPr lang="en-US" altLang="zh-CN" b="1" dirty="0">
                <a:sym typeface="+mn-ea"/>
              </a:rPr>
              <a:t>23</a:t>
            </a:r>
            <a:r>
              <a:rPr lang="zh-CN" altLang="en-US" b="1" dirty="0">
                <a:sym typeface="+mn-ea"/>
              </a:rPr>
              <a:t>位是尾数位</a:t>
            </a:r>
            <a:endParaRPr lang="en-US" altLang="zh-CN" b="1" dirty="0"/>
          </a:p>
          <a:p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ym typeface="+mn-ea"/>
              </a:rPr>
              <a:t>指数是指多少次方，指数位取值范围为</a:t>
            </a:r>
            <a:r>
              <a:rPr lang="en-US" altLang="zh-CN" b="1" dirty="0">
                <a:sym typeface="+mn-ea"/>
              </a:rPr>
              <a:t>0~255,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总共有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256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个数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>
                <a:sym typeface="+mn-ea"/>
              </a:rPr>
              <a:t>IEEE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754</a:t>
            </a:r>
            <a:r>
              <a:rPr lang="zh-CN" altLang="en-US" b="1" dirty="0">
                <a:sym typeface="+mn-ea"/>
              </a:rPr>
              <a:t>规定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表示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0,255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表示无穷大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还有</a:t>
            </a:r>
            <a:r>
              <a:rPr lang="en-US" altLang="zh-CN" b="1" dirty="0">
                <a:sym typeface="+mn-ea"/>
              </a:rPr>
              <a:t>1-254</a:t>
            </a:r>
            <a:r>
              <a:rPr lang="zh-CN" altLang="en-US" b="1" dirty="0">
                <a:sym typeface="+mn-ea"/>
              </a:rPr>
              <a:t>可用，最后就有</a:t>
            </a:r>
            <a:r>
              <a:rPr lang="en-US" altLang="zh-CN" b="1" dirty="0">
                <a:sym typeface="+mn-ea"/>
              </a:rPr>
              <a:t>-126~127</a:t>
            </a:r>
            <a:endParaRPr lang="en-US" altLang="zh-CN" b="1" baseline="0" dirty="0"/>
          </a:p>
          <a:p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ym typeface="+mn-ea"/>
              </a:rPr>
              <a:t>假设</a:t>
            </a:r>
            <a:r>
              <a:rPr lang="en-US" altLang="zh-CN" b="1" dirty="0">
                <a:sym typeface="+mn-ea"/>
              </a:rPr>
              <a:t>M=2</a:t>
            </a:r>
            <a:endParaRPr lang="en-US" altLang="zh-CN" b="1" baseline="0" dirty="0"/>
          </a:p>
          <a:p>
            <a:pPr lvl="1"/>
            <a:r>
              <a:rPr lang="en-US" altLang="zh-CN" b="1" dirty="0">
                <a:sym typeface="+mn-ea"/>
              </a:rPr>
              <a:t>Float: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 * </a:t>
            </a:r>
            <a:r>
              <a:rPr lang="en-US" altLang="zh-CN" b="1" dirty="0">
                <a:sym typeface="+mn-ea"/>
              </a:rPr>
              <a:t>2^127</a:t>
            </a:r>
            <a:endParaRPr lang="en-US" altLang="zh-CN" b="1" baseline="0" dirty="0"/>
          </a:p>
          <a:p>
            <a:pPr lvl="1"/>
            <a:r>
              <a:rPr lang="en-US" altLang="zh-CN" b="1" dirty="0">
                <a:sym typeface="+mn-ea"/>
              </a:rPr>
              <a:t>Long:</a:t>
            </a:r>
            <a:r>
              <a:rPr lang="zh-CN" altLang="en-US" b="1" dirty="0">
                <a:sym typeface="+mn-ea"/>
              </a:rPr>
              <a:t>  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 * </a:t>
            </a:r>
            <a:r>
              <a:rPr lang="en-US" altLang="zh-CN" b="1" dirty="0">
                <a:sym typeface="+mn-ea"/>
              </a:rPr>
              <a:t>2^63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0205" y="1163955"/>
            <a:ext cx="4693920" cy="164274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6370" y="1279525"/>
            <a:ext cx="71285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ym typeface="+mn-ea"/>
              </a:rPr>
              <a:t>数据类型相加的细节</a:t>
            </a:r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ym typeface="+mn-ea"/>
              </a:rPr>
              <a:t>进行混合运算的时候</a:t>
            </a:r>
            <a:r>
              <a:rPr lang="en-US" altLang="zh-CN" b="1" dirty="0">
                <a:sym typeface="+mn-ea"/>
              </a:rPr>
              <a:t>,</a:t>
            </a:r>
            <a:r>
              <a:rPr lang="en-US" altLang="zh-CN" b="1" dirty="0" err="1">
                <a:sym typeface="+mn-ea"/>
              </a:rPr>
              <a:t>byte,short,char</a:t>
            </a:r>
            <a:r>
              <a:rPr lang="zh-CN" altLang="en-US" b="1" dirty="0">
                <a:sym typeface="+mn-ea"/>
              </a:rPr>
              <a:t>不会相互转换</a:t>
            </a:r>
            <a:r>
              <a:rPr lang="en-US" altLang="zh-CN" b="1" dirty="0">
                <a:sym typeface="+mn-ea"/>
              </a:rPr>
              <a:t>,</a:t>
            </a:r>
            <a:r>
              <a:rPr lang="zh-CN" altLang="en-US" b="1" dirty="0">
                <a:sym typeface="+mn-ea"/>
              </a:rPr>
              <a:t>都会自动类型提升为</a:t>
            </a:r>
            <a:r>
              <a:rPr lang="en-US" altLang="zh-CN" b="1" dirty="0" err="1">
                <a:sym typeface="+mn-ea"/>
              </a:rPr>
              <a:t>int</a:t>
            </a:r>
            <a:r>
              <a:rPr lang="zh-CN" altLang="en-US" b="1" dirty="0">
                <a:sym typeface="+mn-ea"/>
              </a:rPr>
              <a:t>类型</a:t>
            </a:r>
            <a:endParaRPr lang="zh-CN" altLang="en-US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 dirty="0" err="1">
                <a:sym typeface="+mn-ea"/>
              </a:rPr>
              <a:t>byte,short,char</a:t>
            </a:r>
            <a:r>
              <a:rPr lang="zh-CN" altLang="en-US" b="1" dirty="0">
                <a:sym typeface="+mn-ea"/>
              </a:rPr>
              <a:t>与其他类型进行混合运算的是小的数据类型提升为大的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8577" y="1051639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字符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【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掌握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】</a:t>
            </a:r>
            <a:endParaRPr kumimoji="1"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8885" y="1619885"/>
            <a:ext cx="9521190" cy="3046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字符是指计算机中使用的字母、数字、字和符号，包括：1、2、3、A、B、C、~！·#￥%……—*（）——+等等。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ASCII 编码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中，一个英文字母字符存储需要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1个字节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GB2312 编码或 GBK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编码中，一个汉字字符存储需要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2个字节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UTF-8编码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一个英文字母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1个字节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一个汉字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储存需要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3到4个字节。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" y="716915"/>
            <a:ext cx="8071485" cy="5456555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1030" y="123190"/>
            <a:ext cx="6567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b="1"/>
              <a:t>ASC码 我们一般都读成 【ask】码 ，阿斯科码表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7340" y="895115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字符的定义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27430" y="1517650"/>
            <a:ext cx="9885045" cy="2584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+mn-ea"/>
              </a:rPr>
              <a:t>使用 </a:t>
            </a:r>
            <a:r>
              <a:rPr kumimoji="1" lang="en-US" altLang="zh-CN" b="1" dirty="0">
                <a:latin typeface="+mn-ea"/>
              </a:rPr>
              <a:t>char</a:t>
            </a:r>
            <a:r>
              <a:rPr kumimoji="1" lang="zh-CN" altLang="en-US" b="1" dirty="0">
                <a:latin typeface="+mn-ea"/>
              </a:rPr>
              <a:t> 来定义字符类型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+mn-ea"/>
              </a:rPr>
              <a:t>给</a:t>
            </a:r>
            <a:r>
              <a:rPr kumimoji="1" lang="en-US" altLang="zh-CN" b="1" dirty="0">
                <a:latin typeface="+mn-ea"/>
              </a:rPr>
              <a:t>char</a:t>
            </a:r>
            <a:r>
              <a:rPr kumimoji="1" lang="zh-CN" altLang="en-US" b="1" dirty="0">
                <a:latin typeface="+mn-ea"/>
              </a:rPr>
              <a:t> 赋值时，如果是字母或者其它字符使用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单引用号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如：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char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c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’a’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+mn-ea"/>
              </a:rPr>
              <a:t>给</a:t>
            </a:r>
            <a:r>
              <a:rPr kumimoji="1" lang="en-US" altLang="zh-CN" b="1" dirty="0">
                <a:latin typeface="+mn-ea"/>
              </a:rPr>
              <a:t>char</a:t>
            </a:r>
            <a:r>
              <a:rPr kumimoji="1" lang="zh-CN" altLang="en-US" b="1" dirty="0">
                <a:latin typeface="+mn-ea"/>
              </a:rPr>
              <a:t> 赋值时</a:t>
            </a:r>
            <a:r>
              <a:rPr kumimoji="1" lang="en-US" altLang="zh-CN" b="1" dirty="0">
                <a:latin typeface="+mn-ea"/>
              </a:rPr>
              <a:t>,</a:t>
            </a:r>
            <a:r>
              <a:rPr kumimoji="1" lang="zh-CN" altLang="en-US" b="1" dirty="0">
                <a:latin typeface="+mn-ea"/>
              </a:rPr>
              <a:t>可以直接使用</a:t>
            </a:r>
            <a:r>
              <a:rPr kumimoji="1" lang="en-US" altLang="zh-CN" b="1" dirty="0" err="1">
                <a:latin typeface="+mn-ea"/>
              </a:rPr>
              <a:t>ascii</a:t>
            </a:r>
            <a:r>
              <a:rPr kumimoji="1" lang="zh-CN" altLang="en-US" b="1" dirty="0">
                <a:latin typeface="+mn-ea"/>
              </a:rPr>
              <a:t>表的数字</a:t>
            </a: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如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:char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c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97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+mn-ea"/>
              </a:rPr>
              <a:t>在</a:t>
            </a:r>
            <a:r>
              <a:rPr kumimoji="1" lang="en-US" altLang="zh-CN" b="1" dirty="0" err="1">
                <a:latin typeface="+mn-ea"/>
              </a:rPr>
              <a:t>ascii</a:t>
            </a:r>
            <a:r>
              <a:rPr kumimoji="1" lang="zh-CN" altLang="en-US" b="1" dirty="0">
                <a:latin typeface="+mn-ea"/>
              </a:rPr>
              <a:t>表中大写的</a:t>
            </a:r>
            <a:r>
              <a:rPr kumimoji="1" lang="en-US" altLang="zh-CN" b="1" dirty="0">
                <a:latin typeface="+mn-ea"/>
              </a:rPr>
              <a:t>A</a:t>
            </a:r>
            <a:r>
              <a:rPr kumimoji="1" lang="zh-CN" altLang="en-US" b="1" dirty="0">
                <a:latin typeface="+mn-ea"/>
              </a:rPr>
              <a:t>与小写的</a:t>
            </a:r>
            <a:r>
              <a:rPr kumimoji="1" lang="en-US" altLang="zh-CN" b="1" dirty="0">
                <a:latin typeface="+mn-ea"/>
              </a:rPr>
              <a:t>a</a:t>
            </a:r>
            <a:r>
              <a:rPr kumimoji="1" lang="zh-CN" altLang="en-US" b="1" dirty="0">
                <a:latin typeface="+mn-ea"/>
              </a:rPr>
              <a:t>相差</a:t>
            </a:r>
            <a:r>
              <a:rPr kumimoji="1" lang="en-US" altLang="zh-CN" b="1" dirty="0">
                <a:latin typeface="+mn-ea"/>
              </a:rPr>
              <a:t>32</a:t>
            </a:r>
            <a:endParaRPr kumimoji="1" lang="zh-CN" altLang="en-US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1515" y="71120"/>
            <a:ext cx="2305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 sz="2400" b="1"/>
              <a:t>程序员的表白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076325" y="613410"/>
            <a:ext cx="7567930" cy="56311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/>
              <a:t>public class Demo {</a:t>
            </a:r>
            <a:endParaRPr lang="zh-CN" altLang="en-US"/>
          </a:p>
          <a:p>
            <a:r>
              <a:rPr lang="zh-CN" altLang="en-US"/>
              <a:t>    public static void main(String[] args) {</a:t>
            </a:r>
            <a:endParaRPr lang="zh-CN" altLang="en-US"/>
          </a:p>
          <a:p>
            <a:r>
              <a:rPr lang="zh-CN" altLang="en-US"/>
              <a:t>        char c1 = 73;</a:t>
            </a:r>
            <a:endParaRPr lang="zh-CN" altLang="en-US"/>
          </a:p>
          <a:p>
            <a:r>
              <a:rPr lang="zh-CN" altLang="en-US"/>
              <a:t>        char c2 = 76;</a:t>
            </a:r>
            <a:endParaRPr lang="zh-CN" altLang="en-US"/>
          </a:p>
          <a:p>
            <a:r>
              <a:rPr lang="zh-CN" altLang="en-US"/>
              <a:t>        char c3 = 111;</a:t>
            </a:r>
            <a:endParaRPr lang="zh-CN" altLang="en-US"/>
          </a:p>
          <a:p>
            <a:r>
              <a:rPr lang="zh-CN" altLang="en-US"/>
              <a:t>        char c4 = 118;</a:t>
            </a:r>
            <a:endParaRPr lang="zh-CN" altLang="en-US"/>
          </a:p>
          <a:p>
            <a:r>
              <a:rPr lang="zh-CN" altLang="en-US"/>
              <a:t>        char c5 = 101;</a:t>
            </a:r>
            <a:endParaRPr lang="zh-CN" altLang="en-US"/>
          </a:p>
          <a:p>
            <a:r>
              <a:rPr lang="zh-CN" altLang="en-US"/>
              <a:t>        char c6 = 89;</a:t>
            </a:r>
            <a:endParaRPr lang="zh-CN" altLang="en-US"/>
          </a:p>
          <a:p>
            <a:r>
              <a:rPr lang="zh-CN" altLang="en-US"/>
              <a:t>        char c7 = 111;</a:t>
            </a:r>
            <a:endParaRPr lang="zh-CN" altLang="en-US"/>
          </a:p>
          <a:p>
            <a:r>
              <a:rPr lang="zh-CN" altLang="en-US"/>
              <a:t>        char c8 = 117;</a:t>
            </a:r>
            <a:endParaRPr lang="zh-CN" altLang="en-US"/>
          </a:p>
          <a:p>
            <a:r>
              <a:rPr lang="zh-CN" altLang="en-US"/>
              <a:t>        System.out.print(c1);</a:t>
            </a:r>
            <a:endParaRPr lang="zh-CN" altLang="en-US"/>
          </a:p>
          <a:p>
            <a:r>
              <a:rPr lang="zh-CN" altLang="en-US"/>
              <a:t>        System.out.print(c2);</a:t>
            </a:r>
            <a:endParaRPr lang="zh-CN" altLang="en-US"/>
          </a:p>
          <a:p>
            <a:r>
              <a:rPr lang="zh-CN" altLang="en-US"/>
              <a:t>        System.out.print(c3);</a:t>
            </a:r>
            <a:endParaRPr lang="zh-CN" altLang="en-US"/>
          </a:p>
          <a:p>
            <a:r>
              <a:rPr lang="zh-CN" altLang="en-US"/>
              <a:t>        System.out.print(c4);</a:t>
            </a:r>
            <a:endParaRPr lang="zh-CN" altLang="en-US"/>
          </a:p>
          <a:p>
            <a:r>
              <a:rPr lang="zh-CN" altLang="en-US"/>
              <a:t>        System.out.print(c5);</a:t>
            </a:r>
            <a:endParaRPr lang="zh-CN" altLang="en-US"/>
          </a:p>
          <a:p>
            <a:r>
              <a:rPr lang="zh-CN" altLang="en-US"/>
              <a:t>        System.out.print(c6);</a:t>
            </a:r>
            <a:endParaRPr lang="zh-CN" altLang="en-US"/>
          </a:p>
          <a:p>
            <a:r>
              <a:rPr lang="zh-CN" altLang="en-US"/>
              <a:t>        System.out.print(c7);</a:t>
            </a:r>
            <a:endParaRPr lang="zh-CN" altLang="en-US"/>
          </a:p>
          <a:p>
            <a:r>
              <a:rPr lang="zh-CN" altLang="en-US"/>
              <a:t>        System.out.print(c8);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19320" y="619125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字符的相加</a:t>
            </a:r>
            <a:endParaRPr kumimoji="1"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111684" y="1263015"/>
            <a:ext cx="8431009" cy="47999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/>
              <a:t>字符相加会把字符对应的ascii数字相加</a:t>
            </a:r>
            <a:endParaRPr lang="zh-CN" altLang="en-US" b="1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/>
                </a:solidFill>
              </a:rPr>
              <a:t>记住</a:t>
            </a:r>
            <a:r>
              <a:rPr lang="en-US" altLang="zh-CN" b="1" dirty="0">
                <a:solidFill>
                  <a:schemeClr val="tx1"/>
                </a:solidFill>
              </a:rPr>
              <a:t>ASCII</a:t>
            </a:r>
            <a:r>
              <a:rPr lang="zh-CN" altLang="en-US" b="1" dirty="0">
                <a:solidFill>
                  <a:schemeClr val="tx1"/>
                </a:solidFill>
              </a:rPr>
              <a:t>码的三个值： 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'0' 48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'A' 65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'a' 97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951" y="1711980"/>
            <a:ext cx="4622800" cy="24511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568" y="735896"/>
            <a:ext cx="2986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字符与字符串相加 </a:t>
            </a:r>
            <a:endParaRPr kumimoji="1" lang="zh-CN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126" y="4514761"/>
            <a:ext cx="1371600" cy="14097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6" y="1469576"/>
            <a:ext cx="5427372" cy="24979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67443" y="4056946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b="1" dirty="0"/>
              <a:t>结果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3057" y="780632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char</a:t>
            </a:r>
            <a:r>
              <a:rPr lang="zh-CN" altLang="en-US" sz="2400" b="1" dirty="0"/>
              <a:t>数据与中文</a:t>
            </a:r>
            <a:endParaRPr kumimoji="1"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53135" y="1341755"/>
            <a:ext cx="9476105" cy="39693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char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数据类型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char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ascii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编码中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占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个字节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取值在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到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127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char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 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unicode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编码中占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个字节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取值在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到</a:t>
            </a:r>
            <a:r>
              <a:rPr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65535</a:t>
            </a:r>
            <a:endParaRPr lang="en-US" altLang="zh-CN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面试题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语言中的字符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char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可以存储一个中文汉字吗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为什么呢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可以。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语言采用的是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编码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编码中的每个字符占用两个字节。中文也是占的两个字节，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utf-8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编码是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中的一种编码，所以，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中的字符可以存储一个中文汉字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可以把编码类型改成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ascii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再打印中文给学生看，讲解为什么</a:t>
            </a:r>
            <a:endParaRPr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1881" y="667305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+mj-ea"/>
                <a:ea typeface="+mj-ea"/>
              </a:rPr>
              <a:t>大纲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1880" y="1303020"/>
            <a:ext cx="8008620" cy="47694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HelloWorld</a:t>
            </a:r>
            <a:r>
              <a:rPr kumimoji="1" lang="zh-CN" altLang="en-US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程序的讲解</a:t>
            </a:r>
            <a:endParaRPr kumimoji="1" lang="zh-CN" altLang="en-US" b="1" dirty="0"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常量的概述和使用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二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八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,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十六进制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变量和数据类型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基本数据类型的定义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数据类型转换</a:t>
            </a:r>
            <a:endParaRPr lang="zh-CN" altLang="en-US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华文楷体" panose="0201060004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面试题</a:t>
            </a:r>
            <a:r>
              <a:rPr lang="en-US" altLang="zh-CN" sz="20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华文楷体" panose="02010600040101010101" charset="-122"/>
              </a:rPr>
              <a:t>: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long</a:t>
            </a: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与</a:t>
            </a:r>
            <a:r>
              <a:rPr lang="en-US" altLang="zh-CN" sz="2000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float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的取值范围谁大谁小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b="1" dirty="0">
                <a:latin typeface="华文仿宋" panose="02010600040101010101" charset="-122"/>
                <a:ea typeface="华文仿宋" panose="02010600040101010101" charset="-122"/>
              </a:rPr>
              <a:t>字符和字符串参与运算</a:t>
            </a:r>
            <a:endParaRPr lang="zh-CN" altLang="en-US" sz="2000" b="1" dirty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4565" y="2136775"/>
            <a:ext cx="67360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GBK编码 ： 只能显示简体中文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GB2312编码:只能显示简体、繁体中文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Unicode编码：不仅可以存中文，还有可存日文，韩文(万国码)</a:t>
            </a:r>
            <a:endParaRPr lang="zh-CN" altLang="en-US"/>
          </a:p>
          <a:p>
            <a:r>
              <a:rPr lang="zh-CN" altLang="en-US"/>
              <a:t>-UTF-8 </a:t>
            </a:r>
            <a:r>
              <a:rPr lang="zh-CN" altLang="en-US">
                <a:sym typeface="+mn-ea"/>
              </a:rPr>
              <a:t>(万国码)</a:t>
            </a:r>
            <a:endParaRPr lang="zh-CN" altLang="en-US"/>
          </a:p>
          <a:p>
            <a:r>
              <a:rPr lang="zh-CN" altLang="en-US"/>
              <a:t>-UTF-16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64204" y="745722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Unicode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码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掌握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</a:rPr>
              <a:t>】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235" y="1207135"/>
            <a:ext cx="10381615" cy="4661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Unicode是一种字符集，中、日、韩的三种文字占用了Unicode中0x3000到0x9FFF的部分 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Unicode采用的是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UCS-2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,用两个字节表示一个字符，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2的16次方等于65536，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最多能编码65536个字符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比如汉字“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”的编码是0x7ECF （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字符码一般用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16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进制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表示），转换成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进制就是32463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编码从0到127的字符与ASCII编码的字符一样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比如字母"a"的Unicode 编码是0x0061,十进制是97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而"a"的ASCII编码是0x61,十进制也是97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对于汉字的编码，事实上Unicode对汉字支持不怎么好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因为简体和繁体总共有六七万个汉字，而UCS-2最多能表示65536个，才六万 多个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所以Unicode只能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排除一些几乎不用的汉字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好在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常用的简体汉字 也不过七千多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为了能表示所有汉字，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Unicode也有UCS-4规范，就是用 4个字节来编码字符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31258" y="686302"/>
            <a:ext cx="4572000" cy="460375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/>
              <a:t>UTF-8</a:t>
            </a:r>
            <a:r>
              <a:rPr lang="zh-CN" altLang="en-US" sz="2400" b="1" dirty="0"/>
              <a:t>编码</a:t>
            </a:r>
            <a:r>
              <a:rPr lang="en-US" altLang="zh-CN" sz="2400" b="1" dirty="0">
                <a:solidFill>
                  <a:schemeClr val="accent2"/>
                </a:solidFill>
              </a:rPr>
              <a:t>【</a:t>
            </a:r>
            <a:r>
              <a:rPr lang="zh-CN" altLang="en-US" sz="2400" b="1" dirty="0">
                <a:solidFill>
                  <a:schemeClr val="accent2"/>
                </a:solidFill>
              </a:rPr>
              <a:t>掌握</a:t>
            </a:r>
            <a:r>
              <a:rPr lang="en-US" altLang="zh-CN" sz="2400" b="1" dirty="0">
                <a:solidFill>
                  <a:schemeClr val="accent2"/>
                </a:solidFill>
              </a:rPr>
              <a:t>】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31240" y="1194435"/>
            <a:ext cx="9721215" cy="44773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UTF-8(8-bit Unicode Transformation Format)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是一种针对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可变长度字符编码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又称万国码。项目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开发中常用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utf-8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查看部分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unicode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码表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http://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baike.baidu.com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/item/Unicode%E5%AD%97%E7%AC%A6%E5%88%97%E8%A1%A8/12022016?sefr=</a:t>
            </a:r>
            <a:r>
              <a:rPr lang="en-US" altLang="zh-CN" b="1" dirty="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cr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在线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码转换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网址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  <a:hlinkClick r:id="rId1"/>
              </a:rPr>
              <a:t>http://tool.chinaz.com/tools/unicode.aspx</a:t>
            </a:r>
            <a:endParaRPr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  <a:hlinkClick r:id="rId1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演示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is-I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\u0061 0x61</a:t>
            </a:r>
            <a:endParaRPr lang="is-IS" altLang="zh-CN" sz="1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演示中的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is-IS" altLang="zh-CN" sz="1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\u4e2d</a:t>
            </a:r>
            <a:endParaRPr lang="is-IS" altLang="zh-CN" sz="14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熟记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中文在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unicode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的范围 </a:t>
            </a:r>
            <a:r>
              <a:rPr lang="is-I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\u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4E00-</a:t>
            </a:r>
            <a:r>
              <a:rPr lang="is-I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\u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9FA5 19968 ~ 40869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683" y="3330348"/>
            <a:ext cx="1841500" cy="175965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1652905"/>
            <a:ext cx="9918700" cy="28797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04900" y="633095"/>
            <a:ext cx="619506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sz="2400" b="1" dirty="0" err="1">
                <a:latin typeface="+mn-ea"/>
              </a:rPr>
              <a:t>HelloWord</a:t>
            </a:r>
            <a:r>
              <a:rPr kumimoji="1" lang="zh-CN" altLang="en-US" sz="2400" b="1" dirty="0">
                <a:latin typeface="+mn-ea"/>
              </a:rPr>
              <a:t>程序的讲解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【</a:t>
            </a:r>
            <a:r>
              <a:rPr kumimoji="1" lang="zh-CN" altLang="en-US" sz="2400" b="1" dirty="0">
                <a:solidFill>
                  <a:schemeClr val="accent2"/>
                </a:solidFill>
                <a:latin typeface="+mn-ea"/>
              </a:rPr>
              <a:t>掌握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】</a:t>
            </a:r>
            <a:endParaRPr kumimoji="1"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160" y="1093470"/>
            <a:ext cx="9886315" cy="4661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+mn-ea"/>
              </a:rPr>
              <a:t>如图：</a:t>
            </a: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+mn-ea"/>
              </a:rPr>
              <a:t>public</a:t>
            </a:r>
            <a:r>
              <a:rPr kumimoji="1" lang="zh-CN" altLang="en-US" b="1" dirty="0">
                <a:latin typeface="+mn-ea"/>
              </a:rPr>
              <a:t>、</a:t>
            </a:r>
            <a:r>
              <a:rPr kumimoji="1" lang="en-US" altLang="zh-CN" b="1" dirty="0">
                <a:latin typeface="+mn-ea"/>
              </a:rPr>
              <a:t>class</a:t>
            </a:r>
            <a:r>
              <a:rPr kumimoji="1" lang="zh-CN" altLang="en-US" b="1" dirty="0">
                <a:latin typeface="+mn-ea"/>
              </a:rPr>
              <a:t>、</a:t>
            </a:r>
            <a:r>
              <a:rPr kumimoji="1" lang="en-US" altLang="zh-CN" b="1" dirty="0">
                <a:latin typeface="+mn-ea"/>
              </a:rPr>
              <a:t>static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void</a:t>
            </a:r>
            <a:r>
              <a:rPr kumimoji="1" lang="zh-CN" altLang="en-US" b="1" dirty="0">
                <a:latin typeface="+mn-ea"/>
              </a:rPr>
              <a:t> 为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关键字</a:t>
            </a:r>
            <a:r>
              <a:rPr kumimoji="1" lang="zh-CN" altLang="en-US" b="1" dirty="0">
                <a:latin typeface="+mn-ea"/>
              </a:rPr>
              <a:t>，固定写法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+mn-ea"/>
              </a:rPr>
              <a:t>HelloWord</a:t>
            </a:r>
            <a:r>
              <a:rPr kumimoji="1" lang="zh-CN" altLang="en-US" b="1" dirty="0">
                <a:latin typeface="+mn-ea"/>
              </a:rPr>
              <a:t> 为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类名</a:t>
            </a:r>
            <a:r>
              <a:rPr kumimoji="1" lang="zh-CN" altLang="en-US" b="1" dirty="0">
                <a:latin typeface="+mn-ea"/>
              </a:rPr>
              <a:t>，可以任意写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+mn-ea"/>
              </a:rPr>
              <a:t>main</a:t>
            </a:r>
            <a:r>
              <a:rPr kumimoji="1" lang="zh-CN" altLang="en-US" b="1" dirty="0">
                <a:latin typeface="+mn-ea"/>
              </a:rPr>
              <a:t> 为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函数或方法名，</a:t>
            </a:r>
            <a:r>
              <a:rPr kumimoji="1" lang="zh-CN" altLang="en-US" b="1" dirty="0">
                <a:solidFill>
                  <a:schemeClr val="accent2"/>
                </a:solidFill>
                <a:latin typeface="+mn-ea"/>
              </a:rPr>
              <a:t>每个程序都有一个</a:t>
            </a:r>
            <a:r>
              <a:rPr kumimoji="1" lang="en-US" altLang="zh-CN" b="1" dirty="0">
                <a:solidFill>
                  <a:schemeClr val="accent2"/>
                </a:solidFill>
                <a:latin typeface="+mn-ea"/>
              </a:rPr>
              <a:t>main</a:t>
            </a:r>
            <a:r>
              <a:rPr kumimoji="1" lang="zh-CN" altLang="en-US" b="1" dirty="0">
                <a:solidFill>
                  <a:schemeClr val="accent2"/>
                </a:solidFill>
                <a:latin typeface="+mn-ea"/>
              </a:rPr>
              <a:t>函数做为入口</a:t>
            </a:r>
            <a:r>
              <a:rPr kumimoji="1" lang="en-US" altLang="zh-CN" b="1" dirty="0">
                <a:solidFill>
                  <a:schemeClr val="accent2"/>
                </a:solidFill>
                <a:latin typeface="+mn-ea"/>
              </a:rPr>
              <a:t>,</a:t>
            </a:r>
            <a:r>
              <a:rPr kumimoji="1" lang="zh-CN" altLang="en-US" b="1" dirty="0">
                <a:latin typeface="+mn-ea"/>
              </a:rPr>
              <a:t>如同房间，需要有个门一样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>
                <a:latin typeface="+mn-ea"/>
              </a:rPr>
              <a:t>main</a:t>
            </a:r>
            <a:r>
              <a:rPr kumimoji="1" lang="zh-CN" altLang="en-US" b="1" dirty="0">
                <a:latin typeface="+mn-ea"/>
              </a:rPr>
              <a:t> 方法后面括号的内容称为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参数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en-US" altLang="zh-CN" b="1" dirty="0" err="1">
                <a:latin typeface="+mn-ea"/>
              </a:rPr>
              <a:t>System.out.println</a:t>
            </a:r>
            <a:r>
              <a:rPr kumimoji="1" lang="en-US" altLang="zh-CN" b="1" dirty="0">
                <a:latin typeface="+mn-ea"/>
              </a:rPr>
              <a:t>(“</a:t>
            </a:r>
            <a:r>
              <a:rPr kumimoji="1" lang="en-US" altLang="zh-CN" b="1" dirty="0" err="1">
                <a:latin typeface="+mn-ea"/>
              </a:rPr>
              <a:t>HelloWord</a:t>
            </a:r>
            <a:r>
              <a:rPr kumimoji="1" lang="en-US" altLang="zh-CN" b="1" dirty="0">
                <a:latin typeface="+mn-ea"/>
              </a:rPr>
              <a:t>”)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向控制台输入内容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注意：类名第一个字母要使用大写，花括号是成对出现的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1679575"/>
            <a:ext cx="5774690" cy="168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65026" y="740323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常量的概述和使用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【</a:t>
            </a:r>
            <a:r>
              <a:rPr kumimoji="1" lang="zh-CN" altLang="en-US" sz="2400" b="1" dirty="0">
                <a:solidFill>
                  <a:schemeClr val="accent2"/>
                </a:solidFill>
                <a:latin typeface="+mn-ea"/>
              </a:rPr>
              <a:t>掌握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】</a:t>
            </a:r>
            <a:endParaRPr kumimoji="1"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6631" y="1391387"/>
            <a:ext cx="7190105" cy="466153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什么是常量</a:t>
            </a:r>
            <a:endParaRPr lang="en-US" altLang="zh-CN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在程序执行的过程中其值不可以发生改变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中常量的分类</a:t>
            </a:r>
            <a:endParaRPr lang="en-US" altLang="zh-CN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字面值常量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自定义常量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面向对象部分讲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)</a:t>
            </a:r>
            <a:endParaRPr lang="en-US" altLang="zh-CN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字面值常量的分类</a:t>
            </a:r>
            <a:endParaRPr lang="en-US" altLang="zh-CN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字符串常量 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用双引号括起来的内容 </a:t>
            </a:r>
            <a:endParaRPr lang="en-US" altLang="zh-CN" sz="16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整数常量 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所有整数</a:t>
            </a:r>
            <a:endParaRPr lang="en-US" altLang="zh-CN" sz="16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小数常量 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所有小数</a:t>
            </a:r>
            <a:endParaRPr lang="en-US" altLang="zh-CN" sz="16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字符常量 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用单引号括起来的内容</a:t>
            </a:r>
            <a:r>
              <a:rPr lang="en-US" altLang="zh-CN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里面只能放单个数字</a:t>
            </a:r>
            <a:r>
              <a:rPr lang="en-US" altLang="zh-CN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,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单个字母或单个符号</a:t>
            </a:r>
            <a:endParaRPr lang="en-US" altLang="zh-CN" sz="16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布尔常量 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较为特殊，只有</a:t>
            </a:r>
            <a:r>
              <a:rPr lang="en-US" altLang="zh-CN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true</a:t>
            </a:r>
            <a:r>
              <a:rPr lang="zh-CN" altLang="en-US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和</a:t>
            </a:r>
            <a:r>
              <a:rPr lang="en-US" altLang="zh-CN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false </a:t>
            </a:r>
            <a:endParaRPr lang="en-US" altLang="zh-CN" sz="1600" b="1" dirty="0">
              <a:solidFill>
                <a:schemeClr val="accent2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空常量 </a:t>
            </a:r>
            <a:r>
              <a:rPr lang="en-US" altLang="zh-CN" sz="1600" b="1" dirty="0">
                <a:solidFill>
                  <a:schemeClr val="accent2"/>
                </a:solidFill>
                <a:latin typeface="华文仿宋" panose="02010600040101010101" charset="-122"/>
                <a:ea typeface="华文仿宋" panose="02010600040101010101" charset="-122"/>
              </a:rPr>
              <a:t>null</a:t>
            </a:r>
            <a:r>
              <a:rPr lang="zh-CN" altLang="en-US" sz="1400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【数组部分讲解】</a:t>
            </a:r>
            <a:endParaRPr lang="zh-CN" altLang="en-US" sz="1400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55510" y="1391285"/>
            <a:ext cx="3684905" cy="218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内存</a:t>
            </a:r>
            <a:r>
              <a:rPr lang="en-US" altLang="zh-CN"/>
              <a:t>:4G/8G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396605" y="1657985"/>
            <a:ext cx="225234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Java程序员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40415" y="4726305"/>
            <a:ext cx="1205230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千里草</a:t>
            </a:r>
            <a:r>
              <a:rPr lang="en-US" altLang="zh-CN"/>
              <a:t>23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015470" y="2516505"/>
            <a:ext cx="1205230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千里</a:t>
            </a:r>
            <a:r>
              <a:rPr lang="en-US" altLang="zh-CN"/>
              <a:t>xxxx</a:t>
            </a:r>
            <a:r>
              <a:rPr lang="zh-CN" altLang="en-US"/>
              <a:t>草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03920" y="2169160"/>
            <a:ext cx="2252345" cy="3473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Java程序员</a:t>
            </a:r>
            <a:r>
              <a:rPr lang="en-US" altLang="zh-CN"/>
              <a:t>1</a:t>
            </a:r>
            <a:r>
              <a:rPr lang="zh-CN" altLang="en-US"/>
              <a:t>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9142" y="718365"/>
            <a:ext cx="563808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进制概述和二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八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十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十六进制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【</a:t>
            </a:r>
            <a:r>
              <a:rPr kumimoji="1" lang="zh-CN" altLang="en-US" sz="2400" b="1" dirty="0">
                <a:solidFill>
                  <a:schemeClr val="accent2"/>
                </a:solidFill>
                <a:latin typeface="+mn-ea"/>
              </a:rPr>
              <a:t>掌握</a:t>
            </a:r>
            <a:r>
              <a:rPr kumimoji="1" lang="en-US" altLang="zh-CN" sz="2400" b="1" dirty="0">
                <a:solidFill>
                  <a:schemeClr val="accent2"/>
                </a:solidFill>
                <a:latin typeface="+mn-ea"/>
              </a:rPr>
              <a:t>】</a:t>
            </a:r>
            <a:endParaRPr kumimoji="1"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160" y="1278255"/>
            <a:ext cx="10393680" cy="47542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什么是进制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进制是一种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进位方法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。 对于任何一种进制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--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进制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，就表示某一位置上的数运算时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逢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进一位</a:t>
            </a: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。</a:t>
            </a:r>
            <a:endParaRPr lang="zh-CN" altLang="en-US" sz="16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 b="1" dirty="0">
                <a:latin typeface="华文仿宋" panose="02010600040101010101" charset="-122"/>
                <a:ea typeface="华文仿宋" panose="02010600040101010101" charset="-122"/>
              </a:rPr>
              <a:t>二进制就是逢二进一，</a:t>
            </a:r>
            <a:endParaRPr lang="zh-CN" altLang="en-US" sz="14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 b="1" dirty="0">
                <a:latin typeface="华文仿宋" panose="02010600040101010101" charset="-122"/>
                <a:ea typeface="华文仿宋" panose="02010600040101010101" charset="-122"/>
              </a:rPr>
              <a:t>八进制是逢八进一，</a:t>
            </a:r>
            <a:endParaRPr lang="zh-CN" altLang="en-US" sz="14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400" b="1" dirty="0">
                <a:latin typeface="华文仿宋" panose="02010600040101010101" charset="-122"/>
                <a:ea typeface="华文仿宋" panose="02010600040101010101" charset="-122"/>
              </a:rPr>
              <a:t>十进制是逢十进一，</a:t>
            </a:r>
            <a:endParaRPr lang="zh-CN" altLang="en-US" sz="1400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十六进制是逢十六进一。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不同进制数据的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Java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表现形式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二进制的数据表现形式      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------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由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0,1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组成。以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0b(b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可以写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大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小写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)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开头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2 = 10</a:t>
            </a:r>
            <a:endParaRPr lang="en-US" altLang="zh-CN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八进制的数据表现形式      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----- 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由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0,1,…7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组成。以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0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开头 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8 = 10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】</a:t>
            </a:r>
            <a:endParaRPr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十进制的数据表现形式      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----- 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由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0,1,…9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组成。整数默认是十进制的 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10 = 10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】</a:t>
            </a:r>
            <a:endParaRPr lang="zh-CN" altLang="en-US" sz="1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 dirty="0">
                <a:latin typeface="华文仿宋" panose="02010600040101010101" charset="-122"/>
                <a:ea typeface="华文仿宋" panose="02010600040101010101" charset="-122"/>
              </a:rPr>
              <a:t>十六进制的数据表现形式  </a:t>
            </a:r>
            <a:r>
              <a:rPr lang="en-US" altLang="zh-CN" sz="1600" b="1" dirty="0">
                <a:latin typeface="华文仿宋" panose="02010600040101010101" charset="-122"/>
                <a:ea typeface="华文仿宋" panose="02010600040101010101" charset="-122"/>
              </a:rPr>
              <a:t>----- 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由</a:t>
            </a:r>
            <a:r>
              <a:rPr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0,1,…9,a,b,c,d,e,f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(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大小写均可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)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。以</a:t>
            </a:r>
            <a:r>
              <a:rPr lang="en-US" altLang="zh-CN" b="1" dirty="0">
                <a:latin typeface="华文仿宋" panose="02010600040101010101" charset="-122"/>
                <a:ea typeface="华文仿宋" panose="02010600040101010101" charset="-122"/>
              </a:rPr>
              <a:t>0x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</a:rPr>
              <a:t>开头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【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16 = 10</a:t>
            </a:r>
            <a:r>
              <a:rPr lang="zh-CN" altLang="en-US" sz="16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】</a:t>
            </a:r>
            <a:endParaRPr lang="zh-CN" altLang="en-US" sz="1600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</a:rPr>
              <a:t>注意：只有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JDK1.7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版本以上可以使用</a:t>
            </a:r>
            <a:r>
              <a:rPr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0b2 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来表示二进制</a:t>
            </a:r>
            <a:endParaRPr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3625" y="694690"/>
            <a:ext cx="1784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二进制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63625" y="1384300"/>
            <a:ext cx="9696450" cy="4799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+mn-ea"/>
              </a:rPr>
              <a:t>在计算机中，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只能识别二进制的数据</a:t>
            </a:r>
            <a:r>
              <a:rPr kumimoji="1" lang="zh-CN" altLang="en-US" b="1" dirty="0">
                <a:latin typeface="+mn-ea"/>
              </a:rPr>
              <a:t>，二进制就是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b="1" dirty="0">
                <a:latin typeface="+mn-ea"/>
              </a:rPr>
              <a:t>来表示的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+mn-ea"/>
              </a:rPr>
              <a:t>如图所示，表示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个字节</a:t>
            </a:r>
            <a:r>
              <a:rPr kumimoji="1" lang="zh-CN" altLang="en-US" b="1" dirty="0">
                <a:latin typeface="+mn-ea"/>
              </a:rPr>
              <a:t>，一个字节有</a:t>
            </a:r>
            <a:r>
              <a:rPr kumimoji="1" lang="en-US" altLang="zh-CN" b="1" dirty="0">
                <a:latin typeface="+mn-ea"/>
              </a:rPr>
              <a:t>8</a:t>
            </a:r>
            <a:r>
              <a:rPr kumimoji="1" lang="zh-CN" altLang="en-US" b="1" dirty="0">
                <a:latin typeface="+mn-ea"/>
              </a:rPr>
              <a:t>个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比特位</a:t>
            </a:r>
            <a:r>
              <a:rPr kumimoji="1" lang="en-US" altLang="zh-CN" b="1" dirty="0">
                <a:latin typeface="+mn-ea"/>
              </a:rPr>
              <a:t>(1byte=8bit)</a:t>
            </a:r>
            <a:endParaRPr kumimoji="1" lang="en-US" altLang="zh-CN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字节是数据存储的基本单位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+mn-ea"/>
              </a:rPr>
              <a:t>数据存储单位计算</a:t>
            </a:r>
            <a:endParaRPr kumimoji="1" lang="en-US" altLang="zh-CN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1byte=8bit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（比特）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1kb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1024byte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1M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1024kb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1G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1024M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1T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1024G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练习：</a:t>
            </a:r>
            <a:endParaRPr kumimoji="1" lang="zh-CN" altLang="en-US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1G = ? kb = 1024 * 1024 KB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latin typeface="+mn-ea"/>
              </a:rPr>
              <a:t>1M = ? byte = 1024 * 1024 byte</a:t>
            </a:r>
            <a:endParaRPr kumimoji="1" lang="en-US" altLang="zh-CN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3500" y="1939925"/>
            <a:ext cx="9556115" cy="644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33500" y="1992630"/>
            <a:ext cx="89154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dirty="0"/>
              <a:t>1</a:t>
            </a:r>
            <a:endParaRPr kumimoji="1" lang="en-US" dirty="0"/>
          </a:p>
        </p:txBody>
      </p:sp>
      <p:sp>
        <p:nvSpPr>
          <p:cNvPr id="6" name="矩形 5"/>
          <p:cNvSpPr/>
          <p:nvPr/>
        </p:nvSpPr>
        <p:spPr>
          <a:xfrm>
            <a:off x="2359025" y="1991995"/>
            <a:ext cx="90297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16605" y="1974850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0565" y="1983105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0235" y="1992630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14185" y="2007235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4020" y="2013585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542780" y="2007235"/>
            <a:ext cx="10731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98560" y="676250"/>
            <a:ext cx="35166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二进制和十进制的转换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98525" y="1334770"/>
            <a:ext cx="10266680" cy="21228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任意进制到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十进制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的转换原理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系数：就是每一位上的数据。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基数：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X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进制，基数就是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X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。 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权：在右边，从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</a:rPr>
              <a:t>0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开始编号，对应位上的编号即为该位的权。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结果：把系数*基数的权次幂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相加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</a:rPr>
              <a:t>即可。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如下图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: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4520" y="3487986"/>
            <a:ext cx="8771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dirty="0"/>
              <a:t>二进制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612935" y="4149272"/>
            <a:ext cx="385874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2935" y="420173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06076" y="420173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99217" y="4190494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92358" y="420173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612935" y="5029641"/>
            <a:ext cx="385874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12935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06076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399217" y="5070863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92358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9736" y="4636523"/>
            <a:ext cx="1297769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200" dirty="0"/>
              <a:t>权：位置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867525" y="4149090"/>
            <a:ext cx="3693160" cy="1219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系数*基数的权次幂</a:t>
            </a:r>
            <a:r>
              <a:rPr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相加</a:t>
            </a:r>
            <a:r>
              <a:rPr lang="zh-CN" altLang="en-US" b="1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即可</a:t>
            </a:r>
            <a:endParaRPr lang="zh-CN" altLang="en-US" b="1" dirty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  <a:p>
            <a:r>
              <a:rPr lang="en-US" altLang="zh-CN" dirty="0"/>
              <a:t>1*2^3 + 1*2^2 + 0*2^1 + 0*2^0</a:t>
            </a:r>
            <a:endParaRPr lang="en-US" altLang="zh-CN" dirty="0"/>
          </a:p>
          <a:p>
            <a:r>
              <a:rPr lang="en-US" altLang="zh-CN" dirty="0"/>
              <a:t>8 + 4</a:t>
            </a:r>
            <a:endParaRPr lang="en-US" altLang="zh-CN" dirty="0"/>
          </a:p>
          <a:p>
            <a:r>
              <a:rPr lang="en-US" altLang="zh-CN" dirty="0"/>
              <a:t>12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6867457" y="3487983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r>
              <a:rPr lang="zh-CN" altLang="en-US" dirty="0"/>
              <a:t>十进制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34310" y="3663315"/>
            <a:ext cx="4133215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3030" y="664820"/>
            <a:ext cx="35166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/>
              <a:t>八进制到十进制的转换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03030" y="1322559"/>
            <a:ext cx="7052776" cy="212280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</a:rPr>
              <a:t>任意进制到十进制的转换原理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系数：就是每一位上的数据。 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基数：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进制，基数就是</a:t>
            </a:r>
            <a:r>
              <a:rPr lang="en-US" altLang="zh-CN" sz="1600" b="1" dirty="0">
                <a:latin typeface="+mn-ea"/>
              </a:rPr>
              <a:t>X</a:t>
            </a:r>
            <a:r>
              <a:rPr lang="zh-CN" altLang="en-US" sz="1600" b="1" dirty="0">
                <a:latin typeface="+mn-ea"/>
              </a:rPr>
              <a:t>。 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权：在右边，从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开始编号，对应位上的编号即为该位的权。</a:t>
            </a:r>
            <a:endParaRPr lang="en-US" altLang="zh-CN" sz="1600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+mn-ea"/>
              </a:rPr>
              <a:t>结果：把系数*基数的权次幂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相加</a:t>
            </a:r>
            <a:r>
              <a:rPr lang="zh-CN" altLang="en-US" sz="1600" b="1" dirty="0">
                <a:latin typeface="+mn-ea"/>
              </a:rPr>
              <a:t>即可。</a:t>
            </a:r>
            <a:endParaRPr lang="en-US" altLang="zh-CN" sz="1600" b="1" dirty="0">
              <a:latin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+mn-ea"/>
              </a:rPr>
              <a:t>如下图</a:t>
            </a:r>
            <a:r>
              <a:rPr lang="en-US" altLang="zh-CN" b="1" dirty="0">
                <a:latin typeface="+mn-ea"/>
              </a:rPr>
              <a:t>:</a:t>
            </a:r>
            <a:endParaRPr lang="zh-CN" altLang="en-US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3030" y="3726746"/>
            <a:ext cx="8771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dirty="0"/>
              <a:t>八进制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81260" y="4149272"/>
            <a:ext cx="385874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81260" y="420173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74401" y="419030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967542" y="4190494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60683" y="4201737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81260" y="5029641"/>
            <a:ext cx="3858749" cy="6445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81260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074401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67542" y="5070863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60683" y="5082106"/>
            <a:ext cx="839451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6156" y="4654303"/>
            <a:ext cx="1297769" cy="53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zh-CN" altLang="en-US" sz="1200" dirty="0"/>
              <a:t>权：位置</a:t>
            </a:r>
            <a:endParaRPr kumimoji="1"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6337394" y="4149117"/>
            <a:ext cx="5150439" cy="186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/>
              <a:t>1*8^3 + 6*8^2 + 0*8^1 + 0*8^0</a:t>
            </a:r>
            <a:endParaRPr lang="en-US" altLang="zh-CN" dirty="0"/>
          </a:p>
          <a:p>
            <a:r>
              <a:rPr lang="en-US" altLang="zh-CN" dirty="0"/>
              <a:t>64*8 + 6*64</a:t>
            </a:r>
            <a:endParaRPr lang="en-US" altLang="zh-CN" dirty="0"/>
          </a:p>
          <a:p>
            <a:r>
              <a:rPr lang="en-US" altLang="zh-CN" dirty="0"/>
              <a:t>512 + 384</a:t>
            </a:r>
            <a:endParaRPr lang="en-US" altLang="zh-CN" dirty="0"/>
          </a:p>
          <a:p>
            <a:r>
              <a:rPr lang="en-US" altLang="zh-CN" dirty="0"/>
              <a:t>896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6894127" y="3643558"/>
            <a:ext cx="8771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r>
              <a:rPr lang="zh-CN" altLang="en-US" dirty="0"/>
              <a:t>十进制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044065" y="3830320"/>
            <a:ext cx="485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6417</Words>
  <Application>WPS 演示</Application>
  <PresentationFormat>宽屏</PresentationFormat>
  <Paragraphs>498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方正舒体</vt:lpstr>
      <vt:lpstr>华文仿宋</vt:lpstr>
      <vt:lpstr>华文楷体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204</cp:revision>
  <dcterms:created xsi:type="dcterms:W3CDTF">2015-05-05T08:02:00Z</dcterms:created>
  <dcterms:modified xsi:type="dcterms:W3CDTF">2018-02-26T08:32:40Z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