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  <a:p>
            <a:r>
              <a:rPr lang="en-US" altLang="zh-CN" dirty="0">
                <a:sym typeface="+mn-ea"/>
              </a:rPr>
              <a:t>1.9,10,8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2.70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ym typeface="+mn-ea"/>
              </a:rPr>
              <a:t>byte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 err="1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进行混合运算的时候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会提升为</a:t>
            </a:r>
            <a:r>
              <a:rPr lang="en-US" altLang="zh-CN" dirty="0" err="1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类型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两个</a:t>
            </a:r>
            <a:r>
              <a:rPr lang="en-US" altLang="zh-CN" dirty="0" err="1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相加的结果还是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赋值给</a:t>
            </a:r>
            <a:r>
              <a:rPr lang="en-US" altLang="zh-CN" dirty="0">
                <a:sym typeface="+mn-ea"/>
              </a:rPr>
              <a:t>byte</a:t>
            </a:r>
            <a:r>
              <a:rPr lang="zh-CN" altLang="en-US" dirty="0">
                <a:sym typeface="+mn-ea"/>
              </a:rPr>
              <a:t>会损失精度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ym typeface="+mn-ea"/>
              </a:rPr>
              <a:t>short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 err="1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进行运算的时候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会提升为</a:t>
            </a:r>
            <a:r>
              <a:rPr lang="en-US" altLang="zh-CN" dirty="0" err="1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类型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两个</a:t>
            </a:r>
            <a:r>
              <a:rPr lang="en-US" altLang="zh-CN" dirty="0" err="1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类型相加的结果也是</a:t>
            </a:r>
            <a:r>
              <a:rPr lang="en-US" altLang="zh-CN" dirty="0" err="1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类型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+= 1;</a:t>
            </a:r>
            <a:r>
              <a:rPr lang="zh-CN" altLang="en-US" dirty="0">
                <a:sym typeface="+mn-ea"/>
              </a:rPr>
              <a:t>相当于添加了强制转化符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逻辑运算符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&amp; </a:t>
            </a:r>
            <a:r>
              <a:rPr lang="zh-CN" altLang="en-US" dirty="0">
                <a:sym typeface="+mn-ea"/>
              </a:rPr>
              <a:t>逻辑与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&amp; 4 &lt; 5);//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&amp; 4 &gt;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&amp; 4&gt;5);// true false = 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&amp; 4 &lt;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| </a:t>
            </a:r>
            <a:r>
              <a:rPr lang="zh-CN" altLang="en-US" dirty="0">
                <a:sym typeface="+mn-ea"/>
              </a:rPr>
              <a:t>逻辑或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| 4 &lt; 5);// true true = 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| 4 &gt;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| 4&gt;5);//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| 4 &lt;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^ </a:t>
            </a:r>
            <a:r>
              <a:rPr lang="zh-CN" altLang="en-US" dirty="0">
                <a:sym typeface="+mn-ea"/>
              </a:rPr>
              <a:t>逻辑异或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相同为</a:t>
            </a:r>
            <a:r>
              <a:rPr lang="en-US" altLang="zh-CN" dirty="0">
                <a:sym typeface="+mn-ea"/>
              </a:rPr>
              <a:t>false,</a:t>
            </a:r>
            <a:r>
              <a:rPr lang="zh-CN" altLang="en-US" dirty="0">
                <a:sym typeface="+mn-ea"/>
              </a:rPr>
              <a:t>不同为</a:t>
            </a:r>
            <a:r>
              <a:rPr lang="en-US" altLang="zh-CN" dirty="0">
                <a:sym typeface="+mn-ea"/>
              </a:rPr>
              <a:t>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^ 4 &lt; 5);//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^ 4 &gt;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^ 4&gt;5);//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^ 4 &lt;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!</a:t>
            </a:r>
            <a:r>
              <a:rPr lang="zh-CN" altLang="en-US" dirty="0">
                <a:sym typeface="+mn-ea"/>
              </a:rPr>
              <a:t>非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(!true);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(!false);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&amp;&amp;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&amp;</a:t>
            </a:r>
            <a:r>
              <a:rPr lang="zh-CN" altLang="en-US" dirty="0">
                <a:sym typeface="+mn-ea"/>
              </a:rPr>
              <a:t>结果是一样的，具有短路效果。左边是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，右边不执行。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&amp;&amp; 4 &lt; 5);//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true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&amp;&amp; 4 &gt;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&lt; 4 &amp;&amp; 4&gt;5);//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( 3 &gt; 4 &amp;&amp; 4 &lt; 5);// </a:t>
            </a:r>
            <a:r>
              <a:rPr lang="en-US" altLang="zh-CN" dirty="0" err="1">
                <a:sym typeface="+mn-ea"/>
              </a:rPr>
              <a:t>false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true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false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//&amp;&amp; </a:t>
            </a:r>
            <a:r>
              <a:rPr lang="zh-CN" altLang="en-US" dirty="0">
                <a:sym typeface="+mn-ea"/>
              </a:rPr>
              <a:t>具有短路效果。左边是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，右边不执行。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u="sng" dirty="0" err="1">
                <a:sym typeface="+mn-ea"/>
              </a:rPr>
              <a:t>b</a:t>
            </a:r>
            <a:r>
              <a:rPr lang="en-US" altLang="zh-CN" b="1" u="sng" dirty="0">
                <a:sym typeface="+mn-ea"/>
              </a:rPr>
              <a:t> = 13;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++ &gt; 13 &amp;&amp; --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&gt; 7);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(b);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//||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结果是一样的 具有短路效果。左边是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，右边不执行。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 = 13;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</a:t>
            </a:r>
            <a:r>
              <a:rPr lang="en-US" altLang="zh-CN" b="1" i="1" dirty="0">
                <a:sym typeface="+mn-ea"/>
              </a:rPr>
              <a:t>++ &gt; 14 || </a:t>
            </a:r>
            <a:r>
              <a:rPr lang="en-US" altLang="zh-CN" b="1" i="1" dirty="0" err="1">
                <a:sym typeface="+mn-ea"/>
              </a:rPr>
              <a:t>a</a:t>
            </a:r>
            <a:r>
              <a:rPr lang="en-US" altLang="zh-CN" b="1" i="1" dirty="0">
                <a:sym typeface="+mn-ea"/>
              </a:rPr>
              <a:t>-- &gt; 8);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(a);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位运算符的基本用法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 &amp; 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则</a:t>
            </a:r>
            <a:r>
              <a:rPr lang="en-US" altLang="zh-CN" dirty="0">
                <a:sym typeface="+mn-ea"/>
              </a:rPr>
              <a:t>0,</a:t>
            </a:r>
            <a:r>
              <a:rPr lang="zh-CN" altLang="en-US" dirty="0">
                <a:sym typeface="+mn-ea"/>
              </a:rPr>
              <a:t>其它为</a:t>
            </a:r>
            <a:r>
              <a:rPr lang="en-US" altLang="zh-CN" dirty="0">
                <a:sym typeface="+mn-ea"/>
              </a:rPr>
              <a:t>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/*6: 00000110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altLang="zh-CN" dirty="0">
                <a:sym typeface="+mn-ea"/>
              </a:rPr>
              <a:t>		 *5: 00000101</a:t>
            </a:r>
            <a:endParaRPr lang="fi-FI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 *x: 00000100</a:t>
            </a:r>
            <a:endParaRPr lang="fr-F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(6 &amp; 5);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altLang="zh-CN" dirty="0">
                <a:sym typeface="+mn-ea"/>
              </a:rPr>
              <a:t>//		2 | </a:t>
            </a:r>
            <a:r>
              <a:rPr lang="zh-CN" altLang="hr-HR" dirty="0">
                <a:sym typeface="+mn-ea"/>
              </a:rPr>
              <a:t>有</a:t>
            </a:r>
            <a:r>
              <a:rPr lang="hr-HR" altLang="zh-CN" dirty="0">
                <a:sym typeface="+mn-ea"/>
              </a:rPr>
              <a:t>1</a:t>
            </a:r>
            <a:r>
              <a:rPr lang="zh-CN" altLang="hr-HR" dirty="0">
                <a:sym typeface="+mn-ea"/>
              </a:rPr>
              <a:t>则</a:t>
            </a:r>
            <a:r>
              <a:rPr lang="hr-HR" altLang="zh-CN" dirty="0">
                <a:sym typeface="+mn-ea"/>
              </a:rPr>
              <a:t>1</a:t>
            </a:r>
            <a:r>
              <a:rPr lang="zh-CN" altLang="hr-HR" dirty="0">
                <a:sym typeface="+mn-ea"/>
              </a:rPr>
              <a:t>，其它为</a:t>
            </a:r>
            <a:r>
              <a:rPr lang="hr-HR" altLang="zh-CN" dirty="0">
                <a:sym typeface="+mn-ea"/>
              </a:rPr>
              <a:t>0</a:t>
            </a:r>
            <a:endParaRPr lang="hr-H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/*6: 00000110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altLang="zh-CN" dirty="0">
                <a:sym typeface="+mn-ea"/>
              </a:rPr>
              <a:t>		 *5: 00000101</a:t>
            </a:r>
            <a:endParaRPr lang="fi-FI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 *x: 00000110</a:t>
            </a:r>
            <a:endParaRPr lang="fr-F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(6 | 5);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 ^ </a:t>
            </a:r>
            <a:r>
              <a:rPr lang="zh-CN" altLang="en-US" dirty="0">
                <a:sym typeface="+mn-ea"/>
              </a:rPr>
              <a:t>异或 相同则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，不同则</a:t>
            </a:r>
            <a:r>
              <a:rPr lang="en-US" altLang="zh-CN" dirty="0">
                <a:sym typeface="+mn-ea"/>
              </a:rPr>
              <a:t>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/*6: 00000110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altLang="zh-CN" dirty="0">
                <a:sym typeface="+mn-ea"/>
              </a:rPr>
              <a:t>		 *5: 00000101</a:t>
            </a:r>
            <a:endParaRPr lang="fi-FI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 *x: 00000011</a:t>
            </a:r>
            <a:endParaRPr lang="fr-F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(6 ^ 5);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 ~ </a:t>
            </a:r>
            <a:r>
              <a:rPr lang="zh-CN" altLang="en-US" dirty="0">
                <a:sym typeface="+mn-ea"/>
              </a:rPr>
              <a:t>按位补运算符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翻转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操作数的每一位，也就是取反的值是结果的补码，求原码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/* </a:t>
            </a:r>
            <a:r>
              <a:rPr lang="zh-CN" altLang="en-US" dirty="0">
                <a:sym typeface="+mn-ea"/>
              </a:rPr>
              <a:t>正数的原码反码补码都是本身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 * 6:   00000000 00000000 00000000 00000110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altLang="zh-CN" dirty="0">
                <a:sym typeface="+mn-ea"/>
              </a:rPr>
              <a:t>		 *</a:t>
            </a:r>
            <a:r>
              <a:rPr lang="zh-CN" altLang="cs-CZ" dirty="0">
                <a:sym typeface="+mn-ea"/>
              </a:rPr>
              <a:t>取反</a:t>
            </a:r>
            <a:r>
              <a:rPr lang="cs-CZ" altLang="zh-CN" dirty="0">
                <a:sym typeface="+mn-ea"/>
              </a:rPr>
              <a:t>:  11111111 11111111 11111111 11111001 //-7</a:t>
            </a:r>
            <a:r>
              <a:rPr lang="zh-CN" altLang="cs-CZ" dirty="0">
                <a:sym typeface="+mn-ea"/>
              </a:rPr>
              <a:t>的补码</a:t>
            </a:r>
            <a:endParaRPr lang="zh-CN" altLang="cs-CZ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altLang="zh-CN" dirty="0">
                <a:sym typeface="+mn-ea"/>
              </a:rPr>
              <a:t>		 *</a:t>
            </a:r>
            <a:r>
              <a:rPr lang="zh-CN" altLang="cs-CZ" dirty="0">
                <a:sym typeface="+mn-ea"/>
              </a:rPr>
              <a:t>反码</a:t>
            </a:r>
            <a:r>
              <a:rPr lang="cs-CZ" altLang="zh-CN" dirty="0">
                <a:sym typeface="+mn-ea"/>
              </a:rPr>
              <a:t>:  11111111 11111111 11111111 11111000 //-7</a:t>
            </a:r>
            <a:r>
              <a:rPr lang="zh-CN" altLang="cs-CZ" dirty="0">
                <a:sym typeface="+mn-ea"/>
              </a:rPr>
              <a:t>的反码</a:t>
            </a:r>
            <a:endParaRPr lang="zh-CN" altLang="cs-CZ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altLang="zh-CN" dirty="0">
                <a:sym typeface="+mn-ea"/>
              </a:rPr>
              <a:t>		 *</a:t>
            </a:r>
            <a:r>
              <a:rPr lang="zh-CN" altLang="cs-CZ" dirty="0">
                <a:sym typeface="+mn-ea"/>
              </a:rPr>
              <a:t>原码</a:t>
            </a:r>
            <a:r>
              <a:rPr lang="cs-CZ" altLang="zh-CN" dirty="0">
                <a:sym typeface="+mn-ea"/>
              </a:rPr>
              <a:t>:  10000000 00000000 00000000 00000111 //-7</a:t>
            </a:r>
            <a:r>
              <a:rPr lang="zh-CN" altLang="cs-CZ" dirty="0">
                <a:sym typeface="+mn-ea"/>
              </a:rPr>
              <a:t>的原码</a:t>
            </a:r>
            <a:endParaRPr lang="zh-CN" altLang="cs-CZ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(~6);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package day01;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Demo10_operator2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位运算符的基本用法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*  </a:t>
            </a:r>
            <a:r>
              <a:rPr lang="en-US" altLang="zh-CN" dirty="0">
                <a:sym typeface="+mn-ea"/>
              </a:rPr>
              <a:t>&lt;&lt;:</a:t>
            </a:r>
            <a:r>
              <a:rPr lang="zh-CN" altLang="en-US" dirty="0">
                <a:sym typeface="+mn-ea"/>
              </a:rPr>
              <a:t>左移	左边最高位丢弃，右边补齐</a:t>
            </a:r>
            <a:r>
              <a:rPr lang="en-US" altLang="zh-CN" dirty="0">
                <a:sym typeface="+mn-ea"/>
              </a:rPr>
              <a:t>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*  </a:t>
            </a:r>
            <a:r>
              <a:rPr lang="en-US" altLang="zh-CN" dirty="0">
                <a:sym typeface="+mn-ea"/>
              </a:rPr>
              <a:t>&gt;&gt;:</a:t>
            </a:r>
            <a:r>
              <a:rPr lang="zh-CN" altLang="en-US" dirty="0">
                <a:sym typeface="+mn-ea"/>
              </a:rPr>
              <a:t>右移	最高位是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，左边补齐</a:t>
            </a:r>
            <a:r>
              <a:rPr lang="en-US" altLang="zh-CN" dirty="0">
                <a:sym typeface="+mn-ea"/>
              </a:rPr>
              <a:t>0;</a:t>
            </a:r>
            <a:r>
              <a:rPr lang="zh-CN" altLang="en-US" dirty="0">
                <a:sym typeface="+mn-ea"/>
              </a:rPr>
              <a:t>最高为是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，左边补齐</a:t>
            </a:r>
            <a:r>
              <a:rPr lang="en-US" altLang="zh-CN" dirty="0">
                <a:sym typeface="+mn-ea"/>
              </a:rPr>
              <a:t>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*  </a:t>
            </a:r>
            <a:r>
              <a:rPr lang="en-US" altLang="zh-CN" dirty="0">
                <a:sym typeface="+mn-ea"/>
              </a:rPr>
              <a:t>&gt;&gt;&gt;:</a:t>
            </a:r>
            <a:r>
              <a:rPr lang="zh-CN" altLang="en-US" dirty="0">
                <a:sym typeface="+mn-ea"/>
              </a:rPr>
              <a:t>无符号右移 无论最高位是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还是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，左边补齐</a:t>
            </a:r>
            <a:r>
              <a:rPr lang="en-US" altLang="zh-CN" dirty="0">
                <a:sym typeface="+mn-ea"/>
              </a:rPr>
              <a:t>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*  </a:t>
            </a:r>
            <a:r>
              <a:rPr lang="zh-CN" altLang="en-US" dirty="0">
                <a:sym typeface="+mn-ea"/>
              </a:rPr>
              <a:t>最有效率的算出</a:t>
            </a:r>
            <a:r>
              <a:rPr lang="en-US" altLang="zh-CN" dirty="0">
                <a:sym typeface="+mn-ea"/>
              </a:rPr>
              <a:t>2 * 8</a:t>
            </a:r>
            <a:r>
              <a:rPr lang="zh-CN" altLang="en-US" dirty="0">
                <a:sym typeface="+mn-ea"/>
              </a:rPr>
              <a:t>的结果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//1.&lt;&lt;:</a:t>
            </a:r>
            <a:r>
              <a:rPr lang="zh-CN" altLang="en-US" dirty="0">
                <a:sym typeface="+mn-ea"/>
              </a:rPr>
              <a:t>左移	左边最高位丢弃，右边补齐</a:t>
            </a:r>
            <a:r>
              <a:rPr lang="en-US" altLang="zh-CN" dirty="0">
                <a:sym typeface="+mn-ea"/>
              </a:rPr>
              <a:t>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</a:t>
            </a:r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   		00000010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2 &lt;&lt; 3:  00010000 2^4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(2 &lt;&lt; 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00001100 -&gt; 00011000 = 2^4 + 2^3  = 16 + 8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(12 &lt;&lt; 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//2.&gt;&gt;:</a:t>
            </a:r>
            <a:r>
              <a:rPr lang="zh-CN" altLang="en-US" dirty="0">
                <a:sym typeface="+mn-ea"/>
              </a:rPr>
              <a:t>右移	最高位是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，左边补齐</a:t>
            </a:r>
            <a:r>
              <a:rPr lang="en-US" altLang="zh-CN" dirty="0">
                <a:sym typeface="+mn-ea"/>
              </a:rPr>
              <a:t>0;</a:t>
            </a:r>
            <a:r>
              <a:rPr lang="zh-CN" altLang="en-US" dirty="0">
                <a:sym typeface="+mn-ea"/>
              </a:rPr>
              <a:t>最高位是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，左边补齐</a:t>
            </a:r>
            <a:r>
              <a:rPr lang="en-US" altLang="zh-CN" dirty="0">
                <a:sym typeface="+mn-ea"/>
              </a:rPr>
              <a:t>1,</a:t>
            </a:r>
            <a:r>
              <a:rPr lang="zh-CN" altLang="en-US" dirty="0">
                <a:sym typeface="+mn-ea"/>
              </a:rPr>
              <a:t>高位不变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</a:t>
            </a:r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   		00001000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8 &gt;&gt; 3:  00000001 2^0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(8 &gt;&gt; 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//3.&gt;&gt;&gt;:</a:t>
            </a:r>
            <a:r>
              <a:rPr lang="zh-CN" altLang="en-US" dirty="0">
                <a:sym typeface="+mn-ea"/>
              </a:rPr>
              <a:t>无符号右移 无论最高位是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还是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，左边补齐</a:t>
            </a:r>
            <a:r>
              <a:rPr lang="en-US" altLang="zh-CN" dirty="0">
                <a:sym typeface="+mn-ea"/>
              </a:rPr>
              <a:t>0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(-8 &gt;&gt;&gt; 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//4.</a:t>
            </a:r>
            <a:r>
              <a:rPr lang="zh-CN" altLang="en-US" dirty="0">
                <a:sym typeface="+mn-ea"/>
              </a:rPr>
              <a:t>最有效率的算出</a:t>
            </a:r>
            <a:r>
              <a:rPr lang="en-US" altLang="zh-CN" dirty="0">
                <a:sym typeface="+mn-ea"/>
              </a:rPr>
              <a:t>2 * 8</a:t>
            </a:r>
            <a:r>
              <a:rPr lang="zh-CN" altLang="en-US" dirty="0">
                <a:sym typeface="+mn-ea"/>
              </a:rPr>
              <a:t>的结果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一、请自己实现两个整数变量的交换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不需要定义第三方变量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x</a:t>
            </a:r>
            <a:r>
              <a:rPr lang="en-US" altLang="zh-CN" b="1" dirty="0">
                <a:sym typeface="+mn-ea"/>
              </a:rPr>
              <a:t> = 2;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y = 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第一种方法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tmp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x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y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y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第二种方法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 *   00000010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 *   00000001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*---------------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 * ^ 00000011:3</a:t>
            </a:r>
            <a:endParaRPr lang="fr-F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 *   00000001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*---------------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 *^  00000010:2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(2^1);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(2^1^1);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(2^1^2);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^ </a:t>
            </a:r>
            <a:r>
              <a:rPr lang="en-US" altLang="zh-CN" dirty="0" err="1">
                <a:sym typeface="+mn-ea"/>
              </a:rPr>
              <a:t>y</a:t>
            </a:r>
            <a:r>
              <a:rPr lang="en-US" altLang="zh-CN" dirty="0">
                <a:sym typeface="+mn-ea"/>
              </a:rPr>
              <a:t>;//2^1 -&gt;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dirty="0">
                <a:sym typeface="+mn-ea"/>
              </a:rPr>
              <a:t>=3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y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^ </a:t>
            </a:r>
            <a:r>
              <a:rPr lang="en-US" altLang="zh-CN" dirty="0" err="1">
                <a:sym typeface="+mn-ea"/>
              </a:rPr>
              <a:t>y</a:t>
            </a:r>
            <a:r>
              <a:rPr lang="en-US" altLang="zh-CN" dirty="0">
                <a:sym typeface="+mn-ea"/>
              </a:rPr>
              <a:t>;//(2^1)^1 -&gt; </a:t>
            </a:r>
            <a:r>
              <a:rPr lang="en-US" altLang="zh-CN" dirty="0" err="1">
                <a:sym typeface="+mn-ea"/>
              </a:rPr>
              <a:t>y</a:t>
            </a:r>
            <a:r>
              <a:rPr lang="en-US" altLang="zh-CN" dirty="0">
                <a:sym typeface="+mn-ea"/>
              </a:rPr>
              <a:t> = 2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^ </a:t>
            </a:r>
            <a:r>
              <a:rPr lang="en-US" altLang="zh-CN" dirty="0" err="1">
                <a:sym typeface="+mn-ea"/>
              </a:rPr>
              <a:t>y</a:t>
            </a:r>
            <a:r>
              <a:rPr lang="en-US" altLang="zh-CN" dirty="0">
                <a:sym typeface="+mn-ea"/>
              </a:rPr>
              <a:t>; //2^1^2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("x="+x);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("y="+y);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向左位移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个即可以了，直接操作位的速度是最快，最有效率的，因为计算机只识别二进制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2*8 = 2* 2^3 = 2^4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-&gt;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2 &lt;&lt; 3</a:t>
            </a:r>
            <a:endParaRPr lang="zh-CN" altLang="en-US" dirty="0"/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is-IS" altLang="zh-CN" dirty="0">
                <a:sym typeface="+mn-ea"/>
              </a:rPr>
              <a:t>		</a:t>
            </a:r>
            <a:r>
              <a:rPr lang="is-IS" altLang="zh-CN" b="1" dirty="0">
                <a:sym typeface="+mn-ea"/>
              </a:rPr>
              <a:t>int x = 10;</a:t>
            </a:r>
            <a:endParaRPr lang="is-I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y = 12;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z</a:t>
            </a:r>
            <a:r>
              <a:rPr lang="en-US" altLang="zh-CN" b="1" dirty="0">
                <a:sym typeface="+mn-ea"/>
              </a:rPr>
              <a:t> = 2; </a:t>
            </a:r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</a:t>
            </a:r>
            <a:r>
              <a:rPr lang="zh-CN" altLang="en-US" dirty="0">
                <a:sym typeface="+mn-ea"/>
              </a:rPr>
              <a:t>获取两个数中最小的数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dirty="0">
                <a:sym typeface="+mn-ea"/>
              </a:rPr>
              <a:t>		</a:t>
            </a:r>
            <a:r>
              <a:rPr lang="ro-RO" altLang="zh-CN" b="1" dirty="0" err="1">
                <a:sym typeface="+mn-ea"/>
              </a:rPr>
              <a:t>int</a:t>
            </a:r>
            <a:r>
              <a:rPr lang="ro-RO" altLang="zh-CN" b="1" dirty="0">
                <a:sym typeface="+mn-ea"/>
              </a:rPr>
              <a:t>  min = x &lt; y ? x : y;</a:t>
            </a:r>
            <a:endParaRPr lang="ro-RO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dirty="0">
                <a:sym typeface="+mn-ea"/>
              </a:rPr>
              <a:t>		</a:t>
            </a:r>
            <a:r>
              <a:rPr lang="ro-RO" altLang="zh-CN" dirty="0" err="1">
                <a:sym typeface="+mn-ea"/>
              </a:rPr>
              <a:t>System.</a:t>
            </a:r>
            <a:r>
              <a:rPr lang="ro-RO" altLang="zh-CN" b="1" i="1" dirty="0" err="1">
                <a:sym typeface="+mn-ea"/>
              </a:rPr>
              <a:t>out.println</a:t>
            </a:r>
            <a:r>
              <a:rPr lang="ro-RO" altLang="zh-CN" b="1" i="1" dirty="0">
                <a:sym typeface="+mn-ea"/>
              </a:rPr>
              <a:t>("</a:t>
            </a:r>
            <a:r>
              <a:rPr lang="zh-CN" altLang="ro-RO" b="1" i="1" dirty="0">
                <a:sym typeface="+mn-ea"/>
              </a:rPr>
              <a:t>最小的数为</a:t>
            </a:r>
            <a:r>
              <a:rPr lang="ro-RO" altLang="zh-CN" b="1" i="1" dirty="0">
                <a:sym typeface="+mn-ea"/>
              </a:rPr>
              <a:t>:"+ min);</a:t>
            </a:r>
            <a:endParaRPr lang="ro-RO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dirty="0">
                <a:sym typeface="+mn-ea"/>
              </a:rPr>
              <a:t>				</a:t>
            </a:r>
            <a:endParaRPr lang="ro-RO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</a:t>
            </a:r>
            <a:r>
              <a:rPr lang="zh-CN" altLang="en-US" dirty="0">
                <a:sym typeface="+mn-ea"/>
              </a:rPr>
              <a:t>比较两个数是否相同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boolean b = x == y ? </a:t>
            </a:r>
            <a:r>
              <a:rPr lang="en-US" altLang="zh-CN" b="1" dirty="0">
                <a:sym typeface="+mn-ea"/>
              </a:rPr>
              <a:t>true :false;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两个数是否相同</a:t>
            </a:r>
            <a:r>
              <a:rPr lang="en-US" altLang="zh-CN" b="1" i="1" dirty="0">
                <a:sym typeface="+mn-ea"/>
              </a:rPr>
              <a:t>:"+b);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</a:t>
            </a:r>
            <a:r>
              <a:rPr lang="zh-CN" altLang="en-US" dirty="0">
                <a:sym typeface="+mn-ea"/>
              </a:rPr>
              <a:t>获取三个整数中的最大值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</a:t>
            </a:r>
            <a:r>
              <a:rPr lang="fr-FR" altLang="zh-CN" b="1" dirty="0" err="1">
                <a:sym typeface="+mn-ea"/>
              </a:rPr>
              <a:t>int</a:t>
            </a:r>
            <a:r>
              <a:rPr lang="fr-FR" altLang="zh-CN" b="1" dirty="0">
                <a:sym typeface="+mn-ea"/>
              </a:rPr>
              <a:t> </a:t>
            </a:r>
            <a:r>
              <a:rPr lang="fr-FR" altLang="zh-CN" b="1" dirty="0" err="1">
                <a:sym typeface="+mn-ea"/>
              </a:rPr>
              <a:t>temp</a:t>
            </a:r>
            <a:r>
              <a:rPr lang="fr-FR" altLang="zh-CN" b="1" dirty="0">
                <a:sym typeface="+mn-ea"/>
              </a:rPr>
              <a:t> =  x &gt; y ? x : y;</a:t>
            </a:r>
            <a:r>
              <a:rPr lang="en-US" altLang="zh-CN" b="1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先比较任意两个数</a:t>
            </a:r>
            <a:endParaRPr lang="fr-F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</a:t>
            </a:r>
            <a:r>
              <a:rPr lang="fr-FR" altLang="zh-CN" b="1" dirty="0" err="1">
                <a:sym typeface="+mn-ea"/>
              </a:rPr>
              <a:t>int</a:t>
            </a:r>
            <a:r>
              <a:rPr lang="fr-FR" altLang="zh-CN" b="1" dirty="0">
                <a:sym typeface="+mn-ea"/>
              </a:rPr>
              <a:t> max = </a:t>
            </a:r>
            <a:r>
              <a:rPr lang="fr-FR" altLang="zh-CN" b="1" dirty="0" err="1">
                <a:sym typeface="+mn-ea"/>
              </a:rPr>
              <a:t>temp</a:t>
            </a:r>
            <a:r>
              <a:rPr lang="fr-FR" altLang="zh-CN" b="1" dirty="0">
                <a:sym typeface="+mn-ea"/>
              </a:rPr>
              <a:t> &gt; z ? </a:t>
            </a:r>
            <a:r>
              <a:rPr lang="fr-FR" altLang="zh-CN" b="1" dirty="0" err="1">
                <a:sym typeface="+mn-ea"/>
              </a:rPr>
              <a:t>temp</a:t>
            </a:r>
            <a:r>
              <a:rPr lang="fr-FR" altLang="zh-CN" b="1" dirty="0">
                <a:sym typeface="+mn-ea"/>
              </a:rPr>
              <a:t> : z;</a:t>
            </a:r>
            <a:endParaRPr lang="fr-F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	</a:t>
            </a:r>
            <a:r>
              <a:rPr lang="fr-FR" altLang="zh-CN" dirty="0" err="1">
                <a:sym typeface="+mn-ea"/>
              </a:rPr>
              <a:t>System.</a:t>
            </a:r>
            <a:r>
              <a:rPr lang="fr-FR" altLang="zh-CN" b="1" i="1" dirty="0" err="1">
                <a:sym typeface="+mn-ea"/>
              </a:rPr>
              <a:t>out.println</a:t>
            </a:r>
            <a:r>
              <a:rPr lang="fr-FR" altLang="zh-CN" b="1" i="1" dirty="0">
                <a:sym typeface="+mn-ea"/>
              </a:rPr>
              <a:t>("</a:t>
            </a:r>
            <a:r>
              <a:rPr lang="zh-CN" altLang="fr-FR" b="1" i="1" dirty="0">
                <a:sym typeface="+mn-ea"/>
              </a:rPr>
              <a:t>三个数最大的数</a:t>
            </a:r>
            <a:r>
              <a:rPr lang="fr-FR" altLang="zh-CN" b="1" i="1" dirty="0">
                <a:sym typeface="+mn-ea"/>
              </a:rPr>
              <a:t>:"+max);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导包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上面 写入 </a:t>
            </a:r>
            <a:r>
              <a:rPr lang="en-US" altLang="zh-CN" dirty="0">
                <a:sym typeface="+mn-ea"/>
              </a:rPr>
              <a:t>import </a:t>
            </a:r>
            <a:r>
              <a:rPr lang="en-US" altLang="zh-CN" dirty="0" err="1">
                <a:sym typeface="+mn-ea"/>
              </a:rPr>
              <a:t>java.util.Scanner</a:t>
            </a:r>
            <a:r>
              <a:rPr lang="en-US" altLang="zh-CN" dirty="0">
                <a:sym typeface="+mn-ea"/>
              </a:rPr>
              <a:t>;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创建键盘录入对象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Scanner </a:t>
            </a:r>
            <a:r>
              <a:rPr lang="en-US" altLang="zh-CN" u="sng" dirty="0" err="1">
                <a:sym typeface="+mn-ea"/>
              </a:rPr>
              <a:t>sc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Scanner(</a:t>
            </a:r>
            <a:r>
              <a:rPr lang="en-US" altLang="zh-CN" b="1" u="sng" dirty="0" err="1">
                <a:sym typeface="+mn-ea"/>
              </a:rPr>
              <a:t>System.</a:t>
            </a:r>
            <a:r>
              <a:rPr lang="en-US" altLang="zh-CN" b="1" i="1" u="sng" dirty="0" err="1">
                <a:sym typeface="+mn-ea"/>
              </a:rPr>
              <a:t>in</a:t>
            </a:r>
            <a:r>
              <a:rPr lang="en-US" altLang="zh-CN" b="1" i="1" u="sng" dirty="0">
                <a:sym typeface="+mn-ea"/>
              </a:rPr>
              <a:t>);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通过对象获取数据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请在键盘上输入一个数</a:t>
            </a:r>
            <a:r>
              <a:rPr lang="en-US" altLang="zh-CN" b="1" i="1" dirty="0">
                <a:sym typeface="+mn-ea"/>
              </a:rPr>
              <a:t>:");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x = </a:t>
            </a:r>
            <a:r>
              <a:rPr lang="en-US" altLang="zh-CN" b="1" dirty="0" err="1">
                <a:sym typeface="+mn-ea"/>
              </a:rPr>
              <a:t>sc.nextInt</a:t>
            </a:r>
            <a:r>
              <a:rPr lang="en-US" altLang="zh-CN" b="1" dirty="0">
                <a:sym typeface="+mn-ea"/>
              </a:rPr>
              <a:t>();//</a:t>
            </a:r>
            <a:r>
              <a:rPr lang="zh-CN" altLang="en-US" b="1" dirty="0">
                <a:sym typeface="+mn-ea"/>
              </a:rPr>
              <a:t>获取键盘输入的数赋值给</a:t>
            </a:r>
            <a:r>
              <a:rPr lang="en-US" altLang="zh-CN" b="1" dirty="0">
                <a:sym typeface="+mn-ea"/>
              </a:rPr>
              <a:t>x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你输入的第一个数为</a:t>
            </a:r>
            <a:r>
              <a:rPr lang="en-US" altLang="zh-CN" b="1" i="1" dirty="0">
                <a:sym typeface="+mn-ea"/>
              </a:rPr>
              <a:t>:" + x);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请在键盘上再输入一个数</a:t>
            </a:r>
            <a:r>
              <a:rPr lang="en-US" altLang="zh-CN" b="1" i="1" dirty="0">
                <a:sym typeface="+mn-ea"/>
              </a:rPr>
              <a:t>:");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y = </a:t>
            </a:r>
            <a:r>
              <a:rPr lang="en-US" altLang="zh-CN" b="1" dirty="0" err="1">
                <a:sym typeface="+mn-ea"/>
              </a:rPr>
              <a:t>sc.nextInt</a:t>
            </a:r>
            <a:r>
              <a:rPr lang="en-US" altLang="zh-CN" b="1" dirty="0">
                <a:sym typeface="+mn-ea"/>
              </a:rPr>
              <a:t>();	//</a:t>
            </a:r>
            <a:r>
              <a:rPr lang="zh-CN" altLang="en-US" b="1" dirty="0">
                <a:sym typeface="+mn-ea"/>
              </a:rPr>
              <a:t>获取键盘输入的数赋值给</a:t>
            </a:r>
            <a:r>
              <a:rPr lang="en-US" altLang="zh-CN" b="1" dirty="0">
                <a:sym typeface="+mn-ea"/>
              </a:rPr>
              <a:t>y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你输入的第二个数为</a:t>
            </a:r>
            <a:r>
              <a:rPr lang="en-US" altLang="zh-CN" b="1" i="1" dirty="0">
                <a:sym typeface="+mn-ea"/>
              </a:rPr>
              <a:t>:" + y);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答案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ym typeface="+mn-ea"/>
              </a:rPr>
              <a:t>只显示主要代码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1.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sum = x + y;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你输入的两个数的结果为</a:t>
            </a:r>
            <a:r>
              <a:rPr lang="en-US" altLang="zh-CN" b="1" i="1" dirty="0">
                <a:sym typeface="+mn-ea"/>
              </a:rPr>
              <a:t>:" + sum);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2.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max</a:t>
            </a:r>
            <a:r>
              <a:rPr lang="en-US" altLang="zh-CN" b="1" dirty="0">
                <a:sym typeface="+mn-ea"/>
              </a:rPr>
              <a:t> = (</a:t>
            </a:r>
            <a:r>
              <a:rPr lang="en-US" altLang="zh-CN" b="1" dirty="0" err="1">
                <a:sym typeface="+mn-ea"/>
              </a:rPr>
              <a:t>x</a:t>
            </a:r>
            <a:r>
              <a:rPr lang="en-US" altLang="zh-CN" b="1" dirty="0">
                <a:sym typeface="+mn-ea"/>
              </a:rPr>
              <a:t> &gt; </a:t>
            </a:r>
            <a:r>
              <a:rPr lang="en-US" altLang="zh-CN" b="1" dirty="0" err="1">
                <a:sym typeface="+mn-ea"/>
              </a:rPr>
              <a:t>y</a:t>
            </a:r>
            <a:r>
              <a:rPr lang="en-US" altLang="zh-CN" b="1" dirty="0">
                <a:sym typeface="+mn-ea"/>
              </a:rPr>
              <a:t>) ? </a:t>
            </a:r>
            <a:r>
              <a:rPr lang="en-US" altLang="zh-CN" b="1" dirty="0" err="1">
                <a:sym typeface="+mn-ea"/>
              </a:rPr>
              <a:t>x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b="1" dirty="0" err="1">
                <a:sym typeface="+mn-ea"/>
              </a:rPr>
              <a:t>y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你输入的两个数最大的为</a:t>
            </a:r>
            <a:r>
              <a:rPr lang="en-US" altLang="zh-CN" b="1" i="1" dirty="0">
                <a:sym typeface="+mn-ea"/>
              </a:rPr>
              <a:t>:"</a:t>
            </a:r>
            <a:r>
              <a:rPr lang="zh-CN" altLang="en-US" b="1" i="1" dirty="0">
                <a:sym typeface="+mn-ea"/>
              </a:rPr>
              <a:t> </a:t>
            </a:r>
            <a:r>
              <a:rPr lang="en-US" altLang="zh-CN" b="1" i="1" dirty="0">
                <a:sym typeface="+mn-ea"/>
              </a:rPr>
              <a:t>+ max);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3.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你输入的两个相等</a:t>
            </a:r>
            <a:r>
              <a:rPr lang="en-US" altLang="zh-CN" b="1" i="1" dirty="0">
                <a:sym typeface="+mn-ea"/>
              </a:rPr>
              <a:t>:" + (</a:t>
            </a:r>
            <a:r>
              <a:rPr lang="en-US" altLang="zh-CN" b="1" i="1" dirty="0" err="1">
                <a:sym typeface="+mn-ea"/>
              </a:rPr>
              <a:t>x</a:t>
            </a:r>
            <a:r>
              <a:rPr lang="en-US" altLang="zh-CN" b="1" i="1" dirty="0">
                <a:sym typeface="+mn-ea"/>
              </a:rPr>
              <a:t> == </a:t>
            </a:r>
            <a:r>
              <a:rPr lang="en-US" altLang="zh-CN" b="1" i="1" dirty="0" err="1">
                <a:sym typeface="+mn-ea"/>
              </a:rPr>
              <a:t>y</a:t>
            </a:r>
            <a:r>
              <a:rPr lang="en-US" altLang="zh-CN" b="1" i="1" dirty="0">
                <a:sym typeface="+mn-ea"/>
              </a:rPr>
              <a:t>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4.</a:t>
            </a:r>
            <a:endParaRPr lang="fr-F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b="1" dirty="0" err="1">
                <a:sym typeface="+mn-ea"/>
              </a:rPr>
              <a:t>int</a:t>
            </a:r>
            <a:r>
              <a:rPr lang="fr-FR" altLang="zh-CN" b="1" dirty="0">
                <a:sym typeface="+mn-ea"/>
              </a:rPr>
              <a:t> max = x &gt; y ? x : y;</a:t>
            </a:r>
            <a:endParaRPr lang="fr-F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max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max</a:t>
            </a:r>
            <a:r>
              <a:rPr lang="en-US" altLang="zh-CN" dirty="0">
                <a:sym typeface="+mn-ea"/>
              </a:rPr>
              <a:t> &gt; </a:t>
            </a:r>
            <a:r>
              <a:rPr lang="en-US" altLang="zh-CN" dirty="0" err="1">
                <a:sym typeface="+mn-ea"/>
              </a:rPr>
              <a:t>z</a:t>
            </a:r>
            <a:r>
              <a:rPr lang="en-US" altLang="zh-CN" dirty="0">
                <a:sym typeface="+mn-ea"/>
              </a:rPr>
              <a:t> ? </a:t>
            </a:r>
            <a:r>
              <a:rPr lang="en-US" altLang="zh-CN" dirty="0" err="1">
                <a:sym typeface="+mn-ea"/>
              </a:rPr>
              <a:t>max</a:t>
            </a:r>
            <a:r>
              <a:rPr lang="en-US" altLang="zh-CN" dirty="0">
                <a:sym typeface="+mn-ea"/>
              </a:rPr>
              <a:t> : </a:t>
            </a:r>
            <a:r>
              <a:rPr lang="en-US" altLang="zh-CN" dirty="0" err="1">
                <a:sym typeface="+mn-ea"/>
              </a:rPr>
              <a:t>z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输入三个数中最大的数为</a:t>
            </a:r>
            <a:r>
              <a:rPr lang="en-US" altLang="zh-CN" b="1" i="1" dirty="0">
                <a:sym typeface="+mn-ea"/>
              </a:rPr>
              <a:t>:" + </a:t>
            </a:r>
            <a:r>
              <a:rPr lang="en-US" altLang="zh-CN" b="1" i="1" dirty="0" err="1">
                <a:sym typeface="+mn-ea"/>
              </a:rPr>
              <a:t>max</a:t>
            </a:r>
            <a:r>
              <a:rPr lang="en-US" altLang="zh-CN" b="1" i="1" dirty="0">
                <a:sym typeface="+mn-ea"/>
              </a:rPr>
              <a:t>);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9031" y="62761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逻辑运算符的基本用法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9031" y="936072"/>
            <a:ext cx="7113895" cy="498475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latin typeface="+mj-ea"/>
                <a:ea typeface="+mj-ea"/>
                <a:cs typeface="仿宋" panose="02010609060101010101" charset="-122"/>
              </a:rPr>
              <a:t>逻辑运算符有哪些</a:t>
            </a:r>
            <a:endParaRPr lang="en-US" altLang="zh-CN" sz="2000" b="1" dirty="0">
              <a:latin typeface="+mj-ea"/>
              <a:ea typeface="+mj-ea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逻辑与，有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逻辑或，有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^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逻辑异或，相同为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，不同为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!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逻辑非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，非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hr-HR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&amp;&amp;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逻辑与</a:t>
            </a:r>
            <a:endParaRPr lang="hr-HR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最终与</a:t>
            </a:r>
            <a:r>
              <a:rPr lang="hr-HR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结果一样。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&amp;&amp;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具有短路效果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。左边是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，右边不执行。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是无论左边是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右边都会执行</a:t>
            </a:r>
            <a:endParaRPr lang="hr-HR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hr-HR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||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逻辑或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||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结果是一样的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||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具有短路效果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。左边是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，右边不执行。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是无论左边是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右边都会执行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9095" y="804367"/>
            <a:ext cx="463178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位运算符的基本用法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了解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9095" y="1764337"/>
            <a:ext cx="7431395" cy="34150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+mj-ea"/>
                <a:ea typeface="+mj-ea"/>
              </a:rPr>
              <a:t>位运算符有哪些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按位与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其它为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按位或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，其它为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^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按位异或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相同则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，不同则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~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按位取反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b="1" dirty="0"/>
              <a:t>按位补运算符翻转操作数的每一位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&lt;&lt;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按位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左移          左移，右边补齐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，最高位不变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&gt;&gt;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按位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右移          </a:t>
            </a:r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右移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，左边补齐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，最高位不变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&gt;&gt;&gt;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无符号右移  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992245" y="3668124"/>
            <a:ext cx="1168400" cy="7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tmp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6892" y="2125952"/>
            <a:ext cx="693924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位异或运算符的特点：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^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的特点：一个数据对另一个数据位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异或两次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，该数本身不变。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893" y="1598559"/>
            <a:ext cx="693924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r>
              <a:rPr lang="zh-CN" altLang="en-US" b="1" dirty="0"/>
              <a:t>一、请自己实现两个整数变量的交换</a:t>
            </a:r>
            <a:r>
              <a:rPr lang="en-US" altLang="zh-CN" b="1" dirty="0"/>
              <a:t>(</a:t>
            </a:r>
            <a:r>
              <a:rPr lang="zh-CN" altLang="en-US" b="1" dirty="0"/>
              <a:t>不需要定义第三方变量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06892" y="978835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4295" y="3275541"/>
            <a:ext cx="1345095" cy="93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94294" y="4393141"/>
            <a:ext cx="1345095" cy="93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9546" y="3562149"/>
            <a:ext cx="523827" cy="365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20032" y="4777835"/>
            <a:ext cx="523827" cy="365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116380" y="1384826"/>
            <a:ext cx="693924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二、最有效率的算出2 * 8的结果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6379" y="80320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26475" y="1432045"/>
            <a:ext cx="7710795" cy="45231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三元运算符的格式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关系表达式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?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表达式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: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表达式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三元运算符的执行流程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案例演示：获取两个数中的最大值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获取两个数中最小的数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比较两个数是否相同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/>
              <a:t>获取三个整数中的最大值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6475" y="758945"/>
            <a:ext cx="4001135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三元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运算符</a:t>
            </a:r>
            <a:r>
              <a:rPr lang="zh-CN" altLang="en-US" sz="2400" b="1" dirty="0">
                <a:latin typeface="+mj-ea"/>
                <a:ea typeface="+mj-ea"/>
              </a:rPr>
              <a:t>的基本用法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374" y="3426300"/>
            <a:ext cx="60343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//(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关系表达式</a:t>
            </a:r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? 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表达式</a:t>
            </a:r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: 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表达式</a:t>
            </a:r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2;</a:t>
            </a:r>
            <a:endParaRPr lang="en-US" altLang="zh-CN" sz="16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16;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10;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fr-FR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fr-FR" altLang="zh-CN" sz="1600" b="1" dirty="0">
                <a:solidFill>
                  <a:srgbClr val="6A3E3E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</a:t>
            </a:r>
            <a:r>
              <a:rPr lang="fr-FR" altLang="zh-CN" sz="1600" b="1" dirty="0">
                <a:solidFill>
                  <a:srgbClr val="000000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fr-FR" altLang="zh-CN" sz="1600" b="1" dirty="0">
                <a:solidFill>
                  <a:srgbClr val="6A3E3E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fr-FR" altLang="zh-CN" sz="1600" b="1" dirty="0">
                <a:solidFill>
                  <a:srgbClr val="000000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&gt; 6 ? </a:t>
            </a:r>
            <a:r>
              <a:rPr lang="fr-FR" altLang="zh-CN" sz="1600" b="1" dirty="0">
                <a:solidFill>
                  <a:srgbClr val="6A3E3E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fr-FR" altLang="zh-CN" sz="1600" b="1" dirty="0">
                <a:solidFill>
                  <a:srgbClr val="000000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: </a:t>
            </a:r>
            <a:r>
              <a:rPr lang="fr-FR" altLang="zh-CN" sz="1600" b="1" dirty="0">
                <a:solidFill>
                  <a:srgbClr val="6A3E3E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fr-FR" altLang="zh-CN" sz="1600" b="1" dirty="0">
                <a:solidFill>
                  <a:srgbClr val="000000"/>
                </a:solidFill>
                <a:highlight>
                  <a:srgbClr val="F0D8A8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zh-CN" altLang="en-US" sz="16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0122" y="884077"/>
            <a:ext cx="383540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键盘录入的基本步骤讲解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0610" y="1531620"/>
            <a:ext cx="9552305" cy="25844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为什么要使用键盘录入数据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为了让程序的数据更灵活一下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步骤：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导包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上面 写入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java.util.Scanner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创建键盘录入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Scanner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sc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new Scanner(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System.in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通过对象获取数据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x =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sc.nextInt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键盘录入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个整数，并分别输出到控制台。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4933" y="883741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键盘录入练习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74933" y="1682213"/>
            <a:ext cx="7124700" cy="17532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键盘录入两个数字，并对这两个数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求和，输出结果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键盘录入两个数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，获取这两个数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中的最大值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键盘录入两个数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，比较这两个数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是否相等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键盘录入三个数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，获取这三个数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中的最大值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77344" y="2256146"/>
            <a:ext cx="6603090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kumimoji="1" lang="en-US" altLang="zh-CN" sz="5400" b="1" dirty="0">
                <a:latin typeface="+mj-ea"/>
                <a:ea typeface="+mj-ea"/>
              </a:rPr>
              <a:t>Java</a:t>
            </a:r>
            <a:r>
              <a:rPr kumimoji="1" lang="zh-CN" altLang="en-US" sz="5400" b="1" dirty="0">
                <a:latin typeface="+mj-ea"/>
                <a:ea typeface="+mj-ea"/>
              </a:rPr>
              <a:t>语法基础</a:t>
            </a:r>
            <a:r>
              <a:rPr kumimoji="1" lang="en-US" altLang="zh-CN" sz="5400" b="1" dirty="0">
                <a:latin typeface="+mj-ea"/>
                <a:ea typeface="+mj-ea"/>
              </a:rPr>
              <a:t>-</a:t>
            </a:r>
            <a:r>
              <a:rPr kumimoji="1" lang="zh-CN" altLang="en-US" sz="5400" b="1" dirty="0">
                <a:latin typeface="+mj-ea"/>
                <a:ea typeface="+mj-ea"/>
              </a:rPr>
              <a:t>运算符</a:t>
            </a:r>
            <a:endParaRPr kumimoji="1" lang="zh-CN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30357" y="82740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latin typeface="+mj-ea"/>
                <a:ea typeface="+mj-ea"/>
              </a:rPr>
              <a:t>大纲</a:t>
            </a:r>
            <a:endParaRPr kumimoji="1" lang="zh-CN" altLang="en-US" sz="36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0630" y="1845844"/>
            <a:ext cx="511360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运算符简介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算术运算符的基本用法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赋值运算符的基本用法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关系运算符的基本用法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逻辑运算符的基本用法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位运算符的基本用法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三元运算符的基本用法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键盘录入的基本格式</a:t>
            </a:r>
            <a:endParaRPr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11605" y="1181101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算术运算符的基本用法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1606" y="1821935"/>
            <a:ext cx="7454900" cy="3507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运算符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就是对常量和变量进行操作的符号。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运算符的分类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算术运算符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赋值运算符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关系或条件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运算符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逻辑运算符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位运算符【比较少用】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三目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运算符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0000" y="1072516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算术运算符的基本用法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906905"/>
            <a:ext cx="80918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算数运算符有哪些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加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乘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除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模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++(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递增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-- 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递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64018" y="800176"/>
            <a:ext cx="44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算术运算符注意事项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2205" y="1602105"/>
            <a:ext cx="8303260" cy="37846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号在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中有三种作用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代表正号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做加法运算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字符串的连接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整数相除只能得到整数。如果想得到小数，必须把数据变化为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浮点数类型 </a:t>
            </a:r>
            <a:endParaRPr lang="zh-CN" altLang="en-US" sz="20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获取的是除法操作的商，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获取的是除法操作的余数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a++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++a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sz="20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当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++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在变量后面的时候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会先将变量中的值取出做赋值操作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然后再自身加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1</a:t>
            </a:r>
            <a:endParaRPr lang="en-US" altLang="zh-CN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当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++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在变量前面的时候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会先自身加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1,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然后在将结果赋值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98881" y="834391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练习题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8881" y="1475224"/>
            <a:ext cx="7454900" cy="39077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第一题，写出下面打印的值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a,b,c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第二题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4;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++)+(++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)+(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*10);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第三题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</a:rPr>
              <a:t>下面哪句会报错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</a:rPr>
              <a:t>为什么 </a:t>
            </a:r>
            <a:endParaRPr lang="en-US" altLang="zh-CN" sz="1600" dirty="0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10;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+ 1;//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类型不匹配，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不能转成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5265" y="2016998"/>
            <a:ext cx="5270500" cy="18148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10;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10;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10;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++;		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--</a:t>
            </a:r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++</a:t>
            </a:r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--;</a:t>
            </a:r>
            <a:endParaRPr lang="zh-CN" altLang="en-US" sz="1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9975" y="711836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赋值运算符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9975" y="1504950"/>
            <a:ext cx="5854065" cy="1599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赋值运算符有哪些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基本的赋值运算符：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右边的数据赋值给左边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扩展的赋值运算符：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+=,-=,*=,/=,%=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+=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把左边和右边做加法，然后赋值给左边。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41590" y="1285875"/>
            <a:ext cx="2408555" cy="461581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dirty="0"/>
              <a:t>//</a:t>
            </a:r>
            <a:r>
              <a:rPr lang="zh-CN" altLang="en-US" sz="1400" dirty="0"/>
              <a:t>赋值运算符</a:t>
            </a:r>
            <a:endParaRPr lang="zh-CN" altLang="en-US" sz="1400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a = 10;</a:t>
            </a:r>
            <a:endParaRPr lang="en-US" altLang="zh-CN" sz="1400" b="1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b = 2;</a:t>
            </a:r>
            <a:endParaRPr lang="en-US" altLang="zh-CN" sz="1400" b="1" dirty="0"/>
          </a:p>
          <a:p>
            <a:r>
              <a:rPr lang="en-US" altLang="zh-CN" sz="1400" dirty="0"/>
              <a:t>//+=</a:t>
            </a:r>
            <a:endParaRPr lang="en-US" altLang="zh-CN" sz="1400" dirty="0"/>
          </a:p>
          <a:p>
            <a:r>
              <a:rPr lang="en-US" altLang="zh-CN" sz="1400" dirty="0"/>
              <a:t>a += b;</a:t>
            </a:r>
            <a:endParaRPr lang="en-US" altLang="zh-CN" sz="1400" dirty="0"/>
          </a:p>
          <a:p>
            <a:r>
              <a:rPr lang="en-US" altLang="zh-CN" sz="1400" u="sng" dirty="0" err="1"/>
              <a:t>System.out.println</a:t>
            </a:r>
            <a:r>
              <a:rPr lang="en-US" altLang="zh-CN" sz="1400" u="sng" dirty="0"/>
              <a:t>(a);</a:t>
            </a:r>
            <a:endParaRPr lang="en-US" altLang="zh-CN" sz="1400" u="sng" dirty="0"/>
          </a:p>
          <a:p>
            <a:r>
              <a:rPr lang="en-US" altLang="zh-CN" sz="1400" dirty="0"/>
              <a:t>//-=</a:t>
            </a:r>
            <a:endParaRPr lang="en-US" altLang="zh-CN" sz="1400" dirty="0"/>
          </a:p>
          <a:p>
            <a:r>
              <a:rPr lang="en-US" altLang="zh-CN" sz="1400" dirty="0"/>
              <a:t>a -= b;</a:t>
            </a:r>
            <a:endParaRPr lang="en-US" altLang="zh-CN" sz="1400" dirty="0"/>
          </a:p>
          <a:p>
            <a:r>
              <a:rPr lang="en-US" altLang="zh-CN" sz="1400" u="sng" dirty="0" err="1"/>
              <a:t>System.out.println</a:t>
            </a:r>
            <a:r>
              <a:rPr lang="en-US" altLang="zh-CN" sz="1400" u="sng" dirty="0"/>
              <a:t>(a);</a:t>
            </a:r>
            <a:endParaRPr lang="en-US" altLang="zh-CN" sz="1400" u="sng" dirty="0"/>
          </a:p>
          <a:p>
            <a:endParaRPr lang="zh-CN" altLang="en-US" sz="1400" dirty="0"/>
          </a:p>
          <a:p>
            <a:r>
              <a:rPr lang="en-US" altLang="zh-CN" sz="1400" dirty="0"/>
              <a:t>//*=</a:t>
            </a:r>
            <a:endParaRPr lang="en-US" altLang="zh-CN" sz="1400" dirty="0"/>
          </a:p>
          <a:p>
            <a:r>
              <a:rPr lang="en-US" altLang="zh-CN" sz="1400" dirty="0"/>
              <a:t>a *= b;</a:t>
            </a:r>
            <a:endParaRPr lang="en-US" altLang="zh-CN" sz="1400" dirty="0"/>
          </a:p>
          <a:p>
            <a:r>
              <a:rPr lang="en-US" altLang="zh-CN" sz="1400" u="sng" dirty="0" err="1"/>
              <a:t>System.out.println</a:t>
            </a:r>
            <a:r>
              <a:rPr lang="en-US" altLang="zh-CN" sz="1400" u="sng" dirty="0"/>
              <a:t>(a);</a:t>
            </a:r>
            <a:endParaRPr lang="en-US" altLang="zh-CN" sz="1400" u="sng" dirty="0"/>
          </a:p>
          <a:p>
            <a:endParaRPr lang="zh-CN" altLang="en-US" sz="1400" dirty="0"/>
          </a:p>
          <a:p>
            <a:r>
              <a:rPr lang="en-US" altLang="zh-CN" sz="1400" dirty="0"/>
              <a:t>///=</a:t>
            </a:r>
            <a:endParaRPr lang="en-US" altLang="zh-CN" sz="1400" dirty="0"/>
          </a:p>
          <a:p>
            <a:r>
              <a:rPr lang="en-US" altLang="zh-CN" sz="1400" dirty="0"/>
              <a:t>a /= b;</a:t>
            </a:r>
            <a:endParaRPr lang="en-US" altLang="zh-CN" sz="1400" dirty="0"/>
          </a:p>
          <a:p>
            <a:r>
              <a:rPr lang="en-US" altLang="zh-CN" sz="1400" u="sng" dirty="0" err="1"/>
              <a:t>System.out.println</a:t>
            </a:r>
            <a:r>
              <a:rPr lang="en-US" altLang="zh-CN" sz="1400" u="sng" dirty="0"/>
              <a:t>(a);</a:t>
            </a:r>
            <a:endParaRPr lang="en-US" altLang="zh-CN" sz="1400" u="sng" dirty="0"/>
          </a:p>
          <a:p>
            <a:endParaRPr lang="zh-CN" altLang="en-US" sz="1400" dirty="0"/>
          </a:p>
          <a:p>
            <a:r>
              <a:rPr lang="en-US" altLang="zh-CN" sz="1400" dirty="0"/>
              <a:t>//%=</a:t>
            </a:r>
            <a:endParaRPr lang="en-US" altLang="zh-CN" sz="1400" dirty="0"/>
          </a:p>
          <a:p>
            <a:r>
              <a:rPr lang="en-US" altLang="zh-CN" sz="1400" dirty="0"/>
              <a:t>a %= b;</a:t>
            </a:r>
            <a:endParaRPr lang="en-US" altLang="zh-CN" sz="1400" dirty="0"/>
          </a:p>
          <a:p>
            <a:r>
              <a:rPr lang="en-US" altLang="zh-CN" sz="1400" u="sng" dirty="0" err="1"/>
              <a:t>System.out.println</a:t>
            </a:r>
            <a:r>
              <a:rPr lang="en-US" altLang="zh-CN" sz="1400" u="sng" dirty="0"/>
              <a:t>(a);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1069975" y="3683000"/>
            <a:ext cx="5763260" cy="1599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/>
              <a:t>面试题</a:t>
            </a:r>
            <a:endParaRPr lang="en-US" altLang="zh-CN" b="1" dirty="0"/>
          </a:p>
          <a:p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看下面的程序是否有问题，如果有问题，请指出并说明理由。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short s=1;s = s+1;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short s=1;s+=1;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答案在下面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0123" y="676724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关系运算符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0123" y="1368358"/>
            <a:ext cx="6504940" cy="466153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关系运算符有哪些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比较运算符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条件运算符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==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等于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!=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不等于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大于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&gt;=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大于等于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小于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&lt;=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小于等于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注意事项：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无论你的操作是简单还是复杂，结果是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类型。 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"=="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不能写成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"="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2010</Words>
  <Application>WPS 演示</Application>
  <PresentationFormat>宽屏</PresentationFormat>
  <Paragraphs>211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130</cp:revision>
  <dcterms:created xsi:type="dcterms:W3CDTF">2015-05-05T08:02:00Z</dcterms:created>
  <dcterms:modified xsi:type="dcterms:W3CDTF">2018-01-15T08:35:07Z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