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3"/>
    <p:sldId id="262" r:id="rId4"/>
    <p:sldId id="263" r:id="rId5"/>
    <p:sldId id="264" r:id="rId6"/>
    <p:sldId id="265" r:id="rId7"/>
    <p:sldId id="266" r:id="rId9"/>
    <p:sldId id="267" r:id="rId10"/>
    <p:sldId id="268" r:id="rId11"/>
    <p:sldId id="269" r:id="rId12"/>
    <p:sldId id="270" r:id="rId13"/>
    <p:sldId id="283" r:id="rId14"/>
    <p:sldId id="271" r:id="rId15"/>
    <p:sldId id="272" r:id="rId16"/>
    <p:sldId id="273" r:id="rId17"/>
    <p:sldId id="274" r:id="rId18"/>
    <p:sldId id="284" r:id="rId19"/>
    <p:sldId id="275" r:id="rId20"/>
    <p:sldId id="285" r:id="rId21"/>
    <p:sldId id="276" r:id="rId22"/>
    <p:sldId id="277" r:id="rId23"/>
    <p:sldId id="278" r:id="rId24"/>
    <p:sldId id="279" r:id="rId25"/>
    <p:sldId id="299" r:id="rId26"/>
    <p:sldId id="298" r:id="rId27"/>
    <p:sldId id="280" r:id="rId28"/>
    <p:sldId id="281" r:id="rId29"/>
    <p:sldId id="25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Demo5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数组操作的两个常见小问题越界和空指针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声明一个只能装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个元素的数组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new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[5];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//2.</a:t>
            </a:r>
            <a:r>
              <a:rPr lang="zh-CN" altLang="en-US" dirty="0">
                <a:sym typeface="+mn-ea"/>
              </a:rPr>
              <a:t>取出第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[0]);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//3.</a:t>
            </a:r>
            <a:r>
              <a:rPr lang="zh-CN" altLang="en-US" dirty="0">
                <a:sym typeface="+mn-ea"/>
              </a:rPr>
              <a:t>索引取值只能</a:t>
            </a:r>
            <a:r>
              <a:rPr lang="en-US" altLang="zh-CN" dirty="0">
                <a:sym typeface="+mn-ea"/>
              </a:rPr>
              <a:t>0~5</a:t>
            </a:r>
            <a:r>
              <a:rPr lang="zh-CN" altLang="en-US" dirty="0">
                <a:sym typeface="+mn-ea"/>
              </a:rPr>
              <a:t>，任何其它的索引取值都会出现</a:t>
            </a:r>
            <a:r>
              <a:rPr lang="en-US" altLang="zh-CN" dirty="0" err="1">
                <a:sym typeface="+mn-ea"/>
              </a:rPr>
              <a:t>java.lang.ArrayIndexOutOfBoundsException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错误，这叫数组越界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arr</a:t>
            </a:r>
            <a:r>
              <a:rPr lang="en-US" altLang="zh-CN" u="sng" dirty="0">
                <a:sym typeface="+mn-ea"/>
              </a:rPr>
              <a:t>[-1]);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如果数组赋值为空，则会出现空指针，因为数组已经不存在了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null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u="sng" dirty="0" err="1">
                <a:sym typeface="+mn-ea"/>
              </a:rPr>
              <a:t>arr</a:t>
            </a:r>
            <a:r>
              <a:rPr lang="en-US" altLang="zh-CN" b="1" i="1" u="sng" dirty="0">
                <a:sym typeface="+mn-ea"/>
              </a:rPr>
              <a:t>[1]);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day04;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Demo6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数组的操作和遍历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new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[]{13,20,52,23,18,168};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通过索引获取每个元素元素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[0]);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[1]);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[2]);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[3]);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[4]);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通过循环遍历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固定条件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为什么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=0,</a:t>
            </a:r>
            <a:r>
              <a:rPr lang="zh-CN" altLang="en-US" dirty="0">
                <a:sym typeface="+mn-ea"/>
              </a:rPr>
              <a:t>因为数组的索引是从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开始的。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5;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通过循环遍历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灵活遍历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//3.1</a:t>
            </a:r>
            <a:r>
              <a:rPr lang="zh-CN" altLang="en-US" dirty="0">
                <a:sym typeface="+mn-ea"/>
              </a:rPr>
              <a:t>获取索引个数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length = </a:t>
            </a:r>
            <a:r>
              <a:rPr lang="en-US" altLang="zh-CN" b="1" dirty="0" err="1">
                <a:sym typeface="+mn-ea"/>
              </a:rPr>
              <a:t>arr.length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&lt; </a:t>
            </a:r>
            <a:r>
              <a:rPr lang="en-US" altLang="zh-CN" b="1" dirty="0" err="1">
                <a:sym typeface="+mn-ea"/>
              </a:rPr>
              <a:t>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&lt;= </a:t>
            </a:r>
            <a:r>
              <a:rPr lang="en-US" altLang="zh-CN" b="1" dirty="0" err="1">
                <a:sym typeface="+mn-ea"/>
              </a:rPr>
              <a:t>length</a:t>
            </a:r>
            <a:r>
              <a:rPr lang="en-US" altLang="zh-CN" b="1" dirty="0">
                <a:sym typeface="+mn-ea"/>
              </a:rPr>
              <a:t> - 1;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二维数组的内存图解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数组里的元素是数组</a:t>
            </a:r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>
                <a:sym typeface="+mn-ea"/>
              </a:rPr>
              <a:t>int[][] arr = new int[3][2];//</a:t>
            </a:r>
            <a:r>
              <a:rPr lang="zh-CN" altLang="en-US" b="1">
                <a:sym typeface="+mn-ea"/>
              </a:rPr>
              <a:t>数组有三个元素，每一个元素存储的也是数组</a:t>
            </a:r>
            <a:endParaRPr lang="zh-CN" altLang="en-US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arr[0][0] = 11;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arr[0][1] = 12;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arr[1][0] = 21;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arr[1][1] = 22;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arr[2][0] = 31;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arr[2][1] = 32;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Demo{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main(String[]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{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= 10;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= 20;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"a:"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",b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change(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"a:"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",b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[]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= {1,2,3,4,5};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change(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[1]);</a:t>
            </a:r>
            <a:endParaRPr lang="en-US" altLang="zh-CN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}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change(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{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",</a:t>
            </a:r>
            <a:r>
              <a:rPr lang="en-US" altLang="zh-CN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+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",</a:t>
            </a:r>
            <a:r>
              <a:rPr lang="en-US" altLang="zh-CN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:"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change(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[]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{	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=0;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&lt;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length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++) {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</a:t>
            </a:r>
            <a:r>
              <a:rPr lang="en-US" altLang="zh-CN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]%2==0) {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	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]*=2;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}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}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}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48499" y="694433"/>
            <a:ext cx="3243196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数组的内存图解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三个数组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1934" y="1522936"/>
            <a:ext cx="7386490" cy="430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/>
              <a:t>内存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86787" y="1646504"/>
            <a:ext cx="4579606" cy="31447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堆</a:t>
            </a:r>
            <a:r>
              <a:rPr kumimoji="1" lang="en-US" altLang="zh-CN" dirty="0">
                <a:solidFill>
                  <a:schemeClr val="tx1"/>
                </a:solidFill>
              </a:rPr>
              <a:t>		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2674" y="1944501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2630" y="2474590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2674" y="2908327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66913" y="1698980"/>
            <a:ext cx="1586789" cy="2451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栈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86337" y="1755217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29140" y="2049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38074" y="25314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38074" y="3010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04687" y="3244953"/>
            <a:ext cx="619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arr2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86593" y="1944325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86593" y="2426238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6593" y="2897356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>
                <a:solidFill>
                  <a:schemeClr val="tx1"/>
                </a:solidFill>
              </a:rPr>
              <a:t>50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53059" y="20493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61993" y="2531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61993" y="3010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595338" y="1332256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0x0002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7480" y="3009900"/>
            <a:ext cx="3782060" cy="29387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202160" y="5823145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arr3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arr2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，是把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arr2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的地址赋值给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arr3</a:t>
            </a:r>
            <a:endParaRPr kumimoji="1"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480" y="4299585"/>
            <a:ext cx="3673475" cy="101536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182495" y="3077210"/>
            <a:ext cx="1874520" cy="9150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15812" y="3823438"/>
            <a:ext cx="619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arr1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cxnSp>
        <p:nvCxnSpPr>
          <p:cNvPr id="20" name="直接箭头连接符 19"/>
          <p:cNvCxnSpPr>
            <a:stCxn id="19" idx="3"/>
            <a:endCxn id="22" idx="1"/>
          </p:cNvCxnSpPr>
          <p:nvPr/>
        </p:nvCxnSpPr>
        <p:spPr>
          <a:xfrm flipV="1">
            <a:off x="2324100" y="2185670"/>
            <a:ext cx="3662680" cy="12433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04687" y="2965553"/>
            <a:ext cx="619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arr3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231390" y="2283460"/>
            <a:ext cx="3690620" cy="880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02087" y="3823412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507968" y="3333776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0x0002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507968" y="2908326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48499" y="694433"/>
            <a:ext cx="3243196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数组的内存图解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三个数组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1934" y="1522936"/>
            <a:ext cx="7386490" cy="430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/>
              <a:t>内存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7322" y="1944319"/>
            <a:ext cx="4579606" cy="31447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堆</a:t>
            </a:r>
            <a:r>
              <a:rPr kumimoji="1" lang="en-US" altLang="zh-CN" dirty="0">
                <a:solidFill>
                  <a:schemeClr val="tx1"/>
                </a:solidFill>
              </a:rPr>
              <a:t>		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2674" y="1944501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2630" y="2474590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2674" y="2908327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119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66913" y="1698980"/>
            <a:ext cx="1586789" cy="2451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栈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86337" y="1755217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29140" y="2049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38074" y="25314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38074" y="3010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815812" y="3823438"/>
            <a:ext cx="45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arr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94467" y="3822142"/>
            <a:ext cx="528320" cy="368300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dirty="0"/>
              <a:t>null</a:t>
            </a:r>
            <a:endParaRPr kumimoji="1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9452" y="759937"/>
            <a:ext cx="2917190" cy="64516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数组的静态初始化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1388" y="1518503"/>
            <a:ext cx="7051930" cy="216982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静态初始化的格式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格式：数据类型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数组名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new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[]{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2,…};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简化格式： 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数组名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{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2,…};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一般不会在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 b="1" u="sng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u="sng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[5]</a:t>
            </a:r>
            <a:r>
              <a:rPr lang="zh-CN" altLang="en-US" b="1" u="sng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写个数组个数</a:t>
            </a:r>
            <a:r>
              <a:rPr lang="en-US" altLang="zh-CN" b="1" u="sng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u="sng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不允许动静结合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525" y="3800563"/>
            <a:ext cx="6662165" cy="23188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37733" y="1114056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数组操作的两个常见小问题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越界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空指针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7733" y="1893082"/>
            <a:ext cx="7301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如果声明数组为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个元素，则索引取值只能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0~5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，任何其它的索引取值都会出现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java.lang.ArrayIndexOutOfBoundsException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错误，这叫数组越界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如果数组赋值为空，则会出现空指针，因为数组已经不存在了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java.lang.NullPointerException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80141" y="755687"/>
            <a:ext cx="1998980" cy="64516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数组的遍历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0140" y="1402018"/>
            <a:ext cx="7673274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数组遍历：就是依次输出数组中的每一个元素。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数组的属性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arr.length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数组的长度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数组的最大索引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arr.length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– 1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数组的遍历，掌握两种方式 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逐一通过索引获取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麻烦，不灵活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遍历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灵活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抽取数组遍历方法，掌握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抽取方法的思想 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为啥要抽取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优化代码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0175" y="90895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175" y="1573378"/>
            <a:ext cx="5355590" cy="175323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数组获取最值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获取数组中的最大值最小值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数组元素反转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就是把元素对调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数组查表法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根据键盘录入索引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查找对应星期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如图，查找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数组中的位置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674" y="3642664"/>
            <a:ext cx="5067300" cy="8636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73225" y="2936240"/>
            <a:ext cx="7040880" cy="118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21485" y="3178175"/>
            <a:ext cx="1000125" cy="642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520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924175" y="3269615"/>
            <a:ext cx="1355725" cy="585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119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61840" y="3303905"/>
            <a:ext cx="1263015" cy="557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110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4405" y="3324225"/>
            <a:ext cx="1234440" cy="516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528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59980" y="3296285"/>
            <a:ext cx="1135380" cy="524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20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64310" y="4199255"/>
            <a:ext cx="1000125" cy="642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17495" y="4302125"/>
            <a:ext cx="1000125" cy="642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693920" y="4119245"/>
            <a:ext cx="1000125" cy="642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268720" y="4373245"/>
            <a:ext cx="1000125" cy="642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713980" y="4373245"/>
            <a:ext cx="1000125" cy="642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561840" y="2009140"/>
            <a:ext cx="12287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tmp = 120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44498" y="1050635"/>
            <a:ext cx="3243196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概述和格式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4498" y="1857148"/>
            <a:ext cx="7328420" cy="3323987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二维数组定义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本质上是以数组作为数组元素的数组，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即“数组的数组”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相当于一个箱子里有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个箱子</a:t>
            </a:r>
            <a:endParaRPr lang="en-US" altLang="zh-CN" sz="1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二维数组格式（有三种）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[][]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数组名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][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推荐使用这种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 数组名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[][] =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][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=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][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];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1612900"/>
            <a:ext cx="3638550" cy="298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8510" y="2499995"/>
            <a:ext cx="1524000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9510" y="2499995"/>
            <a:ext cx="3713480" cy="331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12875" y="4199890"/>
            <a:ext cx="2008505" cy="451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arr1 = 0x0001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128260" y="2880995"/>
            <a:ext cx="1651000" cy="1207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68265" y="2936875"/>
            <a:ext cx="762000" cy="261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arr1[0]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75885" y="3298190"/>
            <a:ext cx="762000" cy="261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arr1[1]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168265" y="3655695"/>
            <a:ext cx="762000" cy="261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arr1[2]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326765" y="3349625"/>
            <a:ext cx="1783715" cy="1000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33265" y="2626995"/>
            <a:ext cx="904875" cy="301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0x0001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184390" y="2880995"/>
            <a:ext cx="1317625" cy="5314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76135" y="2912745"/>
            <a:ext cx="127825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184390" y="3198495"/>
            <a:ext cx="127825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 flipV="1">
            <a:off x="6073140" y="3007995"/>
            <a:ext cx="1102995" cy="55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4505" y="2499995"/>
            <a:ext cx="1372870" cy="309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0x0011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232015" y="4031615"/>
            <a:ext cx="1317625" cy="5314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23760" y="4063365"/>
            <a:ext cx="127825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232015" y="4349115"/>
            <a:ext cx="127825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184390" y="4944745"/>
            <a:ext cx="1317625" cy="5314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76135" y="4976495"/>
            <a:ext cx="127825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184390" y="5262245"/>
            <a:ext cx="1278255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834505" y="3655695"/>
            <a:ext cx="1372870" cy="309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0x0012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556375" y="4634865"/>
            <a:ext cx="1372870" cy="309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0x0013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009640" y="3388995"/>
            <a:ext cx="855345" cy="325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923915" y="3762375"/>
            <a:ext cx="1195070" cy="1000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990" y="1351280"/>
            <a:ext cx="3978275" cy="2208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2175" y="603157"/>
            <a:ext cx="3397084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二维数组的内存图解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sz="2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2974" y="1497795"/>
            <a:ext cx="7031865" cy="333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3903" y="1665220"/>
            <a:ext cx="3760631" cy="3026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8252" y="1665220"/>
            <a:ext cx="2552164" cy="3026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918" y="1401204"/>
            <a:ext cx="1442434" cy="36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堆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0768" y="1286477"/>
            <a:ext cx="1442434" cy="36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堆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8709" y="4052106"/>
            <a:ext cx="1779430" cy="36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arr</a:t>
            </a:r>
            <a:r>
              <a:rPr kumimoji="1" lang="zh-CN" altLang="en-US" dirty="0"/>
              <a:t>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0x0001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89182" y="1997242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0x0021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9182" y="2320628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0x0031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89182" y="2644014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0x0041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61985" y="1997242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11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1985" y="2320628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12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4708673" y="1460805"/>
            <a:ext cx="294779" cy="536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41322" y="1202666"/>
            <a:ext cx="8947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kumimoji="1" lang="en-US" altLang="zh-CN"/>
              <a:t>0x0001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3419352" y="2992408"/>
            <a:ext cx="1169830" cy="1059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61985" y="2865151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61985" y="3188537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–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22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67889" y="3602075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67889" y="3925461"/>
            <a:ext cx="1393064" cy="311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0417" y="2119311"/>
            <a:ext cx="8947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0x0021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20417" y="2975165"/>
            <a:ext cx="8947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kumimoji="1" lang="en-US" altLang="zh-CN"/>
              <a:t>0x0031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997517" y="3740794"/>
            <a:ext cx="8947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0x0041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5982247" y="2153203"/>
            <a:ext cx="479739" cy="1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6004740" y="2557473"/>
            <a:ext cx="350992" cy="49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6046619" y="2865151"/>
            <a:ext cx="415366" cy="89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8055" y="4110355"/>
            <a:ext cx="3709035" cy="2049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文本框 35"/>
          <p:cNvSpPr txBox="1"/>
          <p:nvPr/>
        </p:nvSpPr>
        <p:spPr>
          <a:xfrm>
            <a:off x="2143369" y="5237002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补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数组的初始值是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打印每个一维数组的地址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88220" y="2339906"/>
            <a:ext cx="6760184" cy="1015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Java语法基础-数组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62253" y="794901"/>
            <a:ext cx="7080802" cy="133882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下面两种声明方式的区别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[][]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new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[3][2]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[][]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new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[3][]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2254" y="2296801"/>
            <a:ext cx="7441411" cy="646331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声明一个存储3个数组的二维数组，一维数组只能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个值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声明一个存储3个数组的二维数组，一维数组只能存几个值不确定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2253" y="3512270"/>
            <a:ext cx="2550698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声明方式的简便方法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2254" y="4020101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err="1">
                <a:solidFill>
                  <a:srgbClr val="C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[][] </a:t>
            </a:r>
            <a:r>
              <a:rPr lang="en-US" altLang="zh-CN" b="1" dirty="0" err="1">
                <a:solidFill>
                  <a:srgbClr val="C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{{11,12},{21,22},{31,32,33}};</a:t>
            </a:r>
            <a:endParaRPr lang="zh-CN" altLang="en-US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8463" y="882266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二维数组的遍历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8464" y="1473552"/>
            <a:ext cx="7585483" cy="4385816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将下面的一个二维数组遍历出来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[][]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{{1,2,3},{4,5},{6,7,8,9}};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掌握二维数组遍历的内循环和外循环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需求：公司年销售额求和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某公司按照季度和月份统计的数据如下：单位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万元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第一季度：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22,66,44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第二季度：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77,33,88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第三季度：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25,45,65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第四季度：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11,66,99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8240" y="1304925"/>
            <a:ext cx="963612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基本数据类型的值传递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不改变原值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因为调用后就会弹栈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局部变量随之消失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引用数据类型的值传递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改变原值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因为即使方法弹栈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但是堆内存数组对象还在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可以通过地址继续访问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中到底是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传值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传地址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【面试题】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既是传值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也是传地址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基本数据类型传递的值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传递的地址 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中只有传值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因为地址值也是值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出去面试都说这种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支持者是高斯林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(java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之父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有可能初学者还不太懂这句话，没关系，以后代码写多了，会慢慢懂的了。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7939" y="699872"/>
            <a:ext cx="7808548" cy="430887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+mj-ea"/>
                <a:ea typeface="+mj-ea"/>
                <a:cs typeface="仿宋" panose="02010609060101010101" charset="-122"/>
              </a:rPr>
              <a:t>思考题</a:t>
            </a:r>
            <a:r>
              <a:rPr lang="en-US" altLang="zh-CN" sz="2200" b="1" dirty="0">
                <a:latin typeface="+mj-ea"/>
                <a:ea typeface="+mj-ea"/>
                <a:cs typeface="仿宋" panose="02010609060101010101" charset="-122"/>
              </a:rPr>
              <a:t>Java</a:t>
            </a:r>
            <a:r>
              <a:rPr lang="zh-CN" altLang="en-US" sz="2200" b="1" dirty="0">
                <a:latin typeface="+mj-ea"/>
                <a:ea typeface="+mj-ea"/>
                <a:cs typeface="仿宋" panose="02010609060101010101" charset="-122"/>
              </a:rPr>
              <a:t>中的</a:t>
            </a:r>
            <a:r>
              <a:rPr lang="zh-CN" altLang="en-US" sz="2200" b="1" dirty="0">
                <a:solidFill>
                  <a:srgbClr val="FF0000"/>
                </a:solidFill>
                <a:latin typeface="+mj-ea"/>
                <a:ea typeface="+mj-ea"/>
                <a:cs typeface="仿宋" panose="02010609060101010101" charset="-122"/>
              </a:rPr>
              <a:t>参数传递问题</a:t>
            </a:r>
            <a:r>
              <a:rPr lang="zh-CN" altLang="en-US" sz="2200" b="1" dirty="0">
                <a:latin typeface="+mj-ea"/>
                <a:ea typeface="+mj-ea"/>
                <a:cs typeface="仿宋" panose="02010609060101010101" charset="-122"/>
              </a:rPr>
              <a:t>及图解</a:t>
            </a:r>
            <a:r>
              <a:rPr lang="en-US" altLang="zh-CN" sz="2200" b="1" dirty="0">
                <a:latin typeface="+mj-ea"/>
                <a:ea typeface="+mj-ea"/>
                <a:cs typeface="仿宋" panose="02010609060101010101" charset="-122"/>
              </a:rPr>
              <a:t>【</a:t>
            </a:r>
            <a:r>
              <a:rPr lang="zh-CN" altLang="en-US" sz="2200" b="1" dirty="0">
                <a:latin typeface="+mj-ea"/>
                <a:ea typeface="+mj-ea"/>
                <a:cs typeface="仿宋" panose="02010609060101010101" charset="-122"/>
              </a:rPr>
              <a:t>下面代码</a:t>
            </a:r>
            <a:r>
              <a:rPr lang="en-US" altLang="zh-CN" sz="2200" b="1" dirty="0">
                <a:latin typeface="+mj-ea"/>
                <a:ea typeface="+mj-ea"/>
                <a:cs typeface="仿宋" panose="02010609060101010101" charset="-122"/>
              </a:rPr>
              <a:t>copy</a:t>
            </a:r>
            <a:r>
              <a:rPr lang="zh-CN" altLang="en-US" sz="2200" b="1" dirty="0">
                <a:latin typeface="+mj-ea"/>
                <a:ea typeface="+mj-ea"/>
                <a:cs typeface="仿宋" panose="02010609060101010101" charset="-122"/>
              </a:rPr>
              <a:t>分析</a:t>
            </a:r>
            <a:r>
              <a:rPr lang="en-US" altLang="zh-CN" sz="2200" b="1" dirty="0">
                <a:latin typeface="+mj-ea"/>
                <a:ea typeface="+mj-ea"/>
                <a:cs typeface="仿宋" panose="02010609060101010101" charset="-122"/>
              </a:rPr>
              <a:t>】</a:t>
            </a:r>
            <a:endParaRPr lang="zh-CN" altLang="en-US" sz="2200" b="1" dirty="0">
              <a:latin typeface="+mj-ea"/>
              <a:ea typeface="+mj-ea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17395" y="159385"/>
            <a:ext cx="2007235" cy="284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34760" y="659765"/>
            <a:ext cx="1714500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25260" y="889000"/>
            <a:ext cx="793750" cy="2173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56630" y="658495"/>
            <a:ext cx="904875" cy="35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0x0001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74135" y="1000125"/>
            <a:ext cx="2055495" cy="991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7005" y="1118870"/>
            <a:ext cx="666750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525260" y="1430020"/>
            <a:ext cx="666750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588760" y="1753870"/>
            <a:ext cx="666750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517005" y="2166620"/>
            <a:ext cx="666750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517005" y="2626995"/>
            <a:ext cx="666750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3262630"/>
            <a:ext cx="4011295" cy="25336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17395" y="1785620"/>
            <a:ext cx="1610995" cy="1095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33270" y="2437765"/>
            <a:ext cx="159512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 = 0x0001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771640" y="4301490"/>
            <a:ext cx="1610995" cy="1095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change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r>
              <a:rPr lang="en-US" altLang="zh-CN"/>
              <a:t>arr = </a:t>
            </a:r>
            <a:r>
              <a:rPr lang="en-US" altLang="zh-CN">
                <a:sym typeface="+mn-ea"/>
              </a:rPr>
              <a:t>0x0001</a:t>
            </a:r>
            <a:endParaRPr lang="en-US" altLang="zh-CN"/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2990215"/>
            <a:ext cx="6410325" cy="2424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8965" y="336550"/>
            <a:ext cx="2458085" cy="216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07565" y="1413510"/>
            <a:ext cx="1602740" cy="88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8680" y="1878330"/>
            <a:ext cx="1571625" cy="3492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a = 528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798820" y="533400"/>
            <a:ext cx="1736725" cy="88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change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r>
              <a:rPr lang="en-US" altLang="zh-CN"/>
              <a:t>int a = 1688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3470275"/>
            <a:ext cx="3872865" cy="24847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61810" y="1332230"/>
            <a:ext cx="2031365" cy="345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35185" y="1597025"/>
            <a:ext cx="2031365" cy="318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36515" y="681990"/>
            <a:ext cx="1470660" cy="14401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94435" y="1774825"/>
            <a:ext cx="2153920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200640" y="2122170"/>
            <a:ext cx="939165" cy="1623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66680" y="2122170"/>
            <a:ext cx="807085" cy="275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0266680" y="2459355"/>
            <a:ext cx="807085" cy="275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0332720" y="2796540"/>
            <a:ext cx="807085" cy="275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0332720" y="3194685"/>
            <a:ext cx="807085" cy="275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332720" y="3470275"/>
            <a:ext cx="807085" cy="275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>
          <a:xfrm flipV="1">
            <a:off x="3348355" y="795020"/>
            <a:ext cx="1501140" cy="1153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261475" y="2040255"/>
            <a:ext cx="1040765" cy="245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0x0001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694420" y="4337685"/>
            <a:ext cx="1040765" cy="245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0x0001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461385" y="957580"/>
            <a:ext cx="1812290" cy="14401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change(</a:t>
            </a:r>
            <a:r>
              <a:rPr lang="en-US" altLang="zh-CN">
                <a:sym typeface="+mn-ea"/>
              </a:rPr>
              <a:t>0x0001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1578610"/>
            <a:ext cx="8467090" cy="34626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755775" y="87757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面试题：指出下面变量的区别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1379" y="69000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大纲</a:t>
            </a:r>
            <a:endParaRPr kumimoji="1"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628663" y="1377057"/>
            <a:ext cx="4606290" cy="475424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数组概述和定义格式说明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数组的初始化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中的内存分配以及栈和堆的区别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数组的内存图解（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种图解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数组的静态初始化及内存图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数组操作的两个常见小问题越界和空指针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数组的操作和遍历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二维数组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二维数组概述和格式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二维数组的内存图解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二维数组练习遍历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+mj-ea"/>
                <a:cs typeface="仿宋" panose="02010609060101010101" charset="-122"/>
              </a:rPr>
              <a:t>思考题</a:t>
            </a:r>
            <a:r>
              <a:rPr lang="en-US" altLang="zh-CN" sz="1600" b="1" dirty="0">
                <a:latin typeface="+mj-ea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+mj-ea"/>
                <a:cs typeface="仿宋" panose="02010609060101010101" charset="-122"/>
              </a:rPr>
              <a:t>中的参数传递问题及图解</a:t>
            </a:r>
            <a:endParaRPr lang="zh-CN" altLang="en-US" sz="1600" b="1" dirty="0">
              <a:latin typeface="+mj-ea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53529" y="862815"/>
            <a:ext cx="3858749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+mj-ea"/>
                <a:ea typeface="+mj-ea"/>
                <a:cs typeface="仿宋" panose="02010609060101010101" charset="-122"/>
              </a:rPr>
              <a:t>数组概述和定义格式说明</a:t>
            </a:r>
            <a:endParaRPr lang="en-US" altLang="zh-CN" sz="2400" b="1" dirty="0">
              <a:latin typeface="+mj-ea"/>
              <a:ea typeface="+mj-ea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5885" y="1524535"/>
            <a:ext cx="7455934" cy="21698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数组的作用：用来存储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同种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数据类型的多个值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数组的概念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数组是存储同一种数据类型多个元素的集合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。也可以看成是一个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容器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数组既可以存储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，也可以存储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数组定义格式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4279" y="3694359"/>
            <a:ext cx="675914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数组名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new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数组的长度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];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89502" y="9336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数组的初始化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9305" y="775335"/>
            <a:ext cx="10026015" cy="530796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什么是数组的初始化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数组开辟连续的内存空间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并为每个数组元素赋值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如何对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数组进行初始化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动态初始化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只指定长度，由系统给出初始化值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new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[5]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静态初始化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给出初始化值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动态初始化的格式：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数组名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new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数组长度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数组对象打印的格式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[I@7852e922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是数组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几个就代表几维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代表是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是固定的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19bb25a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代表的是数组的地址值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71205" y="1832610"/>
            <a:ext cx="2284095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运行内存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29420" y="2090420"/>
            <a:ext cx="848360" cy="1880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7066915" y="2340610"/>
            <a:ext cx="2251710" cy="294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373235" y="2155825"/>
            <a:ext cx="782955" cy="282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361805" y="2438400"/>
            <a:ext cx="782955" cy="282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373235" y="2794000"/>
            <a:ext cx="782955" cy="282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394825" y="3196590"/>
            <a:ext cx="782955" cy="282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373235" y="3568700"/>
            <a:ext cx="782955" cy="282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5" idx="0"/>
          </p:cNvCxnSpPr>
          <p:nvPr/>
        </p:nvCxnSpPr>
        <p:spPr>
          <a:xfrm flipV="1">
            <a:off x="9753600" y="1643380"/>
            <a:ext cx="2667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39225" y="1184910"/>
            <a:ext cx="1376045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@</a:t>
            </a:r>
            <a:r>
              <a:rPr lang="zh-CN" altLang="en-US">
                <a:solidFill>
                  <a:srgbClr val="FF0000"/>
                </a:solidFill>
              </a:rPr>
              <a:t>15db9742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7" idx="1"/>
          </p:cNvCxnSpPr>
          <p:nvPr/>
        </p:nvCxnSpPr>
        <p:spPr>
          <a:xfrm flipH="1">
            <a:off x="9099550" y="2297430"/>
            <a:ext cx="2736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274300" y="2157730"/>
            <a:ext cx="45847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1907520" y="184785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052050" y="2137410"/>
            <a:ext cx="902970" cy="99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274300" y="2487930"/>
            <a:ext cx="45847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0356850" y="2843530"/>
            <a:ext cx="45847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415270" y="3196590"/>
            <a:ext cx="45847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0356850" y="3618865"/>
            <a:ext cx="45847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7240" y="1565713"/>
            <a:ext cx="7253416" cy="2814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数组是通过下标、索引赋值和取值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基本数据类型的默认初始值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每一个基本数据类型都有默认的初始值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整数类型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byte,short,int,long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默认初始化值都是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浮点类型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float,double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默认初始化值都是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布尔类型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默认初始化值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false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6965" y="855980"/>
            <a:ext cx="35490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数组的元素赋值和取值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06051" y="892432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中的内存分配以及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栈和堆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0951" y="1576686"/>
            <a:ext cx="4572000" cy="2169825"/>
          </a:xfrm>
          <a:prstGeom prst="rect">
            <a:avLst/>
          </a:prstGeom>
        </p:spPr>
        <p:txBody>
          <a:bodyPr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栈：存储局部变量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堆：存储</a:t>
            </a:r>
            <a:r>
              <a:rPr lang="en-US" altLang="zh-CN" b="1" dirty="0">
                <a:solidFill>
                  <a:srgbClr val="FF0000"/>
                </a:solidFill>
              </a:rPr>
              <a:t>new</a:t>
            </a:r>
            <a:r>
              <a:rPr lang="zh-CN" altLang="en-US" b="1" dirty="0">
                <a:solidFill>
                  <a:srgbClr val="FF0000"/>
                </a:solidFill>
              </a:rPr>
              <a:t>出来的数组或对象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方法区：面向对象部分讲解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本地方法区 ： 和系统相关 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寄存器 ：给</a:t>
            </a:r>
            <a:r>
              <a:rPr lang="en-US" altLang="zh-CN" b="1" dirty="0"/>
              <a:t>CPU</a:t>
            </a:r>
            <a:r>
              <a:rPr lang="zh-CN" altLang="en-US" b="1" dirty="0"/>
              <a:t>使用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7353711" y="986454"/>
            <a:ext cx="3433482" cy="488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8G</a:t>
            </a:r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45286" y="1198020"/>
            <a:ext cx="1559859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栈区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45286" y="2819286"/>
            <a:ext cx="1559859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堆区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74249" y="4427763"/>
            <a:ext cx="1559859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方法区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2013" y="1326192"/>
            <a:ext cx="1111623" cy="16945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本地方法区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52012" y="3055830"/>
            <a:ext cx="1111624" cy="25914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寄存器区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9535" y="1555321"/>
            <a:ext cx="6277233" cy="430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/>
              <a:t>内存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34387" y="1678890"/>
            <a:ext cx="3694672" cy="2848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堆</a:t>
            </a:r>
            <a:r>
              <a:rPr kumimoji="1" lang="en-US" altLang="zh-CN" dirty="0">
                <a:solidFill>
                  <a:schemeClr val="tx1"/>
                </a:solidFill>
              </a:rPr>
              <a:t>		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0130" y="1901311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0130" y="2383224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0130" y="2865137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0130" y="3347050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0130" y="3828963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0" y="3971290"/>
            <a:ext cx="4432935" cy="18840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309025" y="1678889"/>
            <a:ext cx="1927654" cy="2848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栈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4973" y="1433125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</a:t>
            </a:r>
            <a:r>
              <a:rPr kumimoji="1" lang="en-US" altLang="zh-CN" dirty="0">
                <a:solidFill>
                  <a:srgbClr val="FF0000"/>
                </a:solidFill>
              </a:rPr>
              <a:t>000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3" idx="3"/>
          </p:cNvCxnSpPr>
          <p:nvPr/>
        </p:nvCxnSpPr>
        <p:spPr>
          <a:xfrm>
            <a:off x="4419770" y="1617792"/>
            <a:ext cx="427379" cy="28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88800" y="20063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25870" y="2488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25870" y="29670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8800" y="3452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8800" y="3933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1448" y="4118657"/>
            <a:ext cx="546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err="1"/>
              <a:t>Arr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3"/>
          </p:cNvCxnSpPr>
          <p:nvPr/>
        </p:nvCxnSpPr>
        <p:spPr>
          <a:xfrm flipV="1">
            <a:off x="2077720" y="1823085"/>
            <a:ext cx="1570355" cy="247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49534" y="731792"/>
            <a:ext cx="3243196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数组的内存图解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一个数组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1519" y="651253"/>
            <a:ext cx="3243196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数组的内存图解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二个数组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4954" y="1479756"/>
            <a:ext cx="7386490" cy="430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/>
              <a:t>内存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9807" y="1603324"/>
            <a:ext cx="4579606" cy="31447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堆</a:t>
            </a:r>
            <a:r>
              <a:rPr kumimoji="1" lang="en-US" altLang="zh-CN" dirty="0">
                <a:solidFill>
                  <a:schemeClr val="tx1"/>
                </a:solidFill>
              </a:rPr>
              <a:t>		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5694" y="1901321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5694" y="2383234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>
                <a:solidFill>
                  <a:schemeClr val="tx1"/>
                </a:solidFill>
              </a:rPr>
              <a:t>20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95694" y="2865147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94446" y="2000090"/>
            <a:ext cx="1586789" cy="2451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栈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04422" y="1291032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62160" y="200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71094" y="2488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71094" y="2967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75845" y="4082222"/>
            <a:ext cx="245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19613" y="1901145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19613" y="2383058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19613" y="2864971"/>
            <a:ext cx="1248033" cy="481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>
                <a:solidFill>
                  <a:schemeClr val="tx1"/>
                </a:solidFill>
              </a:rPr>
              <a:t>40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86079" y="2006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95013" y="2488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5013" y="2966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28358" y="1289076"/>
            <a:ext cx="8947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0x0002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0" y="3707130"/>
            <a:ext cx="4398010" cy="19284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7" name="直接箭头连接符 16"/>
          <p:cNvCxnSpPr/>
          <p:nvPr/>
        </p:nvCxnSpPr>
        <p:spPr>
          <a:xfrm>
            <a:off x="4181475" y="1715770"/>
            <a:ext cx="255270" cy="111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57020" y="3839210"/>
            <a:ext cx="59245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557020" y="4176395"/>
            <a:ext cx="59245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arr1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315710" y="1704975"/>
            <a:ext cx="224155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1" idx="3"/>
          </p:cNvCxnSpPr>
          <p:nvPr/>
        </p:nvCxnSpPr>
        <p:spPr>
          <a:xfrm flipV="1">
            <a:off x="2149475" y="2877820"/>
            <a:ext cx="2063115" cy="1436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096135" y="3258820"/>
            <a:ext cx="3943985" cy="797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2637</Words>
  <Application>WPS 演示</Application>
  <PresentationFormat>宽屏</PresentationFormat>
  <Paragraphs>478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150</cp:revision>
  <dcterms:created xsi:type="dcterms:W3CDTF">2015-05-05T08:02:00Z</dcterms:created>
  <dcterms:modified xsi:type="dcterms:W3CDTF">2018-01-19T01:34:54Z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