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60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20"/>
    <p:sldId id="278" r:id="rId21"/>
    <p:sldId id="279" r:id="rId22"/>
    <p:sldId id="280" r:id="rId23"/>
    <p:sldId id="281" r:id="rId24"/>
    <p:sldId id="285" r:id="rId25"/>
    <p:sldId id="283" r:id="rId26"/>
    <p:sldId id="256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package day05;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public class Demo{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 </a:t>
            </a:r>
            <a:r>
              <a:rPr lang="en-US" altLang="zh-CN" b="1" dirty="0">
                <a:sym typeface="+mn-ea"/>
              </a:rPr>
              <a:t>TODO Auto-generated method stub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单个</a:t>
            </a:r>
            <a:r>
              <a:rPr lang="en-US" altLang="zh-CN" dirty="0">
                <a:sym typeface="+mn-ea"/>
              </a:rPr>
              <a:t>Dog,</a:t>
            </a:r>
            <a:r>
              <a:rPr lang="zh-CN" altLang="en-US" dirty="0">
                <a:sym typeface="+mn-ea"/>
              </a:rPr>
              <a:t>是一个类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//new Dog </a:t>
            </a:r>
            <a:r>
              <a:rPr lang="zh-CN" altLang="en-US" dirty="0">
                <a:sym typeface="+mn-ea"/>
              </a:rPr>
              <a:t>就是一个对象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Dog d = </a:t>
            </a:r>
            <a:r>
              <a:rPr lang="en-US" altLang="zh-CN" b="1" dirty="0">
                <a:sym typeface="+mn-ea"/>
              </a:rPr>
              <a:t>new Dog();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d.name</a:t>
            </a:r>
            <a:r>
              <a:rPr lang="en-US" altLang="zh-CN" dirty="0">
                <a:sym typeface="+mn-ea"/>
              </a:rPr>
              <a:t> = "</a:t>
            </a:r>
            <a:r>
              <a:rPr lang="en-US" altLang="zh-CN" dirty="0" err="1">
                <a:sym typeface="+mn-ea"/>
              </a:rPr>
              <a:t>lucky</a:t>
            </a:r>
            <a:r>
              <a:rPr lang="en-US" altLang="zh-CN" dirty="0">
                <a:sym typeface="+mn-ea"/>
              </a:rPr>
              <a:t>";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d.wang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i="1" dirty="0" err="1">
                <a:sym typeface="+mn-ea"/>
              </a:rPr>
              <a:t>print</a:t>
            </a:r>
            <a:r>
              <a:rPr lang="en-US" altLang="zh-CN" i="1" dirty="0">
                <a:sym typeface="+mn-ea"/>
              </a:rPr>
              <a:t>(</a:t>
            </a:r>
            <a:r>
              <a:rPr lang="en-US" altLang="zh-CN" i="1" dirty="0" err="1">
                <a:sym typeface="+mn-ea"/>
              </a:rPr>
              <a:t>d</a:t>
            </a:r>
            <a:r>
              <a:rPr lang="en-US" altLang="zh-CN" i="1" dirty="0">
                <a:sym typeface="+mn-ea"/>
              </a:rPr>
              <a:t>);</a:t>
            </a:r>
            <a:endParaRPr lang="en-US" altLang="zh-CN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print(Dog dog){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en-US" altLang="zh-CN" b="1" i="1" dirty="0" err="1">
                <a:sym typeface="+mn-ea"/>
              </a:rPr>
              <a:t>Hello,My</a:t>
            </a:r>
            <a:r>
              <a:rPr lang="en-US" altLang="zh-CN" b="1" i="1" dirty="0">
                <a:sym typeface="+mn-ea"/>
              </a:rPr>
              <a:t> Name Is "+</a:t>
            </a:r>
            <a:r>
              <a:rPr lang="en-US" altLang="zh-CN" b="1" i="1" dirty="0" err="1">
                <a:sym typeface="+mn-ea"/>
              </a:rPr>
              <a:t>dog.name</a:t>
            </a:r>
            <a:r>
              <a:rPr lang="en-US" altLang="zh-CN" b="1" i="1" dirty="0">
                <a:sym typeface="+mn-ea"/>
              </a:rPr>
              <a:t>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class Dog{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String name;//</a:t>
            </a:r>
            <a:r>
              <a:rPr lang="zh-CN" altLang="en-US" dirty="0">
                <a:sym typeface="+mn-ea"/>
              </a:rPr>
              <a:t>成员变量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void </a:t>
            </a:r>
            <a:r>
              <a:rPr lang="en-US" altLang="zh-CN" b="1" dirty="0" err="1">
                <a:sym typeface="+mn-ea"/>
              </a:rPr>
              <a:t>wang</a:t>
            </a:r>
            <a:r>
              <a:rPr lang="en-US" altLang="zh-CN" b="1" dirty="0">
                <a:sym typeface="+mn-ea"/>
              </a:rPr>
              <a:t>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String name = "</a:t>
            </a:r>
            <a:r>
              <a:rPr lang="en-US" altLang="zh-CN" dirty="0" err="1">
                <a:sym typeface="+mn-ea"/>
              </a:rPr>
              <a:t>lucy</a:t>
            </a:r>
            <a:r>
              <a:rPr lang="en-US" altLang="zh-CN" dirty="0">
                <a:sym typeface="+mn-ea"/>
              </a:rPr>
              <a:t>";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(name + ":</a:t>
            </a:r>
            <a:r>
              <a:rPr lang="zh-CN" altLang="en-US" b="1" i="1" dirty="0">
                <a:sym typeface="+mn-ea"/>
              </a:rPr>
              <a:t>旺旺旺</a:t>
            </a:r>
            <a:r>
              <a:rPr lang="en-US" altLang="zh-CN" b="1" i="1" dirty="0">
                <a:sym typeface="+mn-ea"/>
              </a:rPr>
              <a:t>...");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public class Demo5_Employee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 </a:t>
            </a:r>
            <a:r>
              <a:rPr lang="en-US" altLang="zh-CN" b="1" dirty="0">
                <a:sym typeface="+mn-ea"/>
              </a:rPr>
              <a:t>TODO Auto-generated method stub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test2(){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Employee e = </a:t>
            </a:r>
            <a:r>
              <a:rPr lang="en-US" altLang="zh-CN" b="1" dirty="0">
                <a:sym typeface="+mn-ea"/>
              </a:rPr>
              <a:t>new Employee();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</a:t>
            </a:r>
            <a:r>
              <a:rPr lang="zh-CN" altLang="en-US" dirty="0">
                <a:sym typeface="+mn-ea"/>
              </a:rPr>
              <a:t>赋值名字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e.name</a:t>
            </a:r>
            <a:r>
              <a:rPr lang="en-US" altLang="zh-CN" dirty="0">
                <a:sym typeface="+mn-ea"/>
              </a:rPr>
              <a:t> = "</a:t>
            </a:r>
            <a:r>
              <a:rPr lang="en-US" altLang="zh-CN" dirty="0" err="1">
                <a:sym typeface="+mn-ea"/>
              </a:rPr>
              <a:t>zhangsan</a:t>
            </a:r>
            <a:r>
              <a:rPr lang="en-US" altLang="zh-CN" dirty="0">
                <a:sym typeface="+mn-ea"/>
              </a:rPr>
              <a:t>";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赋值电话号码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e.setTel</a:t>
            </a:r>
            <a:r>
              <a:rPr lang="en-US" altLang="zh-CN" dirty="0">
                <a:sym typeface="+mn-ea"/>
              </a:rPr>
              <a:t>("13633232334");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e.name</a:t>
            </a:r>
            <a:r>
              <a:rPr lang="en-US" altLang="zh-CN" b="1" i="1" dirty="0">
                <a:sym typeface="+mn-ea"/>
              </a:rPr>
              <a:t> + "</a:t>
            </a:r>
            <a:r>
              <a:rPr lang="zh-CN" altLang="en-US" b="1" i="1" dirty="0">
                <a:sym typeface="+mn-ea"/>
              </a:rPr>
              <a:t>电话是</a:t>
            </a:r>
            <a:r>
              <a:rPr lang="en-US" altLang="zh-CN" b="1" i="1" dirty="0">
                <a:sym typeface="+mn-ea"/>
              </a:rPr>
              <a:t>:" + </a:t>
            </a:r>
            <a:r>
              <a:rPr lang="en-US" altLang="zh-CN" b="1" i="1" dirty="0" err="1">
                <a:sym typeface="+mn-ea"/>
              </a:rPr>
              <a:t>e.getTel</a:t>
            </a:r>
            <a:r>
              <a:rPr lang="en-US" altLang="zh-CN" b="1" i="1" dirty="0">
                <a:sym typeface="+mn-ea"/>
              </a:rPr>
              <a:t>());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</a:t>
            </a:r>
            <a:r>
              <a:rPr lang="en-US" altLang="zh-CN" u="sng" dirty="0" err="1">
                <a:sym typeface="+mn-ea"/>
              </a:rPr>
              <a:t>Empoyee</a:t>
            </a:r>
            <a:r>
              <a:rPr lang="zh-CN" altLang="en-US" u="sng" dirty="0">
                <a:sym typeface="+mn-ea"/>
              </a:rPr>
              <a:t>内部的</a:t>
            </a:r>
            <a:r>
              <a:rPr lang="en-US" altLang="zh-CN" u="sng" dirty="0">
                <a:sym typeface="+mn-ea"/>
              </a:rPr>
              <a:t>this</a:t>
            </a:r>
            <a:r>
              <a:rPr lang="zh-CN" altLang="en-US" u="sng" dirty="0">
                <a:sym typeface="+mn-ea"/>
              </a:rPr>
              <a:t>就是</a:t>
            </a:r>
            <a:r>
              <a:rPr lang="en-US" altLang="zh-CN" u="sng" dirty="0">
                <a:sym typeface="+mn-ea"/>
              </a:rPr>
              <a:t>e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("e:" + e);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</a:t>
            </a:r>
            <a:r>
              <a:rPr lang="en-US" altLang="zh-CN" dirty="0">
                <a:sym typeface="+mn-ea"/>
              </a:rPr>
              <a:t>//1.private</a:t>
            </a:r>
            <a:r>
              <a:rPr lang="zh-CN" altLang="en-US" dirty="0">
                <a:sym typeface="+mn-ea"/>
              </a:rPr>
              <a:t>关键字的概述和特点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test1(){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//1.</a:t>
            </a:r>
            <a:r>
              <a:rPr lang="zh-CN" altLang="en-US" dirty="0">
                <a:sym typeface="+mn-ea"/>
              </a:rPr>
              <a:t>创建一个员工对象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Employee e = </a:t>
            </a:r>
            <a:r>
              <a:rPr lang="en-US" altLang="zh-CN" b="1" dirty="0">
                <a:sym typeface="+mn-ea"/>
              </a:rPr>
              <a:t>new Employee();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		</a:t>
            </a:r>
            <a:r>
              <a:rPr lang="en-US" altLang="zh-CN" dirty="0">
                <a:sym typeface="+mn-ea"/>
              </a:rPr>
              <a:t>//2.</a:t>
            </a:r>
            <a:r>
              <a:rPr lang="zh-CN" altLang="en-US" dirty="0">
                <a:sym typeface="+mn-ea"/>
              </a:rPr>
              <a:t>给成员属性负值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</a:t>
            </a:r>
            <a:r>
              <a:rPr lang="en-US" altLang="zh-CN" dirty="0" err="1">
                <a:sym typeface="+mn-ea"/>
              </a:rPr>
              <a:t>e.name</a:t>
            </a:r>
            <a:r>
              <a:rPr lang="en-US" altLang="zh-CN" dirty="0">
                <a:sym typeface="+mn-ea"/>
              </a:rPr>
              <a:t> = "</a:t>
            </a:r>
            <a:r>
              <a:rPr lang="en-US" altLang="zh-CN" dirty="0" err="1">
                <a:sym typeface="+mn-ea"/>
              </a:rPr>
              <a:t>zhangsan</a:t>
            </a:r>
            <a:r>
              <a:rPr lang="en-US" altLang="zh-CN" dirty="0">
                <a:sym typeface="+mn-ea"/>
              </a:rPr>
              <a:t>";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		</a:t>
            </a:r>
            <a:r>
              <a:rPr lang="zh-CN" altLang="en-US" dirty="0">
                <a:sym typeface="+mn-ea"/>
              </a:rPr>
              <a:t>年龄不能赋值负数，也不能赋值无限大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		</a:t>
            </a:r>
            <a:r>
              <a:rPr lang="en-US" altLang="zh-CN" dirty="0" err="1">
                <a:sym typeface="+mn-ea"/>
              </a:rPr>
              <a:t>e.age</a:t>
            </a:r>
            <a:r>
              <a:rPr lang="en-US" altLang="zh-CN" dirty="0">
                <a:sym typeface="+mn-ea"/>
              </a:rPr>
              <a:t> = 200;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is-IS" altLang="zh-CN" dirty="0">
                <a:sym typeface="+mn-ea"/>
              </a:rPr>
              <a:t>				e.setAge(200);</a:t>
            </a:r>
            <a:endParaRPr lang="is-I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</a:t>
            </a:r>
            <a:r>
              <a:rPr lang="en-US" altLang="zh-CN" dirty="0" err="1">
                <a:sym typeface="+mn-ea"/>
              </a:rPr>
              <a:t>e.speak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class Employee{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String name;//</a:t>
            </a:r>
            <a:r>
              <a:rPr lang="zh-CN" altLang="en-US" dirty="0">
                <a:sym typeface="+mn-ea"/>
              </a:rPr>
              <a:t>员工的名字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private 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age;//</a:t>
            </a:r>
            <a:r>
              <a:rPr lang="zh-CN" altLang="en-US" b="1" dirty="0">
                <a:sym typeface="+mn-ea"/>
              </a:rPr>
              <a:t>员工的年龄</a:t>
            </a:r>
            <a:endParaRPr lang="zh-CN" altLang="en-US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private</a:t>
            </a:r>
            <a:r>
              <a:rPr lang="zh-CN" altLang="en-US" b="1" dirty="0">
                <a:sym typeface="+mn-ea"/>
              </a:rPr>
              <a:t> </a:t>
            </a:r>
            <a:r>
              <a:rPr lang="en-US" altLang="zh-CN" b="1" dirty="0">
                <a:sym typeface="+mn-ea"/>
              </a:rPr>
              <a:t>String </a:t>
            </a:r>
            <a:r>
              <a:rPr lang="en-US" altLang="zh-CN" b="1" dirty="0" err="1">
                <a:sym typeface="+mn-ea"/>
              </a:rPr>
              <a:t>tel</a:t>
            </a:r>
            <a:r>
              <a:rPr lang="en-US" altLang="zh-CN" b="1" dirty="0">
                <a:sym typeface="+mn-ea"/>
              </a:rPr>
              <a:t>;//</a:t>
            </a:r>
            <a:r>
              <a:rPr lang="zh-CN" altLang="en-US" b="1" dirty="0">
                <a:sym typeface="+mn-ea"/>
              </a:rPr>
              <a:t>员工电话号码</a:t>
            </a:r>
            <a:endParaRPr lang="zh-CN" altLang="en-US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String </a:t>
            </a:r>
            <a:r>
              <a:rPr lang="en-US" altLang="zh-CN" b="1" dirty="0" err="1">
                <a:sym typeface="+mn-ea"/>
              </a:rPr>
              <a:t>getTel</a:t>
            </a:r>
            <a:r>
              <a:rPr lang="en-US" altLang="zh-CN" b="1" dirty="0">
                <a:sym typeface="+mn-ea"/>
              </a:rPr>
              <a:t>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>
                <a:sym typeface="+mn-ea"/>
              </a:rPr>
              <a:t>return </a:t>
            </a:r>
            <a:r>
              <a:rPr lang="en-US" altLang="zh-CN" b="1" dirty="0" err="1">
                <a:sym typeface="+mn-ea"/>
              </a:rPr>
              <a:t>this.tel</a:t>
            </a:r>
            <a:r>
              <a:rPr lang="en-US" altLang="zh-CN" b="1" dirty="0">
                <a:sym typeface="+mn-ea"/>
              </a:rPr>
              <a:t>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void </a:t>
            </a:r>
            <a:r>
              <a:rPr lang="en-US" altLang="zh-CN" b="1" dirty="0" err="1">
                <a:sym typeface="+mn-ea"/>
              </a:rPr>
              <a:t>setTel</a:t>
            </a:r>
            <a:r>
              <a:rPr lang="en-US" altLang="zh-CN" b="1" dirty="0">
                <a:sym typeface="+mn-ea"/>
              </a:rPr>
              <a:t>(String </a:t>
            </a:r>
            <a:r>
              <a:rPr lang="en-US" altLang="zh-CN" b="1" dirty="0" err="1">
                <a:sym typeface="+mn-ea"/>
              </a:rPr>
              <a:t>tel</a:t>
            </a:r>
            <a:r>
              <a:rPr lang="en-US" altLang="zh-CN" b="1" dirty="0">
                <a:sym typeface="+mn-ea"/>
              </a:rPr>
              <a:t>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参数名与成员变量名一样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这样写是不可以的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u="sng" dirty="0" err="1">
                <a:sym typeface="+mn-ea"/>
              </a:rPr>
              <a:t>tel</a:t>
            </a:r>
            <a:r>
              <a:rPr lang="en-US" altLang="zh-CN" u="sng" dirty="0">
                <a:sym typeface="+mn-ea"/>
              </a:rPr>
              <a:t> = </a:t>
            </a:r>
            <a:r>
              <a:rPr lang="en-US" altLang="zh-CN" u="sng" dirty="0" err="1">
                <a:sym typeface="+mn-ea"/>
              </a:rPr>
              <a:t>tel</a:t>
            </a:r>
            <a:r>
              <a:rPr lang="en-US" altLang="zh-CN" u="sng" dirty="0">
                <a:sym typeface="+mn-ea"/>
              </a:rPr>
              <a:t>;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this.tel</a:t>
            </a:r>
            <a:r>
              <a:rPr lang="en-US" altLang="zh-CN" b="1" dirty="0">
                <a:sym typeface="+mn-ea"/>
              </a:rPr>
              <a:t> = </a:t>
            </a:r>
            <a:r>
              <a:rPr lang="en-US" altLang="zh-CN" b="1" dirty="0" err="1">
                <a:sym typeface="+mn-ea"/>
              </a:rPr>
              <a:t>tel</a:t>
            </a:r>
            <a:r>
              <a:rPr lang="en-US" altLang="zh-CN" b="1" dirty="0">
                <a:sym typeface="+mn-ea"/>
              </a:rPr>
              <a:t>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("this: " + this);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void speak(){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zh-CN" altLang="en-US" b="1" i="1" dirty="0">
                <a:sym typeface="+mn-ea"/>
              </a:rPr>
              <a:t>我叫</a:t>
            </a:r>
            <a:r>
              <a:rPr lang="en-US" altLang="zh-CN" b="1" i="1" dirty="0">
                <a:sym typeface="+mn-ea"/>
              </a:rPr>
              <a:t>:" + </a:t>
            </a:r>
            <a:r>
              <a:rPr lang="en-US" altLang="zh-CN" b="1" i="1" dirty="0" err="1">
                <a:sym typeface="+mn-ea"/>
              </a:rPr>
              <a:t>name</a:t>
            </a:r>
            <a:r>
              <a:rPr lang="en-US" altLang="zh-CN" b="1" i="1" dirty="0">
                <a:sym typeface="+mn-ea"/>
              </a:rPr>
              <a:t> + ",</a:t>
            </a:r>
            <a:r>
              <a:rPr lang="zh-CN" altLang="en-US" b="1" i="1" dirty="0">
                <a:sym typeface="+mn-ea"/>
              </a:rPr>
              <a:t>今年</a:t>
            </a:r>
            <a:r>
              <a:rPr lang="en-US" altLang="zh-CN" b="1" i="1" dirty="0">
                <a:sym typeface="+mn-ea"/>
              </a:rPr>
              <a:t>:" + </a:t>
            </a:r>
            <a:r>
              <a:rPr lang="en-US" altLang="zh-CN" b="1" i="1" dirty="0" err="1">
                <a:sym typeface="+mn-ea"/>
              </a:rPr>
              <a:t>age</a:t>
            </a:r>
            <a:r>
              <a:rPr lang="en-US" altLang="zh-CN" b="1" i="1" dirty="0">
                <a:sym typeface="+mn-ea"/>
              </a:rPr>
              <a:t> + "</a:t>
            </a:r>
            <a:r>
              <a:rPr lang="zh-CN" altLang="en-US" b="1" i="1" dirty="0">
                <a:sym typeface="+mn-ea"/>
              </a:rPr>
              <a:t>岁</a:t>
            </a:r>
            <a:r>
              <a:rPr lang="en-US" altLang="zh-CN" b="1" i="1" dirty="0">
                <a:sym typeface="+mn-ea"/>
              </a:rPr>
              <a:t>");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void </a:t>
            </a:r>
            <a:r>
              <a:rPr lang="en-US" altLang="zh-CN" b="1" dirty="0" err="1">
                <a:sym typeface="+mn-ea"/>
              </a:rPr>
              <a:t>setAge</a:t>
            </a:r>
            <a:r>
              <a:rPr lang="en-US" altLang="zh-CN" b="1" dirty="0">
                <a:sym typeface="+mn-ea"/>
              </a:rPr>
              <a:t>(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a){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if</a:t>
            </a:r>
            <a:r>
              <a:rPr lang="en-US" altLang="zh-CN" b="1" dirty="0">
                <a:sym typeface="+mn-ea"/>
              </a:rPr>
              <a:t>(</a:t>
            </a:r>
            <a:r>
              <a:rPr lang="en-US" altLang="zh-CN" b="1" dirty="0" err="1">
                <a:sym typeface="+mn-ea"/>
              </a:rPr>
              <a:t>a</a:t>
            </a:r>
            <a:r>
              <a:rPr lang="en-US" altLang="zh-CN" b="1" dirty="0">
                <a:sym typeface="+mn-ea"/>
              </a:rPr>
              <a:t> &gt; 0 &amp;&amp; </a:t>
            </a:r>
            <a:r>
              <a:rPr lang="en-US" altLang="zh-CN" b="1" dirty="0" err="1">
                <a:sym typeface="+mn-ea"/>
              </a:rPr>
              <a:t>a</a:t>
            </a:r>
            <a:r>
              <a:rPr lang="en-US" altLang="zh-CN" b="1" dirty="0">
                <a:sym typeface="+mn-ea"/>
              </a:rPr>
              <a:t>&lt; 200){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dirty="0" err="1">
                <a:sym typeface="+mn-ea"/>
              </a:rPr>
              <a:t>age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dirty="0" err="1">
                <a:sym typeface="+mn-ea"/>
              </a:rPr>
              <a:t>a</a:t>
            </a:r>
            <a:r>
              <a:rPr lang="en-US" altLang="zh-CN" dirty="0">
                <a:sym typeface="+mn-ea"/>
              </a:rPr>
              <a:t>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altLang="zh-CN" dirty="0">
                <a:sym typeface="+mn-ea"/>
              </a:rPr>
              <a:t>		}</a:t>
            </a:r>
            <a:r>
              <a:rPr lang="da-DK" altLang="zh-CN" b="1" dirty="0" err="1">
                <a:sym typeface="+mn-ea"/>
              </a:rPr>
              <a:t>else</a:t>
            </a:r>
            <a:r>
              <a:rPr lang="da-DK" altLang="zh-CN" b="1" dirty="0">
                <a:sym typeface="+mn-ea"/>
              </a:rPr>
              <a:t>{</a:t>
            </a:r>
            <a:endParaRPr lang="da-DK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altLang="zh-CN" dirty="0">
                <a:sym typeface="+mn-ea"/>
              </a:rPr>
              <a:t>			</a:t>
            </a:r>
            <a:r>
              <a:rPr lang="da-DK" altLang="zh-CN" dirty="0" err="1">
                <a:sym typeface="+mn-ea"/>
              </a:rPr>
              <a:t>System.</a:t>
            </a:r>
            <a:r>
              <a:rPr lang="da-DK" altLang="zh-CN" b="1" i="1" dirty="0" err="1">
                <a:sym typeface="+mn-ea"/>
              </a:rPr>
              <a:t>out.println</a:t>
            </a:r>
            <a:r>
              <a:rPr lang="da-DK" altLang="zh-CN" b="1" i="1" dirty="0">
                <a:sym typeface="+mn-ea"/>
              </a:rPr>
              <a:t>("</a:t>
            </a:r>
            <a:r>
              <a:rPr lang="zh-CN" altLang="da-DK" b="1" i="1" dirty="0">
                <a:sym typeface="+mn-ea"/>
              </a:rPr>
              <a:t>你不是地球人，回火星去吧</a:t>
            </a:r>
            <a:r>
              <a:rPr lang="da-DK" altLang="zh-CN" b="1" i="1" dirty="0">
                <a:sym typeface="+mn-ea"/>
              </a:rPr>
              <a:t>...");</a:t>
            </a:r>
            <a:endParaRPr lang="da-DK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altLang="zh-CN" dirty="0">
                <a:sym typeface="+mn-ea"/>
              </a:rPr>
              <a:t>		}</a:t>
            </a:r>
            <a:endParaRPr lang="da-DK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altLang="zh-CN" dirty="0">
                <a:sym typeface="+mn-ea"/>
              </a:rPr>
              <a:t>	}</a:t>
            </a:r>
            <a:endParaRPr lang="da-DK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altLang="zh-CN" dirty="0">
                <a:sym typeface="+mn-ea"/>
              </a:rPr>
              <a:t>	</a:t>
            </a:r>
            <a:endParaRPr lang="da-DK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altLang="zh-CN" dirty="0">
                <a:sym typeface="+mn-ea"/>
              </a:rPr>
              <a:t>	</a:t>
            </a:r>
            <a:r>
              <a:rPr lang="da-DK" altLang="zh-CN" b="1" dirty="0">
                <a:sym typeface="+mn-ea"/>
              </a:rPr>
              <a:t>public </a:t>
            </a:r>
            <a:r>
              <a:rPr lang="da-DK" altLang="zh-CN" b="1" dirty="0" err="1">
                <a:sym typeface="+mn-ea"/>
              </a:rPr>
              <a:t>int</a:t>
            </a:r>
            <a:r>
              <a:rPr lang="da-DK" altLang="zh-CN" b="1" dirty="0">
                <a:sym typeface="+mn-ea"/>
              </a:rPr>
              <a:t> </a:t>
            </a:r>
            <a:r>
              <a:rPr lang="da-DK" altLang="zh-CN" b="1" dirty="0" err="1">
                <a:sym typeface="+mn-ea"/>
              </a:rPr>
              <a:t>getAge</a:t>
            </a:r>
            <a:r>
              <a:rPr lang="da-DK" altLang="zh-CN" b="1" dirty="0">
                <a:sym typeface="+mn-ea"/>
              </a:rPr>
              <a:t>(){</a:t>
            </a:r>
            <a:endParaRPr lang="da-DK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altLang="zh-CN" dirty="0">
                <a:sym typeface="+mn-ea"/>
              </a:rPr>
              <a:t>		</a:t>
            </a:r>
            <a:r>
              <a:rPr lang="da-DK" altLang="zh-CN" b="1" dirty="0" err="1">
                <a:sym typeface="+mn-ea"/>
              </a:rPr>
              <a:t>return</a:t>
            </a:r>
            <a:r>
              <a:rPr lang="da-DK" altLang="zh-CN" b="1" dirty="0">
                <a:sym typeface="+mn-ea"/>
              </a:rPr>
              <a:t> age;</a:t>
            </a:r>
            <a:endParaRPr lang="da-DK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altLang="zh-CN" dirty="0">
                <a:sym typeface="+mn-ea"/>
              </a:rPr>
              <a:t>	}</a:t>
            </a:r>
            <a:endParaRPr lang="da-DK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altLang="zh-CN" dirty="0">
                <a:sym typeface="+mn-ea"/>
              </a:rPr>
              <a:t>}</a:t>
            </a:r>
            <a:endParaRPr lang="da-DK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  <p:pic>
        <p:nvPicPr>
          <p:cNvPr id="2" name="图片 1" descr="187833856837624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0480" y="-15875"/>
            <a:ext cx="12263755" cy="68954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31885" y="4443730"/>
            <a:ext cx="1513205" cy="177609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954270" y="5851525"/>
            <a:ext cx="2298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郭永峰 </a:t>
            </a:r>
            <a:r>
              <a:rPr lang="en-US" altLang="zh-CN" b="1"/>
              <a:t>IT </a:t>
            </a:r>
            <a:r>
              <a:rPr lang="zh-CN" altLang="en-US" b="1"/>
              <a:t>教育工作室</a:t>
            </a:r>
            <a:endParaRPr lang="zh-CN" altLang="en-US" b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689543742202713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985" y="3810"/>
            <a:ext cx="12181840" cy="684911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361899138011731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95" y="-3810"/>
            <a:ext cx="12169775" cy="6842760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5678209854999263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810" y="-1270"/>
            <a:ext cx="12213590" cy="68668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7101076913806943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080" y="-11430"/>
            <a:ext cx="12181840" cy="684911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2_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78415554357137367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715" y="0"/>
            <a:ext cx="12183745" cy="685038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 descr="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1115" y="-3810"/>
            <a:ext cx="12218035" cy="6869430"/>
          </a:xfrm>
          <a:prstGeom prst="rect">
            <a:avLst/>
          </a:prstGeom>
        </p:spPr>
      </p:pic>
      <p:sp>
        <p:nvSpPr>
          <p:cNvPr id="2" name="文本框 1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168611" y="944022"/>
            <a:ext cx="3089307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类的使用 </a:t>
            </a:r>
            <a:r>
              <a:rPr lang="en-US" altLang="zh-CN" sz="2400" dirty="0">
                <a:solidFill>
                  <a:schemeClr val="accent2"/>
                </a:solidFill>
              </a:rPr>
              <a:t>【</a:t>
            </a:r>
            <a:r>
              <a:rPr lang="zh-CN" altLang="en-US" sz="2400" dirty="0">
                <a:solidFill>
                  <a:schemeClr val="accent2"/>
                </a:solidFill>
              </a:rPr>
              <a:t>掌握</a:t>
            </a:r>
            <a:r>
              <a:rPr lang="en-US" altLang="zh-CN" sz="2400" dirty="0">
                <a:solidFill>
                  <a:schemeClr val="accent2"/>
                </a:solidFill>
              </a:rPr>
              <a:t>】</a:t>
            </a:r>
            <a:endParaRPr kumimoji="1" lang="zh-CN" altLang="en-US" sz="2400" b="1" dirty="0">
              <a:solidFill>
                <a:schemeClr val="accent2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68610" y="1493211"/>
            <a:ext cx="7371436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类的使用基本步骤</a:t>
            </a:r>
            <a:r>
              <a:rPr kumimoji="1" lang="en-US" altLang="zh-CN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【</a:t>
            </a:r>
            <a:r>
              <a:rPr kumimoji="1" lang="zh-CN" altLang="en-US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掌握</a:t>
            </a:r>
            <a:r>
              <a:rPr kumimoji="1" lang="en-US" altLang="zh-CN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】</a:t>
            </a:r>
            <a:endParaRPr kumimoji="1" lang="en-US" altLang="zh-CN" b="1" dirty="0">
              <a:solidFill>
                <a:schemeClr val="accent2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创建对象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给属性赋值 或者说 获取属性值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调用方法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lvl="1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如何创建对象 格式：</a:t>
            </a:r>
            <a:r>
              <a:rPr kumimoji="1"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类名 对象名 </a:t>
            </a:r>
            <a:r>
              <a:rPr kumimoji="1" lang="en-US" altLang="zh-CN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 new </a:t>
            </a:r>
            <a:r>
              <a:rPr kumimoji="1"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类名</a:t>
            </a:r>
            <a:r>
              <a:rPr kumimoji="1" lang="en-US" altLang="zh-CN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();</a:t>
            </a:r>
            <a:r>
              <a:rPr kumimoji="1"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endParaRPr kumimoji="1" lang="en-US" altLang="zh-CN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lvl="1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如何使用成员变量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对象名</a:t>
            </a:r>
            <a:r>
              <a:rPr lang="en-US" altLang="zh-CN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变量名</a:t>
            </a:r>
            <a:endParaRPr lang="en-US" altLang="zh-CN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lvl="1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如何使用成员方法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对象名</a:t>
            </a:r>
            <a:r>
              <a:rPr lang="en-US" altLang="zh-CN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方法名</a:t>
            </a:r>
            <a:r>
              <a:rPr lang="en-US" altLang="zh-CN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(...)</a:t>
            </a:r>
            <a:endParaRPr kumimoji="1" lang="en-US" altLang="zh-CN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43025" y="1118870"/>
            <a:ext cx="9652635" cy="1799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en-US" altLang="zh-CN" sz="20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java</a:t>
            </a:r>
            <a:r>
              <a:rPr kumimoji="1" lang="zh-CN" altLang="en-US" sz="20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的垃圾回收机制</a:t>
            </a:r>
            <a:endParaRPr kumimoji="1" lang="zh-CN" altLang="en-US" sz="20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kumimoji="1" lang="en-US" altLang="zh-CN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java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会</a:t>
            </a: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自动回收无用对象占用的内存空间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，使该空间可被程序再次使用，程序员不需要向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c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语言那样自己释放内存空间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,CFRelease(phone)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9170" y="3185795"/>
            <a:ext cx="3489325" cy="28511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440680" y="3493770"/>
            <a:ext cx="1294765" cy="2338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栈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547735" y="3493770"/>
            <a:ext cx="1925955" cy="2338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堆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30580" y="111125"/>
            <a:ext cx="2227580" cy="4356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phone = 0x0001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8996680" y="4091940"/>
            <a:ext cx="1652905" cy="12839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new Phone{</a:t>
            </a:r>
            <a:endParaRPr lang="en-US" altLang="zh-CN"/>
          </a:p>
          <a:p>
            <a:pPr algn="l"/>
            <a:r>
              <a:rPr lang="en-US" altLang="zh-CN"/>
              <a:t>}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8148955" y="3385185"/>
            <a:ext cx="1120140" cy="3041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0x0001</a:t>
            </a:r>
            <a:endParaRPr lang="en-US" altLang="zh-CN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3347720" y="-84455"/>
            <a:ext cx="2399665" cy="10121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文本框 16"/>
          <p:cNvSpPr txBox="1"/>
          <p:nvPr/>
        </p:nvSpPr>
        <p:spPr>
          <a:xfrm>
            <a:off x="1039443" y="665584"/>
            <a:ext cx="3300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一个对象内存图分析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365" y="3754120"/>
            <a:ext cx="5573395" cy="378650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007225" y="1232535"/>
            <a:ext cx="4056380" cy="2437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堆区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675255" y="1232535"/>
            <a:ext cx="4056380" cy="2437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栈区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007225" y="3888105"/>
            <a:ext cx="4056380" cy="2025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方法区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26365" y="2628265"/>
            <a:ext cx="2019935" cy="13277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main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233285" y="3956050"/>
            <a:ext cx="2120900" cy="13595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Demo01.class{</a:t>
            </a:r>
            <a:endParaRPr lang="en-US" altLang="zh-CN"/>
          </a:p>
          <a:p>
            <a:pPr algn="l"/>
            <a:r>
              <a:rPr lang="en-US" altLang="zh-CN"/>
              <a:t>  main</a:t>
            </a:r>
            <a:r>
              <a:rPr lang="zh-CN" altLang="en-US"/>
              <a:t>方法</a:t>
            </a:r>
            <a:endParaRPr lang="zh-CN" altLang="en-US"/>
          </a:p>
          <a:p>
            <a:pPr algn="l"/>
            <a:r>
              <a:rPr lang="en-US" altLang="zh-CN"/>
              <a:t>}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9486265" y="3956050"/>
            <a:ext cx="2120900" cy="13595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Person.class{</a:t>
            </a:r>
            <a:endParaRPr lang="en-US" altLang="zh-CN"/>
          </a:p>
          <a:p>
            <a:pPr algn="l"/>
            <a:r>
              <a:rPr lang="en-US" altLang="zh-CN"/>
              <a:t>  </a:t>
            </a:r>
            <a:r>
              <a:rPr lang="en-US"/>
              <a:t>name</a:t>
            </a:r>
            <a:endParaRPr lang="en-US"/>
          </a:p>
          <a:p>
            <a:pPr algn="l"/>
            <a:r>
              <a:rPr lang="en-US"/>
              <a:t>  age</a:t>
            </a:r>
            <a:endParaRPr lang="en-US"/>
          </a:p>
          <a:p>
            <a:pPr algn="l"/>
            <a:r>
              <a:rPr lang="en-US"/>
              <a:t>  speak</a:t>
            </a:r>
            <a:r>
              <a:rPr lang="zh-CN" altLang="en-US"/>
              <a:t>方法</a:t>
            </a:r>
            <a:endParaRPr lang="zh-CN" altLang="en-US"/>
          </a:p>
          <a:p>
            <a:pPr algn="l"/>
            <a:r>
              <a:rPr lang="en-US" altLang="zh-CN"/>
              <a:t>}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179705" y="2106295"/>
            <a:ext cx="1743075" cy="3854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Person p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9320530" y="1454785"/>
            <a:ext cx="1743075" cy="14484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new Person{</a:t>
            </a:r>
            <a:endParaRPr lang="en-US" altLang="zh-CN"/>
          </a:p>
          <a:p>
            <a:pPr algn="l"/>
            <a:r>
              <a:rPr lang="en-US" altLang="zh-CN"/>
              <a:t>name = “</a:t>
            </a:r>
            <a:r>
              <a:rPr lang="zh-CN" altLang="en-US"/>
              <a:t>马云</a:t>
            </a:r>
            <a:r>
              <a:rPr lang="en-US" altLang="zh-CN"/>
              <a:t>”;</a:t>
            </a:r>
            <a:endParaRPr lang="en-US" altLang="zh-CN"/>
          </a:p>
          <a:p>
            <a:pPr algn="l"/>
            <a:r>
              <a:rPr lang="en-US" altLang="zh-CN"/>
              <a:t>age = 45;</a:t>
            </a:r>
            <a:endParaRPr lang="en-US" altLang="zh-CN"/>
          </a:p>
          <a:p>
            <a:pPr algn="l"/>
            <a:r>
              <a:rPr lang="en-US" altLang="zh-CN"/>
              <a:t>}</a:t>
            </a:r>
            <a:endParaRPr lang="en-US" altLang="zh-CN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4902835" y="2170430"/>
            <a:ext cx="2545080" cy="83756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26365" y="1232535"/>
            <a:ext cx="1796415" cy="6254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speak</a:t>
            </a:r>
            <a:r>
              <a:rPr lang="zh-CN" altLang="en-US"/>
              <a:t>方法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159125" y="1049020"/>
            <a:ext cx="2347595" cy="297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altLang="en-US" dirty="0"/>
              <a:t>栈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547485" y="1049020"/>
            <a:ext cx="3762375" cy="2875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altLang="en-US" dirty="0"/>
              <a:t>堆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536690" y="4240530"/>
            <a:ext cx="3773170" cy="1692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altLang="en-US" dirty="0"/>
              <a:t>方法区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993723" y="587479"/>
            <a:ext cx="3300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二个对象内存图分析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937511" y="1502047"/>
            <a:ext cx="936698" cy="28577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0x0001</a:t>
            </a:r>
            <a:endParaRPr lang="zh-CN" altLang="en-US" sz="1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00330" y="3752215"/>
            <a:ext cx="4229735" cy="337248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757670" y="4391025"/>
            <a:ext cx="1438910" cy="116903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Demo01.class</a:t>
            </a:r>
            <a:endParaRPr lang="en-US" sz="1400"/>
          </a:p>
          <a:p>
            <a:pPr algn="ctr"/>
            <a:r>
              <a:rPr lang="en-US" sz="1400"/>
              <a:t>main</a:t>
            </a:r>
            <a:endParaRPr lang="en-US" sz="1400"/>
          </a:p>
        </p:txBody>
      </p:sp>
      <p:sp>
        <p:nvSpPr>
          <p:cNvPr id="11" name="矩形 10"/>
          <p:cNvSpPr/>
          <p:nvPr/>
        </p:nvSpPr>
        <p:spPr>
          <a:xfrm>
            <a:off x="8651240" y="4307840"/>
            <a:ext cx="1438910" cy="116903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Person.class</a:t>
            </a:r>
            <a:endParaRPr lang="en-US" sz="1400"/>
          </a:p>
          <a:p>
            <a:pPr algn="ctr"/>
            <a:r>
              <a:rPr lang="zh-CN" altLang="en-US" sz="1400"/>
              <a:t>属性和方法</a:t>
            </a:r>
            <a:endParaRPr lang="zh-CN" altLang="en-US" sz="1400"/>
          </a:p>
        </p:txBody>
      </p:sp>
      <p:sp>
        <p:nvSpPr>
          <p:cNvPr id="13" name="矩形 12"/>
          <p:cNvSpPr/>
          <p:nvPr/>
        </p:nvSpPr>
        <p:spPr>
          <a:xfrm>
            <a:off x="993775" y="2882265"/>
            <a:ext cx="1438910" cy="1261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00"/>
          </a:p>
          <a:p>
            <a:pPr algn="ctr"/>
            <a:r>
              <a:rPr lang="en-US" sz="1400"/>
              <a:t>main</a:t>
            </a:r>
            <a:r>
              <a:rPr lang="zh-CN" altLang="en-US" sz="1400"/>
              <a:t>（）</a:t>
            </a:r>
            <a:endParaRPr lang="zh-CN" altLang="en-US" sz="1400"/>
          </a:p>
          <a:p>
            <a:pPr algn="ctr"/>
            <a:endParaRPr lang="zh-CN" altLang="en-US" sz="1400"/>
          </a:p>
          <a:p>
            <a:pPr algn="ctr"/>
            <a:endParaRPr lang="zh-CN" altLang="en-US" sz="1400"/>
          </a:p>
          <a:p>
            <a:pPr algn="ctr"/>
            <a:endParaRPr lang="zh-CN" altLang="en-US" sz="1400"/>
          </a:p>
          <a:p>
            <a:pPr algn="ctr"/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1354455" y="3446780"/>
            <a:ext cx="1197610" cy="3644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p1</a:t>
            </a:r>
            <a:endParaRPr lang="en-US" altLang="zh-CN" sz="1400"/>
          </a:p>
        </p:txBody>
      </p:sp>
      <p:sp>
        <p:nvSpPr>
          <p:cNvPr id="15" name="矩形 14"/>
          <p:cNvSpPr/>
          <p:nvPr/>
        </p:nvSpPr>
        <p:spPr>
          <a:xfrm>
            <a:off x="6873875" y="1722755"/>
            <a:ext cx="1206500" cy="17240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new Person</a:t>
            </a:r>
            <a:endParaRPr lang="en-US" altLang="zh-CN" sz="1400"/>
          </a:p>
          <a:p>
            <a:pPr algn="ctr"/>
            <a:r>
              <a:rPr lang="en-US" altLang="zh-CN" sz="1400"/>
              <a:t>name:</a:t>
            </a:r>
            <a:r>
              <a:rPr lang="zh-CN" altLang="en-US" sz="1400"/>
              <a:t>马云</a:t>
            </a:r>
            <a:endParaRPr lang="zh-CN" altLang="en-US" sz="1400"/>
          </a:p>
          <a:p>
            <a:pPr algn="ctr"/>
            <a:r>
              <a:rPr lang="en-US" altLang="zh-CN" sz="1400"/>
              <a:t>age = 45</a:t>
            </a:r>
            <a:endParaRPr lang="en-US" altLang="zh-CN" sz="1400"/>
          </a:p>
        </p:txBody>
      </p:sp>
      <p:sp>
        <p:nvSpPr>
          <p:cNvPr id="18" name="矩形 17"/>
          <p:cNvSpPr/>
          <p:nvPr/>
        </p:nvSpPr>
        <p:spPr>
          <a:xfrm>
            <a:off x="1279525" y="1282700"/>
            <a:ext cx="1197610" cy="3644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p1.speak()</a:t>
            </a:r>
            <a:endParaRPr lang="en-US" altLang="zh-CN" sz="1400"/>
          </a:p>
        </p:txBody>
      </p:sp>
      <p:sp>
        <p:nvSpPr>
          <p:cNvPr id="19" name="矩形 18"/>
          <p:cNvSpPr/>
          <p:nvPr/>
        </p:nvSpPr>
        <p:spPr>
          <a:xfrm>
            <a:off x="1415415" y="3082290"/>
            <a:ext cx="1197610" cy="3644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p2</a:t>
            </a:r>
            <a:endParaRPr lang="en-US" altLang="zh-CN" sz="1400"/>
          </a:p>
        </p:txBody>
      </p:sp>
      <p:sp>
        <p:nvSpPr>
          <p:cNvPr id="21" name="矩形 20"/>
          <p:cNvSpPr/>
          <p:nvPr/>
        </p:nvSpPr>
        <p:spPr>
          <a:xfrm>
            <a:off x="10745470" y="782955"/>
            <a:ext cx="1206500" cy="17240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new Person</a:t>
            </a:r>
            <a:endParaRPr lang="en-US" altLang="zh-CN" sz="1400"/>
          </a:p>
          <a:p>
            <a:pPr algn="ctr"/>
            <a:r>
              <a:rPr lang="en-US" altLang="zh-CN" sz="1400"/>
              <a:t>name:</a:t>
            </a:r>
            <a:r>
              <a:rPr lang="zh-CN" altLang="en-US" sz="1400"/>
              <a:t>马化腾</a:t>
            </a:r>
            <a:endParaRPr lang="en-US" altLang="zh-CN" sz="1400"/>
          </a:p>
          <a:p>
            <a:pPr algn="ctr"/>
            <a:r>
              <a:rPr lang="en-US" altLang="zh-CN" sz="1400"/>
              <a:t>age = 43</a:t>
            </a:r>
            <a:endParaRPr lang="en-US" altLang="zh-CN" sz="1400"/>
          </a:p>
        </p:txBody>
      </p:sp>
      <p:sp>
        <p:nvSpPr>
          <p:cNvPr id="22" name="矩形 21"/>
          <p:cNvSpPr/>
          <p:nvPr/>
        </p:nvSpPr>
        <p:spPr>
          <a:xfrm>
            <a:off x="8421631" y="1361712"/>
            <a:ext cx="936698" cy="28577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0x000</a:t>
            </a:r>
            <a:r>
              <a:rPr lang="en-US" sz="1400"/>
              <a:t>2</a:t>
            </a:r>
            <a:endParaRPr lang="en-US" sz="1400"/>
          </a:p>
        </p:txBody>
      </p:sp>
      <p:sp>
        <p:nvSpPr>
          <p:cNvPr id="24" name="矩形 23"/>
          <p:cNvSpPr/>
          <p:nvPr/>
        </p:nvSpPr>
        <p:spPr>
          <a:xfrm>
            <a:off x="1118870" y="1945640"/>
            <a:ext cx="1197610" cy="3644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p2.speak()</a:t>
            </a:r>
            <a:endParaRPr lang="en-US" altLang="zh-CN" sz="1400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4996815" y="2679700"/>
            <a:ext cx="1991995" cy="4476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4881880" y="2310130"/>
            <a:ext cx="4070350" cy="4489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739640" y="635635"/>
            <a:ext cx="4027805" cy="3644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栈有个特点：先进后出，后进先出</a:t>
            </a:r>
            <a:endParaRPr lang="zh-CN" altLang="en-US" sz="1400"/>
          </a:p>
        </p:txBody>
      </p:sp>
      <p:sp>
        <p:nvSpPr>
          <p:cNvPr id="9" name="矩形 8"/>
          <p:cNvSpPr/>
          <p:nvPr/>
        </p:nvSpPr>
        <p:spPr>
          <a:xfrm>
            <a:off x="1279525" y="2517775"/>
            <a:ext cx="1197610" cy="3644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p3</a:t>
            </a:r>
            <a:endParaRPr lang="en-US" altLang="zh-CN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054988" y="717814"/>
            <a:ext cx="5480988" cy="461665"/>
          </a:xfrm>
          <a:prstGeom prst="rect">
            <a:avLst/>
          </a:prstGeom>
        </p:spPr>
        <p:txBody>
          <a:bodyPr wrap="none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成员变量（属性）和局部变量的区别</a:t>
            </a:r>
            <a:endParaRPr lang="zh-CN" altLang="en-US" sz="2400" b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54987" y="1308123"/>
            <a:ext cx="7623486" cy="470789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成员变量和局部变量在类中的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位置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不同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成员变量：在类中方法外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局部变量：在方法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中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定义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成员变量和局部变量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内存中的位置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不同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成员变量：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在堆内存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成员变量属于对象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对象进堆内存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 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局部变量：在栈内存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局部变量属于方法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方法进栈内存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成员变量和局部变量的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生命周期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不同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成员变量：随着对象的创建而存在，随着对象的消失而消失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局部变量：随着方法的调用而存在，随着方法的调用完毕而消失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成员变量和局部变量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初始化值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不同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成员变量：有默认初始化值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局部变量：没有默认初始化值，必须定义，赋值，然后才能使用。</a:t>
            </a: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176068" y="817041"/>
            <a:ext cx="7459883" cy="184531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成员变量和局部变量</a:t>
            </a: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注意事项</a:t>
            </a:r>
            <a:endParaRPr lang="zh-CN" altLang="en-US" sz="20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0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局部变量名称可以和成员变量名称一样，在方法中使用的时候，采用的是就近原则</a:t>
            </a:r>
            <a:endParaRPr lang="en-US" altLang="zh-CN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025379" y="851496"/>
            <a:ext cx="7702062" cy="1892826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基本数据（传值）</a:t>
            </a:r>
            <a:r>
              <a:rPr lang="zh-CN" altLang="en-US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</a:t>
            </a:r>
            <a:r>
              <a:rPr lang="zh-CN" altLang="en-US" sz="24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引用数据类型</a:t>
            </a:r>
            <a:r>
              <a:rPr lang="en-US" altLang="zh-CN" sz="24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sz="24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传地址</a:t>
            </a:r>
            <a:r>
              <a:rPr lang="en-US" altLang="zh-CN" sz="24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zh-CN" altLang="en-US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有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哪些</a:t>
            </a:r>
            <a:endParaRPr lang="en-US" altLang="zh-CN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基本数据类型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en-US" altLang="zh-CN" b="1" dirty="0" err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byte,short,int,long,float,double,boolean,char</a:t>
            </a:r>
            <a:r>
              <a:rPr lang="en-US" altLang="zh-CN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endParaRPr lang="en-US" altLang="zh-CN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引用数据类型变量包括哪些</a:t>
            </a:r>
            <a:r>
              <a:rPr lang="en-US" altLang="zh-CN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数组</a:t>
            </a:r>
            <a:r>
              <a:rPr lang="en-US" altLang="zh-CN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</a:t>
            </a:r>
            <a:r>
              <a:rPr lang="en-US" altLang="zh-CN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接口</a:t>
            </a:r>
            <a:r>
              <a:rPr lang="en-US" altLang="zh-CN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枚举</a:t>
            </a:r>
            <a:endParaRPr lang="zh-CN" altLang="en-US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56165" y="3282336"/>
            <a:ext cx="7336301" cy="1891665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方法的形式参数是类名的时候如何调用？</a:t>
            </a:r>
            <a:endParaRPr lang="en-US" altLang="zh-CN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方法的参数是类名public static void print(Dog dog){} </a:t>
            </a:r>
            <a:endParaRPr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如果你看到了一个方法的形式参数是一个类类型(引用类型)</a:t>
            </a:r>
            <a:endParaRPr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调用方法的时候其实需要的是该类的对象。</a:t>
            </a:r>
            <a:endParaRPr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文本框 16"/>
          <p:cNvSpPr txBox="1"/>
          <p:nvPr/>
        </p:nvSpPr>
        <p:spPr>
          <a:xfrm>
            <a:off x="1450924" y="810364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/>
              <a:t>匿名</a:t>
            </a: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对象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50923" y="1443902"/>
            <a:ext cx="7649580" cy="323024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什么是匿名对象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没有给新创建的对象存储在一个变量里</a:t>
            </a:r>
            <a:endParaRPr lang="en-US" altLang="zh-CN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匿名对象应用场景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调用方法，仅仅只调用一次的时候。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那么，这种匿名调用有什么好处吗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? </a:t>
            </a:r>
            <a:r>
              <a:rPr lang="zh-CN" altLang="en-US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节省代码 </a:t>
            </a:r>
            <a:endParaRPr lang="en-US" altLang="zh-CN" sz="1600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注意：</a:t>
            </a:r>
            <a:r>
              <a:rPr lang="zh-CN" altLang="en-US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调用多次的时候，不适合。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匿名对象调用完毕就是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垃圾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。可以被垃圾回收器回收。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匿名对象可以作为实际参数传递</a:t>
            </a:r>
            <a:endParaRPr lang="zh-CN" altLang="en-US" sz="1600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520315" y="1339215"/>
            <a:ext cx="2347595" cy="326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altLang="en-US" dirty="0"/>
              <a:t>栈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568950" y="1247775"/>
            <a:ext cx="4740910" cy="234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altLang="en-US" dirty="0"/>
              <a:t>堆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568774" y="4007216"/>
            <a:ext cx="4740876" cy="169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altLang="en-US" dirty="0"/>
              <a:t>方法区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000491" y="1338997"/>
            <a:ext cx="1849395" cy="107721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kumimoji="1" lang="en-US" altLang="zh-CN" sz="1600" dirty="0"/>
              <a:t>new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Person()</a:t>
            </a:r>
            <a:endParaRPr kumimoji="1" lang="en-US" altLang="zh-CN" sz="1600" dirty="0"/>
          </a:p>
          <a:p>
            <a:r>
              <a:rPr kumimoji="1" lang="en-US" altLang="zh-CN" sz="1600"/>
              <a:t>Name=zhangsan</a:t>
            </a:r>
            <a:endParaRPr kumimoji="1" lang="en-US" altLang="zh-CN" sz="1600" dirty="0"/>
          </a:p>
          <a:p>
            <a:r>
              <a:rPr kumimoji="1" lang="en-US" altLang="zh-CN" sz="1600"/>
              <a:t>Age=28</a:t>
            </a:r>
            <a:endParaRPr kumimoji="1" lang="en-US" altLang="zh-CN" sz="1600" dirty="0"/>
          </a:p>
          <a:p>
            <a:endParaRPr kumimoji="1"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6221830" y="778479"/>
            <a:ext cx="1042087" cy="333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/>
              <a:t>0x0001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885931" y="4264071"/>
            <a:ext cx="1025611" cy="132343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kumimoji="1" lang="en-US" altLang="zh-CN" sz="1600" dirty="0"/>
              <a:t>main</a:t>
            </a:r>
            <a:r>
              <a:rPr kumimoji="1" lang="zh-CN" altLang="en-US" sz="1600" dirty="0"/>
              <a:t>方法</a:t>
            </a:r>
            <a:endParaRPr kumimoji="1" lang="en-US" altLang="zh-CN" sz="1600" dirty="0"/>
          </a:p>
          <a:p>
            <a:endParaRPr kumimoji="1" lang="en-US" altLang="zh-CN" sz="1600" dirty="0"/>
          </a:p>
          <a:p>
            <a:endParaRPr kumimoji="1" lang="en-US" altLang="zh-CN" sz="1600" dirty="0"/>
          </a:p>
          <a:p>
            <a:endParaRPr kumimoji="1" lang="en-US" altLang="zh-CN" sz="1600" dirty="0"/>
          </a:p>
          <a:p>
            <a:endParaRPr kumimoji="1" lang="zh-CN" altLang="en-US" sz="1600" dirty="0"/>
          </a:p>
        </p:txBody>
      </p:sp>
      <p:sp>
        <p:nvSpPr>
          <p:cNvPr id="14" name="文本框 13"/>
          <p:cNvSpPr txBox="1"/>
          <p:nvPr/>
        </p:nvSpPr>
        <p:spPr>
          <a:xfrm>
            <a:off x="8733899" y="4191933"/>
            <a:ext cx="1025611" cy="132343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kumimoji="1" lang="zh-CN" altLang="en-US" sz="1600" dirty="0"/>
              <a:t>成员变量</a:t>
            </a:r>
            <a:endParaRPr kumimoji="1" lang="en-US" altLang="zh-CN" sz="1600" dirty="0"/>
          </a:p>
          <a:p>
            <a:r>
              <a:rPr kumimoji="1" lang="zh-CN" altLang="en-US" sz="1600" dirty="0"/>
              <a:t>成员方法</a:t>
            </a:r>
            <a:endParaRPr kumimoji="1" lang="en-US" altLang="zh-CN" sz="1600" dirty="0"/>
          </a:p>
          <a:p>
            <a:endParaRPr kumimoji="1" lang="en-US" altLang="zh-CN" sz="1600" dirty="0"/>
          </a:p>
          <a:p>
            <a:endParaRPr kumimoji="1" lang="en-US" altLang="zh-CN" sz="1600" dirty="0"/>
          </a:p>
          <a:p>
            <a:endParaRPr kumimoji="1" lang="zh-CN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8733899" y="3822601"/>
            <a:ext cx="868680" cy="36830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>
                <a:solidFill>
                  <a:srgbClr val="000000"/>
                </a:solidFill>
                <a:highlight>
                  <a:srgbClr val="D4D4D4"/>
                </a:highlight>
                <a:latin typeface="仿宋" panose="02010609060101010101" charset="-122"/>
                <a:ea typeface="仿宋" panose="02010609060101010101" charset="-122"/>
              </a:rPr>
              <a:t>Person</a:t>
            </a:r>
            <a:endParaRPr lang="zh-CN" altLang="en-US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13740" y="2415992"/>
            <a:ext cx="1061509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kumimoji="1" lang="en-US" altLang="zh-CN"/>
              <a:t>p1.speak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82903" y="769089"/>
            <a:ext cx="3300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/>
              <a:t>匿名</a:t>
            </a: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对象内存图分析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226617" y="768760"/>
            <a:ext cx="1042087" cy="333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/>
              <a:t>0x0003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660454" y="3279771"/>
            <a:ext cx="1756395" cy="132343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kumimoji="1" lang="en-US" altLang="zh-CN" sz="1600" dirty="0"/>
              <a:t>main</a:t>
            </a:r>
            <a:r>
              <a:rPr kumimoji="1" lang="zh-CN" altLang="en-US" sz="1600" dirty="0"/>
              <a:t>方法</a:t>
            </a:r>
            <a:endParaRPr kumimoji="1" lang="en-US" altLang="zh-CN" sz="1600" dirty="0"/>
          </a:p>
          <a:p>
            <a:endParaRPr kumimoji="1" lang="en-US" altLang="zh-CN" sz="1600" dirty="0"/>
          </a:p>
          <a:p>
            <a:endParaRPr kumimoji="1" lang="en-US" altLang="zh-CN" sz="1600" dirty="0"/>
          </a:p>
          <a:p>
            <a:endParaRPr kumimoji="1" lang="en-US" altLang="zh-CN" sz="1600" dirty="0"/>
          </a:p>
          <a:p>
            <a:endParaRPr kumimoji="1"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713632" y="3684636"/>
            <a:ext cx="1619241" cy="322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Person p1 = 0x0001</a:t>
            </a:r>
            <a:endParaRPr lang="zh-CN" altLang="en-US" sz="120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019" y="1688204"/>
            <a:ext cx="4527138" cy="569562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10310144" y="1102237"/>
            <a:ext cx="1849395" cy="107721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kumimoji="1" lang="en-US" altLang="zh-CN" sz="1600" dirty="0"/>
              <a:t>new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Person()</a:t>
            </a:r>
            <a:endParaRPr kumimoji="1" lang="en-US" altLang="zh-CN" sz="1600" dirty="0"/>
          </a:p>
          <a:p>
            <a:r>
              <a:rPr kumimoji="1" lang="en-US" altLang="zh-CN" sz="1600"/>
              <a:t>Name=lisi</a:t>
            </a:r>
            <a:endParaRPr kumimoji="1" lang="en-US" altLang="zh-CN" sz="1600" dirty="0"/>
          </a:p>
          <a:p>
            <a:r>
              <a:rPr kumimoji="1" lang="en-US" altLang="zh-CN" sz="1600"/>
              <a:t>Age=0</a:t>
            </a:r>
            <a:endParaRPr kumimoji="1" lang="en-US" altLang="zh-CN" sz="1600" dirty="0"/>
          </a:p>
          <a:p>
            <a:endParaRPr kumimoji="1" lang="zh-CN" altLang="en-US" sz="1600" dirty="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85" y="4856480"/>
            <a:ext cx="2276475" cy="1839595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8226653" y="1338905"/>
            <a:ext cx="1849395" cy="107721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kumimoji="1" lang="en-US" altLang="zh-CN" sz="1600" dirty="0"/>
              <a:t>new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Person()</a:t>
            </a:r>
            <a:endParaRPr kumimoji="1" lang="en-US" altLang="zh-CN" sz="1600" dirty="0"/>
          </a:p>
          <a:p>
            <a:r>
              <a:rPr kumimoji="1" lang="en-US" altLang="zh-CN" sz="1600"/>
              <a:t>Name=null</a:t>
            </a:r>
            <a:endParaRPr kumimoji="1" lang="en-US" altLang="zh-CN" sz="1600" dirty="0"/>
          </a:p>
          <a:p>
            <a:r>
              <a:rPr kumimoji="1" lang="en-US" altLang="zh-CN" sz="1600"/>
              <a:t>Age=0</a:t>
            </a:r>
            <a:endParaRPr kumimoji="1" lang="en-US" altLang="zh-CN" sz="1600" dirty="0"/>
          </a:p>
          <a:p>
            <a:endParaRPr kumimoji="1" lang="zh-CN" altLang="en-US" sz="1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316302" y="1387177"/>
            <a:ext cx="8568965" cy="424624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封装概述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是指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隐藏对象的属性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实现细节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，仅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对外提供公共</a:t>
            </a:r>
            <a:r>
              <a:rPr lang="en-US" altLang="zh-CN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访问方式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封装好处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隐藏实现细节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，提供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公共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的访问方式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提高了代码的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复用性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安全性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封装原则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封装原则将不需要对外提供的内容都隐藏起来。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把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属性隐藏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，提供公共方法对其访问。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16355" y="872490"/>
            <a:ext cx="125412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457200" indent="-457200">
              <a:buFont typeface="Wingdings" panose="05000000000000000000" charset="0"/>
              <a:buChar char=""/>
            </a:pPr>
            <a:r>
              <a:rPr lang="zh-CN" altLang="en-US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封装</a:t>
            </a:r>
            <a:endParaRPr lang="zh-CN" altLang="en-US"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100883" y="2852110"/>
            <a:ext cx="7497565" cy="92333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  <a:effectLst>
            <a:reflection blurRad="6350" stA="50000" endA="295" endPos="92000" dist="101600" dir="5400000" sy="-100000" algn="bl" rotWithShape="0"/>
          </a:effectLst>
          <a:scene3d>
            <a:camera prst="perspectiveHeroicExtremeRightFacing"/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p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Java语法基础-面向对象</a:t>
            </a:r>
            <a:endParaRPr lang="zh-CN" altLang="en-US" sz="5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22960" y="757555"/>
            <a:ext cx="9667240" cy="4661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案例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年龄赋值的问题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不能赋值负数，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也不能赋值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无限大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private(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私有</a:t>
            </a:r>
            <a:r>
              <a:rPr lang="en-US" altLang="zh-CN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关键字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特点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是一个权限修饰符 </a:t>
            </a:r>
            <a:endParaRPr lang="en-US" altLang="zh-CN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可以修饰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成员变量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成员方法</a:t>
            </a:r>
            <a:endParaRPr lang="en-US" altLang="zh-CN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被其修饰的成员只能在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本类中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被访问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当成员变量用</a:t>
            </a:r>
            <a:r>
              <a:rPr lang="en-US" altLang="zh-CN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private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修饰表示外界不能访问</a:t>
            </a:r>
            <a:endParaRPr lang="en-US" altLang="zh-CN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案例的解决方法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把成员变量用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private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修饰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提供对应的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getXxx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setXxx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注意</a:t>
            </a:r>
            <a:r>
              <a:rPr kumimoji="1" lang="en-US" altLang="zh-CN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:get</a:t>
            </a:r>
            <a:r>
              <a:rPr kumimoji="1"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</a:t>
            </a:r>
            <a:r>
              <a:rPr kumimoji="1" lang="en-US" altLang="zh-CN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set</a:t>
            </a:r>
            <a:r>
              <a:rPr kumimoji="1"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后面的字母一般都用大写</a:t>
            </a:r>
            <a:endParaRPr kumimoji="1" lang="zh-CN" altLang="en-US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099283" y="767317"/>
            <a:ext cx="3858749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this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关键字的概述和应用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99283" y="1505708"/>
            <a:ext cx="8056880" cy="2999740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this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关键字特点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代表当前对象的引用 </a:t>
            </a:r>
            <a:endParaRPr lang="en-US" altLang="zh-CN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this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的应用场景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用来区分成员变量和局部变量重名</a:t>
            </a:r>
            <a:endParaRPr lang="en-US" altLang="zh-CN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this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和外面调用的变量是指向同一地址的，指的是同一个对象</a:t>
            </a:r>
            <a:r>
              <a:rPr lang="en-US" altLang="zh-CN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【</a:t>
            </a:r>
            <a:r>
              <a:rPr lang="zh-CN" altLang="en-US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好好理解</a:t>
            </a:r>
            <a:r>
              <a:rPr lang="en-US" altLang="zh-CN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】</a:t>
            </a:r>
            <a:endParaRPr lang="zh-CN" altLang="en-US" b="1" dirty="0">
              <a:solidFill>
                <a:schemeClr val="accent2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45235" y="1045210"/>
            <a:ext cx="63919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this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和外面调用的变量是指向同一地址的，指的是同一个对象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8865" y="1590040"/>
            <a:ext cx="4368165" cy="20561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535" y="3940175"/>
            <a:ext cx="5152390" cy="21431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660130" y="1513840"/>
            <a:ext cx="2751455" cy="3306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296535" y="1590040"/>
            <a:ext cx="1990090" cy="3154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589270" y="3917950"/>
            <a:ext cx="1624330" cy="4895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Employee emp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9160510" y="1960245"/>
            <a:ext cx="1827530" cy="12503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new Employee{</a:t>
            </a:r>
            <a:endParaRPr lang="en-US" altLang="zh-CN"/>
          </a:p>
          <a:p>
            <a:pPr algn="l"/>
            <a:r>
              <a:rPr lang="en-US" altLang="zh-CN"/>
              <a:t>name=</a:t>
            </a:r>
            <a:r>
              <a:rPr lang="zh-CN" altLang="en-US"/>
              <a:t>刘教练</a:t>
            </a:r>
            <a:endParaRPr lang="zh-CN" altLang="en-US"/>
          </a:p>
          <a:p>
            <a:pPr algn="l"/>
            <a:r>
              <a:rPr lang="en-US" altLang="zh-CN"/>
              <a:t>position=xxxxx</a:t>
            </a:r>
            <a:endParaRPr lang="en-US" altLang="zh-CN"/>
          </a:p>
          <a:p>
            <a:pPr algn="l"/>
            <a:r>
              <a:rPr lang="en-US" altLang="zh-CN"/>
              <a:t>}</a:t>
            </a:r>
            <a:endParaRPr lang="en-US" altLang="zh-CN"/>
          </a:p>
        </p:txBody>
      </p:sp>
      <p:cxnSp>
        <p:nvCxnSpPr>
          <p:cNvPr id="9" name="直接箭头连接符 8"/>
          <p:cNvCxnSpPr>
            <a:stCxn id="7" idx="3"/>
          </p:cNvCxnSpPr>
          <p:nvPr/>
        </p:nvCxnSpPr>
        <p:spPr>
          <a:xfrm flipV="1">
            <a:off x="7213600" y="2482215"/>
            <a:ext cx="1827530" cy="16808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8116570" y="1797050"/>
            <a:ext cx="1370330" cy="2825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0x0001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5502910" y="2743835"/>
            <a:ext cx="1577340" cy="8477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emp.say{</a:t>
            </a:r>
            <a:endParaRPr lang="en-US" altLang="zh-CN"/>
          </a:p>
          <a:p>
            <a:pPr algn="ctr"/>
            <a:r>
              <a:rPr lang="en-US" altLang="zh-CN"/>
              <a:t>this.name</a:t>
            </a:r>
            <a:endParaRPr lang="en-US" altLang="zh-CN"/>
          </a:p>
          <a:p>
            <a:pPr algn="ctr"/>
            <a:r>
              <a:rPr lang="en-US" altLang="zh-CN"/>
              <a:t>}</a:t>
            </a:r>
            <a:endParaRPr lang="en-US" altLang="zh-CN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6003925" y="2476500"/>
            <a:ext cx="3133090" cy="7340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70305" y="1082040"/>
            <a:ext cx="8947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练习：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把世界的上其它事物用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class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类来描述，然后添加属性和行为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并</a:t>
            </a:r>
            <a:r>
              <a:rPr kumimoji="1" 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创建对象调用方法</a:t>
            </a:r>
            <a:endParaRPr kumimoji="1" 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70441" y="2705618"/>
            <a:ext cx="285559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Computer</a:t>
            </a:r>
            <a:r>
              <a:rPr lang="zh-CN" altLang="en-US"/>
              <a:t>：</a:t>
            </a:r>
            <a:endParaRPr lang="en-US" altLang="zh-CN"/>
          </a:p>
          <a:p>
            <a:r>
              <a:rPr lang="zh-CN" altLang="en-US"/>
              <a:t>属性：</a:t>
            </a:r>
            <a:r>
              <a:rPr lang="en-US" altLang="zh-CN"/>
              <a:t>cpuType</a:t>
            </a:r>
            <a:r>
              <a:rPr lang="zh-CN" altLang="en-US"/>
              <a:t>，</a:t>
            </a:r>
            <a:r>
              <a:rPr lang="en-US" altLang="zh-CN"/>
              <a:t>brand</a:t>
            </a:r>
            <a:r>
              <a:rPr lang="zh-CN" altLang="en-US"/>
              <a:t>，</a:t>
            </a:r>
            <a:r>
              <a:rPr lang="en-US"/>
              <a:t>kg</a:t>
            </a:r>
            <a:endParaRPr lang="en-US"/>
          </a:p>
          <a:p>
            <a:r>
              <a:rPr lang="zh-CN" altLang="en-US"/>
              <a:t>行为：</a:t>
            </a:r>
            <a:r>
              <a:rPr lang="en-US" altLang="zh-CN"/>
              <a:t>video </a:t>
            </a:r>
            <a:r>
              <a:rPr lang="zh-CN" altLang="en-US"/>
              <a:t>看视频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4120" y="1025525"/>
            <a:ext cx="1824355" cy="2520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283689" y="1119144"/>
            <a:ext cx="4483920" cy="5078313"/>
          </a:xfrm>
          <a:prstGeom prst="rect">
            <a:avLst/>
          </a:prstGeom>
        </p:spPr>
        <p:txBody>
          <a:bodyPr wrap="none">
            <a:spAutoFit/>
          </a:bodyPr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面向对象思想概述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类与对象概述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学生类和手机类的定义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学生类和手机类的使用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对象的内存图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一个，两个，三个对象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成员变量和局部变量的区别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方法的形式参数是类名的时候如何调用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匿名对象的概述和应用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封装的概述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private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关键字的概述和特点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this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关键字的概述和应用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手机类代码及其测试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849311" y="833103"/>
            <a:ext cx="2935419" cy="646331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面向对象思想概述</a:t>
            </a:r>
            <a:endParaRPr lang="en-US" altLang="zh-CN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48995" y="1579245"/>
            <a:ext cx="10225405" cy="341503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世界上有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loli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控，御姐控，女王控，所以有句话就叫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万物皆可控。</a:t>
            </a:r>
            <a:endParaRPr lang="en-US" altLang="zh-CN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面向对象也是一样，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万物皆对象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对象这个词你可以理解为一个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总称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，比如男人女人都叫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人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，小猫小狗都叫动物，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所以面向对象原本的意思是“万物皆是对象”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；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如房子是对象、飞机是对象、猫是对象、树是对象、女朋友也是对象。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程序员有个笑话：你没女对象不要紧，我给你</a:t>
            </a:r>
            <a:r>
              <a:rPr lang="en-US" altLang="zh-CN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new</a:t>
            </a:r>
            <a:r>
              <a:rPr lang="zh-CN" altLang="en-US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一个出来，想要什么身材的都可以给你</a:t>
            </a:r>
            <a:r>
              <a:rPr lang="en-US" altLang="zh-CN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new</a:t>
            </a:r>
            <a:r>
              <a:rPr lang="zh-CN" altLang="en-US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个。</a:t>
            </a:r>
            <a:endParaRPr lang="zh-CN" altLang="en-US" b="1" dirty="0">
              <a:solidFill>
                <a:schemeClr val="accent2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004553" y="681714"/>
            <a:ext cx="7537621" cy="507746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面向过程思想</a:t>
            </a:r>
            <a:r>
              <a:rPr lang="en-US" altLang="zh-CN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所有事情自己来做</a:t>
            </a:r>
            <a:r>
              <a:rPr lang="en-US" altLang="zh-CN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en-US" altLang="zh-CN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下班接小孩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做饭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洗碗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洗衣服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凉衣服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面向对象思想</a:t>
            </a:r>
            <a:r>
              <a:rPr lang="en-US" altLang="zh-CN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顾用别人来做</a:t>
            </a:r>
            <a:r>
              <a:rPr lang="en-US" altLang="zh-CN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en-US" altLang="zh-CN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保姆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接小孩、做饭、洗碗、洗衣服、凉衣服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面向对象思想特点</a:t>
            </a:r>
            <a:endParaRPr lang="en-US" altLang="zh-CN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是一种更符合我们思想习惯的思想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将复杂的事情简单化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使我们角色发生了转换，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将我们从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执行者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变成了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指挥者</a:t>
            </a:r>
            <a:endParaRPr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012825" y="887730"/>
            <a:ext cx="10048875" cy="470789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面向对象特征 </a:t>
            </a:r>
            <a:r>
              <a:rPr lang="en-US" altLang="zh-CN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【</a:t>
            </a:r>
            <a:r>
              <a:rPr lang="zh-CN" altLang="en-US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熟记，面试题</a:t>
            </a:r>
            <a:r>
              <a:rPr lang="en-US" altLang="zh-CN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】</a:t>
            </a:r>
            <a:endParaRPr lang="en-US" altLang="zh-CN" b="1" dirty="0">
              <a:solidFill>
                <a:schemeClr val="accent2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封装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(encapsulation) 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继承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(inheritance) 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多态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(polymorphism)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面向对象的思想涉及的词汇</a:t>
            </a:r>
            <a:r>
              <a:rPr lang="en-US" altLang="zh-CN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【</a:t>
            </a:r>
            <a:r>
              <a:rPr lang="zh-CN" altLang="en-US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了解</a:t>
            </a:r>
            <a:r>
              <a:rPr lang="en-US" altLang="zh-CN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】</a:t>
            </a:r>
            <a:endParaRPr lang="en-US" altLang="zh-CN" b="1" dirty="0">
              <a:solidFill>
                <a:schemeClr val="accent2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面向对象的分析（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OOA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Object Oriented Analysis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面向对象的设计（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OOD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Object Oriented Design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面向对象的编程实现（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OOP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Object Oriented Programming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/>
              <a:t>面向对象开发或者说</a:t>
            </a:r>
            <a:r>
              <a:rPr lang="zh-CN" altLang="en-US" b="1" dirty="0">
                <a:solidFill>
                  <a:srgbClr val="FF0000"/>
                </a:solidFill>
              </a:rPr>
              <a:t>面向对象编程的本质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就是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不断的创建对象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，使用对象，指挥对象做事情，管理和维护对象间的关系。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856615" y="601345"/>
            <a:ext cx="4676775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面向对象的基本概念 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56615" y="990600"/>
            <a:ext cx="9972040" cy="547751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33333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对象就是指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人们要进行研究的世界上的任何事物，从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最简单的整数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到</a:t>
            </a:r>
            <a:r>
              <a:rPr lang="zh-CN" altLang="en-US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复杂的飞机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等均可看作对象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它不仅能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表示具体的事物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，还能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表示抽象的规则、计划或事件。</a:t>
            </a:r>
            <a:endParaRPr lang="en-US" altLang="zh-CN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如何描述现实世界的事物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zh-CN" altLang="en-US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属性</a:t>
            </a:r>
            <a:r>
              <a:rPr lang="en-US" altLang="zh-CN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altLang="en-US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就是该事物的描述信息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事物身上的名词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zh-CN" altLang="en-US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行为</a:t>
            </a:r>
            <a:r>
              <a:rPr lang="en-US" altLang="zh-CN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altLang="en-US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就是该事物能够做什么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事物身上的动词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eg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人、学生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身高，年龄，性别，</a:t>
            </a:r>
            <a:r>
              <a:rPr lang="zh-CN" altLang="en-US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学习，吃，睡，拉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eg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手机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品牌，价格，</a:t>
            </a:r>
            <a:r>
              <a:rPr lang="zh-CN" altLang="en-US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打电话，发短信，玩游戏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eg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车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颜色，车轮个数，车长，车驾号，</a:t>
            </a:r>
            <a:r>
              <a:rPr lang="zh-CN" altLang="en-US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跑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中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最基本的单位是类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,Java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中是用</a:t>
            </a:r>
            <a:r>
              <a:rPr lang="en-US" altLang="zh-CN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class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来描述一件事物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zh-CN" altLang="en-US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类中有成员变量</a:t>
            </a:r>
            <a:r>
              <a:rPr lang="en-US" altLang="zh-CN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就是事物的属性</a:t>
            </a:r>
            <a:endParaRPr lang="en-US" altLang="zh-CN" sz="1600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zh-CN" altLang="en-US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类中有</a:t>
            </a:r>
            <a:r>
              <a:rPr lang="zh-CN" altLang="en-US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成员方法</a:t>
            </a:r>
            <a:r>
              <a:rPr lang="en-US" altLang="zh-CN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就是事物的行为</a:t>
            </a:r>
            <a:endParaRPr lang="en-US" altLang="zh-CN" sz="1600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我们学习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编程学习什么？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声明类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声明成员变量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声明成员方法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创建对象</a:t>
            </a: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给属性赋值</a:t>
            </a: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指挥对象干事</a:t>
            </a: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1259817" y="1044540"/>
            <a:ext cx="2627642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/>
              <a:t>类和对象的概念</a:t>
            </a:r>
            <a:endParaRPr lang="zh-CN" altLang="en-US" sz="2400" b="1" dirty="0"/>
          </a:p>
        </p:txBody>
      </p:sp>
      <p:sp>
        <p:nvSpPr>
          <p:cNvPr id="4" name="矩形 3"/>
          <p:cNvSpPr/>
          <p:nvPr/>
        </p:nvSpPr>
        <p:spPr>
          <a:xfrm>
            <a:off x="1281980" y="1728793"/>
            <a:ext cx="6783860" cy="216852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类：是一组相关的属性和行为的集合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对象：是该类事物的具体体现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举例：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 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学生，事物的一个总称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对象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具体的某个学生就是一个对象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84336" y="669034"/>
            <a:ext cx="48190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类、属性和方法</a:t>
            </a:r>
            <a:r>
              <a:rPr lang="zh-CN" altLang="en-US" sz="2400" dirty="0"/>
              <a:t>的声明 </a:t>
            </a:r>
            <a:r>
              <a:rPr lang="en-US" altLang="zh-CN" sz="2400" dirty="0">
                <a:solidFill>
                  <a:schemeClr val="accent2"/>
                </a:solidFill>
              </a:rPr>
              <a:t>【</a:t>
            </a:r>
            <a:r>
              <a:rPr lang="zh-CN" altLang="en-US" sz="2400" dirty="0">
                <a:solidFill>
                  <a:schemeClr val="accent2"/>
                </a:solidFill>
              </a:rPr>
              <a:t>掌握</a:t>
            </a:r>
            <a:r>
              <a:rPr lang="en-US" altLang="zh-CN" sz="2400" dirty="0">
                <a:solidFill>
                  <a:schemeClr val="accent2"/>
                </a:solidFill>
              </a:rPr>
              <a:t>】</a:t>
            </a:r>
            <a:endParaRPr kumimoji="1" lang="zh-CN" altLang="en-US" sz="2400" b="1" dirty="0">
              <a:solidFill>
                <a:schemeClr val="accent2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84337" y="1360546"/>
            <a:ext cx="7500551" cy="475424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类的声明：</a:t>
            </a:r>
            <a:r>
              <a:rPr lang="en-US" altLang="zh-CN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class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关键字，</a:t>
            </a:r>
            <a:r>
              <a:rPr lang="en-US" altLang="zh-CN" b="1" dirty="0" err="1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eg:class</a:t>
            </a:r>
            <a:r>
              <a:rPr lang="zh-CN" altLang="en-US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Student</a:t>
            </a:r>
            <a:endParaRPr lang="en-US" altLang="zh-CN" b="1" dirty="0">
              <a:solidFill>
                <a:schemeClr val="accent2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属性声明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数据类型 属性名 </a:t>
            </a:r>
            <a:r>
              <a:rPr lang="en-US" altLang="zh-CN" b="1" dirty="0" err="1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eg:String</a:t>
            </a:r>
            <a:r>
              <a:rPr lang="zh-CN" altLang="en-US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name;</a:t>
            </a:r>
            <a:endParaRPr lang="en-US" altLang="zh-CN" b="1" dirty="0">
              <a:solidFill>
                <a:schemeClr val="accent2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方法声明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返回值 方法名</a:t>
            </a:r>
            <a:r>
              <a:rPr lang="en-US" altLang="zh-CN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(){}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案例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：学生类的定义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声明学生类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属性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姓名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年龄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性别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行为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学习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睡觉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案例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：手机类的定义（根据学生案例来模仿）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属性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品牌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(brand)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价格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(price) 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行为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打电话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(call)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发信息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sendMessage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玩游戏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playGame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3180</Words>
  <Application>WPS 演示</Application>
  <PresentationFormat>宽屏</PresentationFormat>
  <Paragraphs>342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Arial</vt:lpstr>
      <vt:lpstr>宋体</vt:lpstr>
      <vt:lpstr>Wingdings</vt:lpstr>
      <vt:lpstr>方正舒体</vt:lpstr>
      <vt:lpstr>仿宋</vt:lpstr>
      <vt:lpstr>Wingdings</vt:lpstr>
      <vt:lpstr>Calibri</vt:lpstr>
      <vt:lpstr>微软雅黑</vt:lpstr>
      <vt:lpstr>Arial Unicode MS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gyf</cp:lastModifiedBy>
  <cp:revision>155</cp:revision>
  <dcterms:created xsi:type="dcterms:W3CDTF">2015-05-05T08:02:00Z</dcterms:created>
  <dcterms:modified xsi:type="dcterms:W3CDTF">2018-01-22T02:06:22Z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