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0" r:id="rId3"/>
    <p:sldId id="262" r:id="rId4"/>
    <p:sldId id="263" r:id="rId5"/>
    <p:sldId id="264" r:id="rId6"/>
    <p:sldId id="265" r:id="rId8"/>
    <p:sldId id="266" r:id="rId9"/>
    <p:sldId id="267" r:id="rId10"/>
    <p:sldId id="284" r:id="rId11"/>
    <p:sldId id="268" r:id="rId12"/>
    <p:sldId id="269" r:id="rId13"/>
    <p:sldId id="285" r:id="rId14"/>
    <p:sldId id="270" r:id="rId15"/>
    <p:sldId id="286" r:id="rId16"/>
    <p:sldId id="271" r:id="rId17"/>
    <p:sldId id="287" r:id="rId18"/>
    <p:sldId id="288" r:id="rId19"/>
    <p:sldId id="289" r:id="rId20"/>
    <p:sldId id="272" r:id="rId21"/>
    <p:sldId id="273" r:id="rId22"/>
    <p:sldId id="274" r:id="rId23"/>
    <p:sldId id="306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5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package constructor;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Demo1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//1.</a:t>
            </a:r>
            <a:r>
              <a:rPr lang="zh-CN" altLang="en-US" dirty="0">
                <a:sym typeface="+mn-ea"/>
              </a:rPr>
              <a:t>创建一个对象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Person p1 = new Person();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Person p = </a:t>
            </a:r>
            <a:r>
              <a:rPr lang="en-US" altLang="zh-CN" b="1" dirty="0">
                <a:sym typeface="+mn-ea"/>
              </a:rPr>
              <a:t>new Person("</a:t>
            </a:r>
            <a:r>
              <a:rPr lang="en-US" altLang="zh-CN" b="1" dirty="0" err="1">
                <a:sym typeface="+mn-ea"/>
              </a:rPr>
              <a:t>lisi</a:t>
            </a:r>
            <a:r>
              <a:rPr lang="en-US" altLang="zh-CN" b="1" dirty="0">
                <a:sym typeface="+mn-ea"/>
              </a:rPr>
              <a:t>", 34); </a:t>
            </a:r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//2.</a:t>
            </a:r>
            <a:r>
              <a:rPr lang="zh-CN" altLang="en-US" dirty="0">
                <a:sym typeface="+mn-ea"/>
              </a:rPr>
              <a:t>赋值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p.name</a:t>
            </a:r>
            <a:r>
              <a:rPr lang="en-US" altLang="zh-CN" dirty="0">
                <a:sym typeface="+mn-ea"/>
              </a:rPr>
              <a:t> = "</a:t>
            </a:r>
            <a:r>
              <a:rPr lang="en-US" altLang="zh-CN" u="sng" dirty="0" err="1">
                <a:sym typeface="+mn-ea"/>
              </a:rPr>
              <a:t>zhangsan</a:t>
            </a:r>
            <a:r>
              <a:rPr lang="en-US" altLang="zh-CN" u="sng" dirty="0">
                <a:sym typeface="+mn-ea"/>
              </a:rPr>
              <a:t>";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p.age</a:t>
            </a:r>
            <a:r>
              <a:rPr lang="en-US" altLang="zh-CN" dirty="0">
                <a:sym typeface="+mn-ea"/>
              </a:rPr>
              <a:t> = 23;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//3.</a:t>
            </a:r>
            <a:r>
              <a:rPr lang="zh-CN" altLang="en-US" dirty="0">
                <a:sym typeface="+mn-ea"/>
              </a:rPr>
              <a:t>调用方法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p.say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Person{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String name;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age;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Person(){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name = "</a:t>
            </a:r>
            <a:r>
              <a:rPr lang="en-US" altLang="zh-CN" dirty="0" err="1">
                <a:sym typeface="+mn-ea"/>
              </a:rPr>
              <a:t>zhangsan</a:t>
            </a:r>
            <a:r>
              <a:rPr lang="en-US" altLang="zh-CN" dirty="0">
                <a:sym typeface="+mn-ea"/>
              </a:rPr>
              <a:t>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age</a:t>
            </a:r>
            <a:r>
              <a:rPr lang="en-US" altLang="zh-CN" dirty="0">
                <a:sym typeface="+mn-ea"/>
              </a:rPr>
              <a:t> = 34;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重载构造方法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Person(String </a:t>
            </a:r>
            <a:r>
              <a:rPr lang="en-US" altLang="zh-CN" b="1" dirty="0" err="1">
                <a:sym typeface="+mn-ea"/>
              </a:rPr>
              <a:t>name,int</a:t>
            </a:r>
            <a:r>
              <a:rPr lang="en-US" altLang="zh-CN" b="1" dirty="0">
                <a:sym typeface="+mn-ea"/>
              </a:rPr>
              <a:t> age){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this.name</a:t>
            </a:r>
            <a:r>
              <a:rPr lang="en-US" altLang="zh-CN" b="1" dirty="0">
                <a:sym typeface="+mn-ea"/>
              </a:rPr>
              <a:t> = name;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this.age</a:t>
            </a:r>
            <a:r>
              <a:rPr lang="en-US" altLang="zh-CN" b="1" dirty="0">
                <a:sym typeface="+mn-ea"/>
              </a:rPr>
              <a:t> = age;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say(){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Hello,My</a:t>
            </a:r>
            <a:r>
              <a:rPr lang="en-US" altLang="zh-CN" b="1" i="1" dirty="0">
                <a:sym typeface="+mn-ea"/>
              </a:rPr>
              <a:t> Name Is " + name);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(age + " years old");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学生类：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成员变量： * </a:t>
            </a:r>
            <a:r>
              <a:rPr lang="en-US" altLang="zh-CN" dirty="0">
                <a:sym typeface="+mn-ea"/>
              </a:rPr>
              <a:t>name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age 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构造方法： * 无参，带两个参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成员方法： * </a:t>
            </a:r>
            <a:r>
              <a:rPr lang="en-US" altLang="zh-CN" dirty="0" err="1">
                <a:sym typeface="+mn-ea"/>
              </a:rPr>
              <a:t>getXxx</a:t>
            </a:r>
            <a:r>
              <a:rPr lang="en-US" altLang="zh-CN" dirty="0">
                <a:sym typeface="+mn-ea"/>
              </a:rPr>
              <a:t>()/</a:t>
            </a:r>
            <a:r>
              <a:rPr lang="en-US" altLang="zh-CN" dirty="0" err="1">
                <a:sym typeface="+mn-ea"/>
              </a:rPr>
              <a:t>setXxx</a:t>
            </a:r>
            <a:r>
              <a:rPr lang="en-US" altLang="zh-CN" dirty="0">
                <a:sym typeface="+mn-ea"/>
              </a:rPr>
              <a:t>() show()</a:t>
            </a:r>
            <a:r>
              <a:rPr lang="zh-CN" altLang="en-US" dirty="0">
                <a:sym typeface="+mn-ea"/>
              </a:rPr>
              <a:t>：输出该类的所有成员变量值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en-US" altLang="zh-CN" b="1" dirty="0">
                <a:sym typeface="+mn-ea"/>
              </a:rPr>
              <a:t>package constructor;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Demo2_Student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成员变量赋值的两种方式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//1.</a:t>
            </a:r>
            <a:r>
              <a:rPr lang="zh-CN" altLang="en-US" dirty="0">
                <a:sym typeface="+mn-ea"/>
              </a:rPr>
              <a:t>构造方法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给对象中属性进行初始化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Student s = new Student("</a:t>
            </a:r>
            <a:r>
              <a:rPr lang="en-US" altLang="zh-CN" u="sng" dirty="0">
                <a:sym typeface="+mn-ea"/>
              </a:rPr>
              <a:t>zhangsan",30);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s.say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//2.setXxx()</a:t>
            </a:r>
            <a:r>
              <a:rPr lang="zh-CN" altLang="en-US" dirty="0">
                <a:sym typeface="+mn-ea"/>
              </a:rPr>
              <a:t>方法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赋值属性值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Student s = </a:t>
            </a:r>
            <a:r>
              <a:rPr lang="en-US" altLang="zh-CN" b="1" dirty="0">
                <a:sym typeface="+mn-ea"/>
              </a:rPr>
              <a:t>new Student();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s.setAge</a:t>
            </a:r>
            <a:r>
              <a:rPr lang="en-US" altLang="zh-CN" dirty="0">
                <a:sym typeface="+mn-ea"/>
              </a:rPr>
              <a:t>(38);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s.setName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zhaosi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s.say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学生类：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私有成员变量： * </a:t>
            </a:r>
            <a:r>
              <a:rPr lang="en-US" altLang="zh-CN" dirty="0">
                <a:sym typeface="+mn-ea"/>
              </a:rPr>
              <a:t>name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age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构造方法： * 无参，带两个参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成员方法： </a:t>
            </a:r>
            <a:r>
              <a:rPr lang="en-US" altLang="zh-CN" dirty="0">
                <a:sym typeface="+mn-ea"/>
              </a:rPr>
              <a:t>show()</a:t>
            </a:r>
            <a:r>
              <a:rPr lang="zh-CN" altLang="en-US" dirty="0">
                <a:sym typeface="+mn-ea"/>
              </a:rPr>
              <a:t>：输出该类的所有成员变量值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</a:t>
            </a:r>
            <a:r>
              <a:rPr lang="en-US" altLang="zh-CN" dirty="0" err="1">
                <a:sym typeface="+mn-ea"/>
              </a:rPr>
              <a:t>getXxx</a:t>
            </a:r>
            <a:r>
              <a:rPr lang="en-US" altLang="zh-CN" dirty="0">
                <a:sym typeface="+mn-ea"/>
              </a:rPr>
              <a:t>()/</a:t>
            </a:r>
            <a:r>
              <a:rPr lang="en-US" altLang="zh-CN" dirty="0" err="1">
                <a:sym typeface="+mn-ea"/>
              </a:rPr>
              <a:t>setXxx</a:t>
            </a:r>
            <a:r>
              <a:rPr lang="en-US" altLang="zh-CN" dirty="0">
                <a:sym typeface="+mn-ea"/>
              </a:rPr>
              <a:t>()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Student{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String name;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age;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</a:t>
            </a:r>
            <a:r>
              <a:rPr lang="en-US" altLang="zh-CN" b="1" dirty="0" err="1">
                <a:sym typeface="+mn-ea"/>
              </a:rPr>
              <a:t>setName</a:t>
            </a:r>
            <a:r>
              <a:rPr lang="en-US" altLang="zh-CN" b="1" dirty="0">
                <a:sym typeface="+mn-ea"/>
              </a:rPr>
              <a:t>(String name){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this.name</a:t>
            </a:r>
            <a:r>
              <a:rPr lang="en-US" altLang="zh-CN" b="1" dirty="0">
                <a:sym typeface="+mn-ea"/>
              </a:rPr>
              <a:t> = name;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String </a:t>
            </a:r>
            <a:r>
              <a:rPr lang="en-US" altLang="zh-CN" b="1" dirty="0" err="1">
                <a:sym typeface="+mn-ea"/>
              </a:rPr>
              <a:t>getName</a:t>
            </a:r>
            <a:r>
              <a:rPr lang="en-US" altLang="zh-CN" b="1" dirty="0">
                <a:sym typeface="+mn-ea"/>
              </a:rPr>
              <a:t>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name;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</a:t>
            </a:r>
            <a:r>
              <a:rPr lang="en-US" altLang="zh-CN" b="1" dirty="0" err="1">
                <a:sym typeface="+mn-ea"/>
              </a:rPr>
              <a:t>setAge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age){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this.age</a:t>
            </a:r>
            <a:r>
              <a:rPr lang="en-US" altLang="zh-CN" b="1" dirty="0">
                <a:sym typeface="+mn-ea"/>
              </a:rPr>
              <a:t> = age;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getAge</a:t>
            </a:r>
            <a:r>
              <a:rPr lang="en-US" altLang="zh-CN" b="1" dirty="0">
                <a:sym typeface="+mn-ea"/>
              </a:rPr>
              <a:t>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age;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Student(){};//</a:t>
            </a:r>
            <a:r>
              <a:rPr lang="zh-CN" altLang="en-US" b="1" dirty="0">
                <a:sym typeface="+mn-ea"/>
              </a:rPr>
              <a:t>空参数构造方法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Student(String </a:t>
            </a:r>
            <a:r>
              <a:rPr lang="en-US" altLang="zh-CN" b="1" dirty="0" err="1">
                <a:sym typeface="+mn-ea"/>
              </a:rPr>
              <a:t>name,int</a:t>
            </a:r>
            <a:r>
              <a:rPr lang="en-US" altLang="zh-CN" b="1" dirty="0">
                <a:sym typeface="+mn-ea"/>
              </a:rPr>
              <a:t> age){//</a:t>
            </a:r>
            <a:r>
              <a:rPr lang="zh-CN" altLang="en-US" b="1" dirty="0">
                <a:sym typeface="+mn-ea"/>
              </a:rPr>
              <a:t>有参数构造方法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this.name</a:t>
            </a:r>
            <a:r>
              <a:rPr lang="en-US" altLang="zh-CN" b="1" dirty="0">
                <a:sym typeface="+mn-ea"/>
              </a:rPr>
              <a:t> = name;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this.age</a:t>
            </a:r>
            <a:r>
              <a:rPr lang="en-US" altLang="zh-CN" b="1" dirty="0">
                <a:sym typeface="+mn-ea"/>
              </a:rPr>
              <a:t> = age;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show(){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大家好，我的名字叫：</a:t>
            </a:r>
            <a:r>
              <a:rPr lang="en-US" altLang="zh-CN" b="1" i="1" dirty="0">
                <a:sym typeface="+mn-ea"/>
              </a:rPr>
              <a:t>" + </a:t>
            </a:r>
            <a:r>
              <a:rPr lang="en-US" altLang="zh-CN" b="1" i="1" dirty="0" err="1">
                <a:sym typeface="+mn-ea"/>
              </a:rPr>
              <a:t>this.name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今年</a:t>
            </a:r>
            <a:r>
              <a:rPr lang="en-US" altLang="zh-CN" b="1" i="1" dirty="0">
                <a:sym typeface="+mn-ea"/>
              </a:rPr>
              <a:t>" + </a:t>
            </a:r>
            <a:r>
              <a:rPr lang="en-US" altLang="zh-CN" b="1" i="1" dirty="0" err="1">
                <a:sym typeface="+mn-ea"/>
              </a:rPr>
              <a:t>this.age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package constructor;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Demo3_Phone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Phone p1 = </a:t>
            </a:r>
            <a:r>
              <a:rPr lang="en-US" altLang="zh-CN" b="1" dirty="0">
                <a:sym typeface="+mn-ea"/>
              </a:rPr>
              <a:t>new Phone();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p1.setBrand("</a:t>
            </a:r>
            <a:r>
              <a:rPr lang="zh-CN" altLang="en-US" dirty="0">
                <a:sym typeface="+mn-ea"/>
              </a:rPr>
              <a:t>苹果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p1.setPrice(1500);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(p1.getBrand() + "..." + p1.getPrice());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Phone p2 = </a:t>
            </a:r>
            <a:r>
              <a:rPr lang="en-US" altLang="zh-CN" b="1" dirty="0">
                <a:sym typeface="+mn-ea"/>
              </a:rPr>
              <a:t>new Phone("</a:t>
            </a:r>
            <a:r>
              <a:rPr lang="zh-CN" altLang="en-US" b="1" dirty="0">
                <a:sym typeface="+mn-ea"/>
              </a:rPr>
              <a:t>小米</a:t>
            </a:r>
            <a:r>
              <a:rPr lang="en-US" altLang="zh-CN" b="1" dirty="0">
                <a:sym typeface="+mn-ea"/>
              </a:rPr>
              <a:t>",98);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p2.show();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手机类</a:t>
            </a:r>
            <a:r>
              <a:rPr lang="en-US" altLang="zh-CN" dirty="0">
                <a:sym typeface="+mn-ea"/>
              </a:rPr>
              <a:t>: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成员变量</a:t>
            </a:r>
            <a:r>
              <a:rPr lang="en-US" altLang="zh-CN" dirty="0">
                <a:sym typeface="+mn-ea"/>
              </a:rPr>
              <a:t>: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zh-CN" altLang="en-US" dirty="0">
                <a:sym typeface="+mn-ea"/>
              </a:rPr>
              <a:t>品牌</a:t>
            </a:r>
            <a:r>
              <a:rPr lang="en-US" altLang="zh-CN" dirty="0">
                <a:sym typeface="+mn-ea"/>
              </a:rPr>
              <a:t>brand,</a:t>
            </a:r>
            <a:r>
              <a:rPr lang="zh-CN" altLang="en-US" dirty="0">
                <a:sym typeface="+mn-ea"/>
              </a:rPr>
              <a:t>价格</a:t>
            </a:r>
            <a:r>
              <a:rPr lang="en-US" altLang="zh-CN" dirty="0">
                <a:sym typeface="+mn-ea"/>
              </a:rPr>
              <a:t>price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构造方法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无参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有参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成员方法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setXxx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getXxx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show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Phone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String brand;						//</a:t>
            </a:r>
            <a:r>
              <a:rPr lang="zh-CN" altLang="en-US" b="1" dirty="0">
                <a:sym typeface="+mn-ea"/>
              </a:rPr>
              <a:t>品牌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price;							//</a:t>
            </a:r>
            <a:r>
              <a:rPr lang="zh-CN" altLang="en-US" b="1" dirty="0">
                <a:sym typeface="+mn-ea"/>
              </a:rPr>
              <a:t>价格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 err="1">
                <a:sym typeface="+mn-ea"/>
              </a:rPr>
              <a:t>public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Phone</a:t>
            </a:r>
            <a:r>
              <a:rPr lang="en-US" altLang="zh-CN" b="1" dirty="0">
                <a:sym typeface="+mn-ea"/>
              </a:rPr>
              <a:t>(){}							//</a:t>
            </a:r>
            <a:r>
              <a:rPr lang="zh-CN" altLang="en-US" b="1" dirty="0">
                <a:sym typeface="+mn-ea"/>
              </a:rPr>
              <a:t>空参构造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Phone(String </a:t>
            </a:r>
            <a:r>
              <a:rPr lang="en-US" altLang="zh-CN" b="1" dirty="0" err="1">
                <a:sym typeface="+mn-ea"/>
              </a:rPr>
              <a:t>brand,int</a:t>
            </a:r>
            <a:r>
              <a:rPr lang="en-US" altLang="zh-CN" b="1" dirty="0">
                <a:sym typeface="+mn-ea"/>
              </a:rPr>
              <a:t> price) {		//</a:t>
            </a:r>
            <a:r>
              <a:rPr lang="zh-CN" altLang="en-US" b="1" dirty="0">
                <a:sym typeface="+mn-ea"/>
              </a:rPr>
              <a:t>有参构造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this.brand</a:t>
            </a:r>
            <a:r>
              <a:rPr lang="en-US" altLang="zh-CN" b="1" dirty="0">
                <a:sym typeface="+mn-ea"/>
              </a:rPr>
              <a:t> = brand;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this.price</a:t>
            </a:r>
            <a:r>
              <a:rPr lang="en-US" altLang="zh-CN" b="1" dirty="0">
                <a:sym typeface="+mn-ea"/>
              </a:rPr>
              <a:t> = price;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</a:t>
            </a:r>
            <a:r>
              <a:rPr lang="en-US" altLang="zh-CN" b="1" dirty="0" err="1">
                <a:sym typeface="+mn-ea"/>
              </a:rPr>
              <a:t>setBrand</a:t>
            </a:r>
            <a:r>
              <a:rPr lang="en-US" altLang="zh-CN" b="1" dirty="0">
                <a:sym typeface="+mn-ea"/>
              </a:rPr>
              <a:t>(String brand) {		//</a:t>
            </a:r>
            <a:r>
              <a:rPr lang="zh-CN" altLang="en-US" b="1" dirty="0">
                <a:sym typeface="+mn-ea"/>
              </a:rPr>
              <a:t>设置品牌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this.brand</a:t>
            </a:r>
            <a:r>
              <a:rPr lang="en-US" altLang="zh-CN" b="1" dirty="0">
                <a:sym typeface="+mn-ea"/>
              </a:rPr>
              <a:t> = brand;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String </a:t>
            </a:r>
            <a:r>
              <a:rPr lang="en-US" altLang="zh-CN" b="1" dirty="0" err="1">
                <a:sym typeface="+mn-ea"/>
              </a:rPr>
              <a:t>getBrand</a:t>
            </a:r>
            <a:r>
              <a:rPr lang="en-US" altLang="zh-CN" b="1" dirty="0">
                <a:sym typeface="+mn-ea"/>
              </a:rPr>
              <a:t>() {					//</a:t>
            </a:r>
            <a:r>
              <a:rPr lang="zh-CN" altLang="en-US" b="1" dirty="0">
                <a:sym typeface="+mn-ea"/>
              </a:rPr>
              <a:t>获取品牌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brand;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</a:t>
            </a:r>
            <a:r>
              <a:rPr lang="en-US" altLang="zh-CN" b="1" dirty="0" err="1">
                <a:sym typeface="+mn-ea"/>
              </a:rPr>
              <a:t>setPrice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price) {			//</a:t>
            </a:r>
            <a:r>
              <a:rPr lang="zh-CN" altLang="en-US" b="1" dirty="0">
                <a:sym typeface="+mn-ea"/>
              </a:rPr>
              <a:t>设置价格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this.price</a:t>
            </a:r>
            <a:r>
              <a:rPr lang="en-US" altLang="zh-CN" b="1" dirty="0">
                <a:sym typeface="+mn-ea"/>
              </a:rPr>
              <a:t> = price;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getPrice</a:t>
            </a:r>
            <a:r>
              <a:rPr lang="en-US" altLang="zh-CN" b="1" dirty="0">
                <a:sym typeface="+mn-ea"/>
              </a:rPr>
              <a:t>() {						//</a:t>
            </a:r>
            <a:r>
              <a:rPr lang="zh-CN" altLang="en-US" b="1" dirty="0">
                <a:sym typeface="+mn-ea"/>
              </a:rPr>
              <a:t>获取价格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price;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show()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(brand + "..." + price);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package constructor;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Test2_Employee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Employee e = </a:t>
            </a:r>
            <a:r>
              <a:rPr lang="en-US" altLang="zh-CN" b="1" dirty="0">
                <a:sym typeface="+mn-ea"/>
              </a:rPr>
              <a:t>new Employee("</a:t>
            </a:r>
            <a:r>
              <a:rPr lang="en-US" altLang="zh-CN" b="1" dirty="0" err="1">
                <a:sym typeface="+mn-ea"/>
              </a:rPr>
              <a:t>lisi</a:t>
            </a:r>
            <a:r>
              <a:rPr lang="en-US" altLang="zh-CN" b="1" dirty="0">
                <a:sym typeface="+mn-ea"/>
              </a:rPr>
              <a:t>", "A001", 1200);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e.show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Employee{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String name;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String id;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double salary;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Employee() {}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Employee(String name, String id, double salary)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this.name</a:t>
            </a:r>
            <a:r>
              <a:rPr lang="en-US" altLang="zh-CN" b="1" dirty="0">
                <a:sym typeface="+mn-ea"/>
              </a:rPr>
              <a:t> = name;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this.id</a:t>
            </a:r>
            <a:r>
              <a:rPr lang="en-US" altLang="zh-CN" b="1" dirty="0">
                <a:sym typeface="+mn-ea"/>
              </a:rPr>
              <a:t> = id;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this.salary</a:t>
            </a:r>
            <a:r>
              <a:rPr lang="en-US" altLang="zh-CN" b="1" dirty="0">
                <a:sym typeface="+mn-ea"/>
              </a:rPr>
              <a:t> = salary;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String </a:t>
            </a:r>
            <a:r>
              <a:rPr lang="en-US" altLang="zh-CN" b="1" dirty="0" err="1">
                <a:sym typeface="+mn-ea"/>
              </a:rPr>
              <a:t>getName</a:t>
            </a:r>
            <a:r>
              <a:rPr lang="en-US" altLang="zh-CN" b="1" dirty="0">
                <a:sym typeface="+mn-ea"/>
              </a:rPr>
              <a:t>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name;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</a:t>
            </a:r>
            <a:r>
              <a:rPr lang="en-US" altLang="zh-CN" b="1" dirty="0" err="1">
                <a:sym typeface="+mn-ea"/>
              </a:rPr>
              <a:t>setName</a:t>
            </a:r>
            <a:r>
              <a:rPr lang="en-US" altLang="zh-CN" b="1" dirty="0">
                <a:sym typeface="+mn-ea"/>
              </a:rPr>
              <a:t>(String name)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this.name</a:t>
            </a:r>
            <a:r>
              <a:rPr lang="en-US" altLang="zh-CN" b="1" dirty="0">
                <a:sym typeface="+mn-ea"/>
              </a:rPr>
              <a:t> = name;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String </a:t>
            </a:r>
            <a:r>
              <a:rPr lang="en-US" altLang="zh-CN" b="1" dirty="0" err="1">
                <a:sym typeface="+mn-ea"/>
              </a:rPr>
              <a:t>getId</a:t>
            </a:r>
            <a:r>
              <a:rPr lang="en-US" altLang="zh-CN" b="1" dirty="0">
                <a:sym typeface="+mn-ea"/>
              </a:rPr>
              <a:t>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id;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</a:t>
            </a:r>
            <a:r>
              <a:rPr lang="en-US" altLang="zh-CN" b="1" dirty="0" err="1">
                <a:sym typeface="+mn-ea"/>
              </a:rPr>
              <a:t>setId</a:t>
            </a:r>
            <a:r>
              <a:rPr lang="en-US" altLang="zh-CN" b="1" dirty="0">
                <a:sym typeface="+mn-ea"/>
              </a:rPr>
              <a:t>(String id)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this.id</a:t>
            </a:r>
            <a:r>
              <a:rPr lang="en-US" altLang="zh-CN" b="1" dirty="0">
                <a:sym typeface="+mn-ea"/>
              </a:rPr>
              <a:t> = id;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double </a:t>
            </a:r>
            <a:r>
              <a:rPr lang="en-US" altLang="zh-CN" b="1" dirty="0" err="1">
                <a:sym typeface="+mn-ea"/>
              </a:rPr>
              <a:t>getSalary</a:t>
            </a:r>
            <a:r>
              <a:rPr lang="en-US" altLang="zh-CN" b="1" dirty="0">
                <a:sym typeface="+mn-ea"/>
              </a:rPr>
              <a:t>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salary;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</a:t>
            </a:r>
            <a:r>
              <a:rPr lang="en-US" altLang="zh-CN" b="1" dirty="0" err="1">
                <a:sym typeface="+mn-ea"/>
              </a:rPr>
              <a:t>setSalary</a:t>
            </a:r>
            <a:r>
              <a:rPr lang="en-US" altLang="zh-CN" b="1" dirty="0">
                <a:sym typeface="+mn-ea"/>
              </a:rPr>
              <a:t>(double salary)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this.salary</a:t>
            </a:r>
            <a:r>
              <a:rPr lang="en-US" altLang="zh-CN" b="1" dirty="0">
                <a:sym typeface="+mn-ea"/>
              </a:rPr>
              <a:t> = salary;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show(){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我的名字叫</a:t>
            </a:r>
            <a:r>
              <a:rPr lang="en-US" altLang="zh-CN" b="1" i="1" dirty="0">
                <a:sym typeface="+mn-ea"/>
              </a:rPr>
              <a:t>:" + name);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员工编号</a:t>
            </a:r>
            <a:r>
              <a:rPr lang="en-US" altLang="zh-CN" b="1" i="1" dirty="0">
                <a:sym typeface="+mn-ea"/>
              </a:rPr>
              <a:t>:" + id);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工资</a:t>
            </a:r>
            <a:r>
              <a:rPr lang="en-US" altLang="zh-CN" b="1" i="1" dirty="0">
                <a:sym typeface="+mn-ea"/>
              </a:rPr>
              <a:t>:" + salary);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Demo2_StaticAttention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//static</a:t>
            </a:r>
            <a:r>
              <a:rPr lang="zh-CN" altLang="en-US" dirty="0">
                <a:sym typeface="+mn-ea"/>
              </a:rPr>
              <a:t>的注意事项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Dog d = </a:t>
            </a:r>
            <a:r>
              <a:rPr lang="en-US" altLang="zh-CN" b="1" dirty="0">
                <a:sym typeface="+mn-ea"/>
              </a:rPr>
              <a:t>new Dog();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d.name</a:t>
            </a:r>
            <a:r>
              <a:rPr lang="en-US" altLang="zh-CN" dirty="0">
                <a:sym typeface="+mn-ea"/>
              </a:rPr>
              <a:t> = "</a:t>
            </a:r>
            <a:r>
              <a:rPr lang="en-US" altLang="zh-CN" dirty="0" err="1">
                <a:sym typeface="+mn-ea"/>
              </a:rPr>
              <a:t>lucky</a:t>
            </a:r>
            <a:r>
              <a:rPr lang="en-US" altLang="zh-CN" dirty="0">
                <a:sym typeface="+mn-ea"/>
              </a:rPr>
              <a:t>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d.</a:t>
            </a:r>
            <a:r>
              <a:rPr lang="en-US" altLang="zh-CN" i="1" u="sng" dirty="0" err="1">
                <a:sym typeface="+mn-ea"/>
              </a:rPr>
              <a:t>country</a:t>
            </a:r>
            <a:r>
              <a:rPr lang="en-US" altLang="zh-CN" i="1" u="sng" dirty="0">
                <a:sym typeface="+mn-ea"/>
              </a:rPr>
              <a:t> = "</a:t>
            </a:r>
            <a:r>
              <a:rPr lang="zh-CN" altLang="en-US" i="1" u="sng" dirty="0">
                <a:sym typeface="+mn-ea"/>
              </a:rPr>
              <a:t>美国</a:t>
            </a:r>
            <a:r>
              <a:rPr lang="en-US" altLang="zh-CN" i="1" u="sng" dirty="0">
                <a:sym typeface="+mn-ea"/>
              </a:rPr>
              <a:t>";</a:t>
            </a:r>
            <a:endParaRPr lang="en-US" altLang="zh-CN" i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通过对象来调用静态方法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d.wang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通过类来调用静态方法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Dog.wang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d.smile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Dog{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String name;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static String </a:t>
            </a:r>
            <a:r>
              <a:rPr lang="en-US" altLang="zh-CN" b="1" i="1" dirty="0">
                <a:sym typeface="+mn-ea"/>
              </a:rPr>
              <a:t>country;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</a:t>
            </a:r>
            <a:r>
              <a:rPr lang="en-US" altLang="zh-CN" b="1" dirty="0" err="1">
                <a:sym typeface="+mn-ea"/>
              </a:rPr>
              <a:t>wang</a:t>
            </a:r>
            <a:r>
              <a:rPr lang="en-US" altLang="zh-CN" b="1" dirty="0">
                <a:sym typeface="+mn-ea"/>
              </a:rPr>
              <a:t>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////</a:t>
            </a:r>
            <a:r>
              <a:rPr lang="zh-CN" altLang="en-US" dirty="0">
                <a:sym typeface="+mn-ea"/>
              </a:rPr>
              <a:t>静态方法里，不能使用</a:t>
            </a:r>
            <a:r>
              <a:rPr lang="en-US" altLang="zh-CN" dirty="0">
                <a:sym typeface="+mn-ea"/>
              </a:rPr>
              <a:t>this,</a:t>
            </a:r>
            <a:r>
              <a:rPr lang="zh-CN" altLang="en-US" dirty="0">
                <a:sym typeface="+mn-ea"/>
              </a:rPr>
              <a:t>只能访问静态成员和静态方法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en-US" altLang="zh-CN" u="sng" dirty="0" err="1">
                <a:sym typeface="+mn-ea"/>
              </a:rPr>
              <a:t>contry</a:t>
            </a:r>
            <a:r>
              <a:rPr lang="en-US" altLang="zh-CN" u="sng" dirty="0">
                <a:sym typeface="+mn-ea"/>
              </a:rPr>
              <a:t>:</a:t>
            </a:r>
            <a:r>
              <a:rPr lang="zh-CN" altLang="en-US" u="sng" dirty="0">
                <a:sym typeface="+mn-ea"/>
              </a:rPr>
              <a:t>是静态成员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en-US" altLang="zh-CN" dirty="0" err="1">
                <a:sym typeface="+mn-ea"/>
              </a:rPr>
              <a:t>run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是静态方法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旺旺</a:t>
            </a:r>
            <a:r>
              <a:rPr lang="en-US" altLang="zh-CN" b="1" i="1" dirty="0">
                <a:sym typeface="+mn-ea"/>
              </a:rPr>
              <a:t>..." + country);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 err="1">
                <a:sym typeface="+mn-ea"/>
              </a:rPr>
              <a:t>run</a:t>
            </a:r>
            <a:r>
              <a:rPr lang="en-US" altLang="zh-CN" i="1" dirty="0">
                <a:sym typeface="+mn-ea"/>
              </a:rPr>
              <a:t>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cry(){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哭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smile(){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//1.</a:t>
            </a:r>
            <a:r>
              <a:rPr lang="zh-CN" altLang="en-US" dirty="0">
                <a:sym typeface="+mn-ea"/>
              </a:rPr>
              <a:t>非静态方法可以访问非静态成员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this.name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//2.</a:t>
            </a:r>
            <a:r>
              <a:rPr lang="zh-CN" altLang="en-US" dirty="0">
                <a:sym typeface="+mn-ea"/>
              </a:rPr>
              <a:t>非静态方法可以访问静态成员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(country);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笑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//3.</a:t>
            </a:r>
            <a:r>
              <a:rPr lang="zh-CN" altLang="en-US" dirty="0">
                <a:sym typeface="+mn-ea"/>
              </a:rPr>
              <a:t>非静态方法可以访问非静态方法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this.cry</a:t>
            </a:r>
            <a:r>
              <a:rPr lang="en-US" altLang="zh-CN" b="1" dirty="0">
                <a:sym typeface="+mn-ea"/>
              </a:rPr>
              <a:t>();//</a:t>
            </a:r>
            <a:r>
              <a:rPr lang="zh-CN" altLang="en-US" b="1" dirty="0">
                <a:sym typeface="+mn-ea"/>
              </a:rPr>
              <a:t>等同</a:t>
            </a:r>
            <a:r>
              <a:rPr lang="en-US" altLang="zh-CN" b="1" dirty="0" err="1">
                <a:sym typeface="+mn-ea"/>
              </a:rPr>
              <a:t>cry</a:t>
            </a:r>
            <a:r>
              <a:rPr lang="en-US" altLang="zh-CN" b="1" dirty="0">
                <a:sym typeface="+mn-ea"/>
              </a:rPr>
              <a:t>()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//4.</a:t>
            </a:r>
            <a:r>
              <a:rPr lang="zh-CN" altLang="en-US" dirty="0">
                <a:sym typeface="+mn-ea"/>
              </a:rPr>
              <a:t>非静态方法可以访问静态方法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 err="1">
                <a:sym typeface="+mn-ea"/>
              </a:rPr>
              <a:t>run</a:t>
            </a:r>
            <a:r>
              <a:rPr lang="en-US" altLang="zh-CN" i="1" dirty="0">
                <a:sym typeface="+mn-ea"/>
              </a:rPr>
              <a:t>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run(){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跑</a:t>
            </a:r>
            <a:r>
              <a:rPr lang="en-US" altLang="zh-CN" b="1" i="1" dirty="0">
                <a:sym typeface="+mn-ea"/>
              </a:rPr>
              <a:t>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docs.oracle.com/javase/8/docs/api/index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03729" y="708952"/>
            <a:ext cx="4532010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创建一个对象的步骤内存分析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8720" y="1288226"/>
            <a:ext cx="7193280" cy="506730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画图说明一个对象的创建过程做了哪些事情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 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以鸭这个对象为例子</a:t>
            </a:r>
            <a:endParaRPr lang="zh-CN" altLang="en-US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8970" y="2049786"/>
            <a:ext cx="7501899" cy="341632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Duck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duck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 new Duck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();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Duck.class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加载进内存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声明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Duck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类型引用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duck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在堆内存创建对象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给对象中属性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默认初始化值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属性进行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显示初始化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构造方法进栈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对对象中的属性赋值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构造方法弹栈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将对象的地址值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赋值给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duck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95" y="3972560"/>
            <a:ext cx="8168640" cy="26174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43710" y="814705"/>
            <a:ext cx="2239645" cy="338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19850" y="814705"/>
            <a:ext cx="4458970" cy="261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19850" y="3708400"/>
            <a:ext cx="4458335" cy="230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47815" y="3972560"/>
            <a:ext cx="2023110" cy="1185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Demo01.class</a:t>
            </a:r>
            <a:endParaRPr lang="en-US" altLang="zh-CN"/>
          </a:p>
          <a:p>
            <a:pPr algn="ctr"/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47875" y="2927985"/>
            <a:ext cx="1631950" cy="11639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855075" y="4091940"/>
            <a:ext cx="2023110" cy="1848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Duck.class</a:t>
            </a:r>
            <a:endParaRPr lang="en-US" altLang="zh-CN"/>
          </a:p>
          <a:p>
            <a:pPr algn="l"/>
            <a:r>
              <a:rPr lang="en-US" altLang="zh-CN"/>
              <a:t>-name</a:t>
            </a:r>
            <a:r>
              <a:rPr lang="zh-CN" altLang="en-US"/>
              <a:t>属性</a:t>
            </a:r>
            <a:endParaRPr lang="zh-CN" altLang="en-US"/>
          </a:p>
          <a:p>
            <a:pPr algn="l"/>
            <a:r>
              <a:rPr lang="en-US" altLang="zh-CN"/>
              <a:t>-set/get</a:t>
            </a:r>
            <a:r>
              <a:rPr lang="zh-CN" altLang="en-US"/>
              <a:t>方法</a:t>
            </a:r>
            <a:endParaRPr lang="zh-CN" altLang="en-US"/>
          </a:p>
          <a:p>
            <a:pPr algn="l"/>
            <a:r>
              <a:rPr lang="en-US" altLang="zh-CN"/>
              <a:t>-</a:t>
            </a:r>
            <a:r>
              <a:rPr lang="zh-CN" altLang="en-US"/>
              <a:t>构造方法</a:t>
            </a:r>
            <a:endParaRPr lang="zh-CN" altLang="en-US"/>
          </a:p>
          <a:p>
            <a:pPr algn="l"/>
            <a:r>
              <a:rPr lang="en-US" altLang="zh-CN"/>
              <a:t>-speak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680835" y="1046480"/>
            <a:ext cx="3195320" cy="17506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new Duck{</a:t>
            </a:r>
            <a:endParaRPr lang="en-US" altLang="zh-CN"/>
          </a:p>
          <a:p>
            <a:pPr algn="l"/>
            <a:r>
              <a:rPr lang="en-US" altLang="zh-CN"/>
              <a:t>   name =”</a:t>
            </a:r>
            <a:r>
              <a:rPr lang="zh-CN" altLang="en-US"/>
              <a:t>小黑</a:t>
            </a:r>
            <a:r>
              <a:rPr lang="en-US" altLang="zh-CN"/>
              <a:t>”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983355" y="155575"/>
            <a:ext cx="1718310" cy="521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Duck(“</a:t>
            </a:r>
            <a:r>
              <a:rPr lang="zh-CN" altLang="en-US"/>
              <a:t>小黑</a:t>
            </a:r>
            <a:r>
              <a:rPr lang="en-US" altLang="zh-CN"/>
              <a:t>”)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270760" y="3635375"/>
            <a:ext cx="1185545" cy="3371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duck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11" idx="3"/>
            <a:endCxn id="9" idx="1"/>
          </p:cNvCxnSpPr>
          <p:nvPr/>
        </p:nvCxnSpPr>
        <p:spPr>
          <a:xfrm flipV="1">
            <a:off x="3456305" y="1922145"/>
            <a:ext cx="3224530" cy="18821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231140" y="1046480"/>
            <a:ext cx="1685925" cy="619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duck.setName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-393700" y="1811655"/>
            <a:ext cx="1685925" cy="619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duck.speak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66563" y="724372"/>
            <a:ext cx="795020" cy="645160"/>
          </a:xfrm>
          <a:prstGeom prst="rect">
            <a:avLst/>
          </a:prstGeom>
        </p:spPr>
        <p:txBody>
          <a:bodyPr wrap="none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6564" y="1369433"/>
            <a:ext cx="7429550" cy="46615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练习一、长方形【</a:t>
            </a:r>
            <a:r>
              <a:rPr lang="en-US" altLang="zh-CN" b="1" dirty="0">
                <a:sym typeface="+mn-ea"/>
              </a:rPr>
              <a:t>Rectangle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】类需求：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定义一个长方形类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 求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周长和面积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的方法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然后定义一个测试类进行测试。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练习二、员工类需求：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定义一个员工类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Employee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自己分析出几个成员，然后给出成员变量 * 姓名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name,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工号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id,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工资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salary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构造方法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空参和有参的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getXxx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()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setXxx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方法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以及一个显示所有成员信息的方法。并测试。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立方体 1"/>
          <p:cNvSpPr/>
          <p:nvPr/>
        </p:nvSpPr>
        <p:spPr>
          <a:xfrm>
            <a:off x="3156585" y="1949450"/>
            <a:ext cx="5666740" cy="213169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47996" y="660654"/>
            <a:ext cx="3608680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static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7997" y="1325054"/>
            <a:ext cx="7404437" cy="46615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static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关键字的特点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随着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类的加载而加载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优先于对象存在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被类的所有对象共享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举例：咱们班级的学生应该共用同一个班级编号。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其实这个特点也是在告诉我们什么时候使用静态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如果某个成员变量是被所有对象共享的，那么它就应该定义为静态的。举例：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饮水机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用静态修饰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水杯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不能用静态修饰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共性用静态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特性用非静态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" y="1691005"/>
            <a:ext cx="3899535" cy="29921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70850" y="-320675"/>
            <a:ext cx="3012440" cy="409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4790" y="657225"/>
            <a:ext cx="3012440" cy="255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07325" y="3997960"/>
            <a:ext cx="3621405" cy="1957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099425" y="4168140"/>
            <a:ext cx="3329305" cy="1315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Student.class{</a:t>
            </a:r>
            <a:endParaRPr lang="en-US" altLang="zh-CN"/>
          </a:p>
          <a:p>
            <a:pPr algn="l"/>
            <a:r>
              <a:rPr lang="en-US" altLang="zh-CN"/>
              <a:t>name</a:t>
            </a:r>
            <a:endParaRPr lang="en-US" altLang="zh-CN"/>
          </a:p>
          <a:p>
            <a:pPr algn="l"/>
            <a:r>
              <a:rPr lang="en-US" altLang="zh-CN"/>
              <a:t>static className = “Java 1</a:t>
            </a:r>
            <a:r>
              <a:rPr lang="zh-CN" altLang="en-US"/>
              <a:t>期</a:t>
            </a:r>
            <a:r>
              <a:rPr lang="en-US" altLang="zh-CN"/>
              <a:t>”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8288020" y="775335"/>
            <a:ext cx="2142490" cy="12401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new Student{</a:t>
            </a:r>
            <a:endParaRPr lang="en-US" altLang="zh-CN"/>
          </a:p>
          <a:p>
            <a:pPr algn="l"/>
            <a:r>
              <a:rPr lang="en-US" altLang="zh-CN"/>
              <a:t>name = “</a:t>
            </a:r>
            <a:r>
              <a:rPr lang="zh-CN" altLang="en-US"/>
              <a:t>张飞</a:t>
            </a:r>
            <a:r>
              <a:rPr lang="en-US" altLang="zh-CN"/>
              <a:t>”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378585" y="775335"/>
            <a:ext cx="2349500" cy="488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-970915" y="168275"/>
            <a:ext cx="2349500" cy="488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stu1.className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473960" y="-222885"/>
            <a:ext cx="2468880" cy="391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stu2.say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0" y="5144135"/>
            <a:ext cx="5918200" cy="69215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285480" y="2282825"/>
            <a:ext cx="2142490" cy="12401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new Student{</a:t>
            </a:r>
            <a:endParaRPr lang="en-US" altLang="zh-CN"/>
          </a:p>
          <a:p>
            <a:pPr algn="l"/>
            <a:r>
              <a:rPr lang="en-US" altLang="zh-CN"/>
              <a:t>name = “</a:t>
            </a:r>
            <a:r>
              <a:rPr lang="zh-CN" altLang="en-US"/>
              <a:t>刘备</a:t>
            </a:r>
            <a:r>
              <a:rPr lang="en-US" altLang="zh-CN"/>
              <a:t>”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942840" y="-445770"/>
            <a:ext cx="2349500" cy="488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stu2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6765290" y="273685"/>
            <a:ext cx="1468755" cy="23856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478020" y="-73660"/>
            <a:ext cx="3810000" cy="5437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6236335" y="4940300"/>
            <a:ext cx="1834515" cy="543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206105" y="-647700"/>
            <a:ext cx="2142490" cy="12401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new Student{</a:t>
            </a:r>
            <a:endParaRPr lang="en-US" altLang="zh-CN"/>
          </a:p>
          <a:p>
            <a:pPr algn="l"/>
            <a:r>
              <a:rPr lang="en-US" altLang="zh-CN"/>
              <a:t>name = “</a:t>
            </a:r>
            <a:r>
              <a:rPr lang="zh-CN" altLang="en-US"/>
              <a:t>关公</a:t>
            </a:r>
            <a:r>
              <a:rPr lang="en-US" altLang="zh-CN"/>
              <a:t>”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4478020" y="2414270"/>
            <a:ext cx="2349500" cy="488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stu3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3210" y="1808480"/>
            <a:ext cx="5287010" cy="41471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44485" y="592455"/>
            <a:ext cx="3012440" cy="409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4790" y="657225"/>
            <a:ext cx="3012440" cy="255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39685" y="4705350"/>
            <a:ext cx="3621405" cy="1957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85735" y="4850765"/>
            <a:ext cx="3329305" cy="1315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Student.class{</a:t>
            </a:r>
            <a:endParaRPr lang="en-US" altLang="zh-CN"/>
          </a:p>
          <a:p>
            <a:pPr algn="l"/>
            <a:r>
              <a:rPr lang="en-US" altLang="zh-CN"/>
              <a:t>name</a:t>
            </a:r>
            <a:endParaRPr lang="en-US" altLang="zh-CN"/>
          </a:p>
          <a:p>
            <a:pPr algn="l"/>
            <a:r>
              <a:rPr lang="en-US" altLang="zh-CN"/>
              <a:t>static className = “java 1</a:t>
            </a:r>
            <a:r>
              <a:rPr lang="zh-CN" altLang="en-US"/>
              <a:t>期</a:t>
            </a:r>
            <a:r>
              <a:rPr lang="en-US" altLang="zh-CN"/>
              <a:t>”}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8231505" y="1973580"/>
            <a:ext cx="2142490" cy="12401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new Student{</a:t>
            </a:r>
            <a:endParaRPr lang="en-US" altLang="zh-CN"/>
          </a:p>
          <a:p>
            <a:pPr algn="l"/>
            <a:r>
              <a:rPr lang="en-US" altLang="zh-CN"/>
              <a:t>name = “</a:t>
            </a:r>
            <a:r>
              <a:rPr lang="zh-CN" altLang="en-US"/>
              <a:t>张飞</a:t>
            </a:r>
            <a:r>
              <a:rPr lang="en-US" altLang="zh-CN"/>
              <a:t>”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6166485"/>
            <a:ext cx="5918200" cy="69215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285480" y="3362325"/>
            <a:ext cx="2142490" cy="12401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new Student{</a:t>
            </a:r>
            <a:endParaRPr lang="en-US" altLang="zh-CN"/>
          </a:p>
          <a:p>
            <a:pPr algn="l"/>
            <a:r>
              <a:rPr lang="en-US" altLang="zh-CN"/>
              <a:t>name = “</a:t>
            </a:r>
            <a:r>
              <a:rPr lang="zh-CN" altLang="en-US"/>
              <a:t>刘备</a:t>
            </a:r>
            <a:r>
              <a:rPr lang="en-US" altLang="zh-CN"/>
              <a:t>”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8231505" y="657225"/>
            <a:ext cx="2142490" cy="12401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new Student{</a:t>
            </a:r>
            <a:endParaRPr lang="en-US" altLang="zh-CN"/>
          </a:p>
          <a:p>
            <a:pPr algn="l"/>
            <a:r>
              <a:rPr lang="en-US" altLang="zh-CN"/>
              <a:t>name = “</a:t>
            </a:r>
            <a:r>
              <a:rPr lang="zh-CN" altLang="en-US"/>
              <a:t>关公</a:t>
            </a:r>
            <a:r>
              <a:rPr lang="en-US" altLang="zh-CN"/>
              <a:t>”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4478020" y="2397760"/>
            <a:ext cx="2349500" cy="488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stu3</a:t>
            </a:r>
            <a:endParaRPr lang="en-US" altLang="zh-CN"/>
          </a:p>
        </p:txBody>
      </p:sp>
      <p:cxnSp>
        <p:nvCxnSpPr>
          <p:cNvPr id="4" name="直接箭头连接符 3"/>
          <p:cNvCxnSpPr>
            <a:endCxn id="23" idx="1"/>
          </p:cNvCxnSpPr>
          <p:nvPr/>
        </p:nvCxnSpPr>
        <p:spPr>
          <a:xfrm flipV="1">
            <a:off x="6578600" y="1277620"/>
            <a:ext cx="1652905" cy="16090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51045" y="1691005"/>
            <a:ext cx="2349500" cy="488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stu3.say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" y="2532380"/>
            <a:ext cx="5276850" cy="3498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33365" y="3473450"/>
            <a:ext cx="5225415" cy="1814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52770" y="3582035"/>
            <a:ext cx="2839720" cy="14058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Student.class{</a:t>
            </a:r>
            <a:endParaRPr lang="en-US" altLang="zh-CN"/>
          </a:p>
          <a:p>
            <a:pPr algn="l"/>
            <a:r>
              <a:rPr lang="en-US" altLang="zh-CN"/>
              <a:t>  className = “java 1</a:t>
            </a:r>
            <a:r>
              <a:rPr lang="zh-CN" altLang="en-US"/>
              <a:t>期</a:t>
            </a:r>
            <a:r>
              <a:rPr lang="en-US" altLang="zh-CN"/>
              <a:t>”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60561" y="832756"/>
            <a:ext cx="7577529" cy="216852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static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声明的成员属性可以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通过类名调用 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其实它本身也可以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通过对象名调用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推荐使用类名调用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强调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静态修饰的内容一般我们称其为：与类相关的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类成员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03292" y="584616"/>
            <a:ext cx="547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以学生类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为例，如下面代码进行静态内存图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5755" y="1185752"/>
            <a:ext cx="1903750" cy="480131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CN" altLang="en-US" dirty="0"/>
              <a:t>栈区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86207" y="1185752"/>
            <a:ext cx="4419600" cy="230832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CN" altLang="en-US" dirty="0"/>
              <a:t>堆区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045730" y="3725880"/>
            <a:ext cx="4419600" cy="230832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CN" altLang="en-US" dirty="0"/>
              <a:t>方法区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045730" y="4105468"/>
            <a:ext cx="1356360" cy="52197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Demo01.class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方法</a:t>
            </a:r>
            <a:endParaRPr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9340591" y="3935323"/>
            <a:ext cx="1837678" cy="189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Student.class</a:t>
            </a:r>
            <a:endParaRPr lang="en-US" altLang="zh-CN"/>
          </a:p>
          <a:p>
            <a:pPr algn="ctr"/>
            <a:r>
              <a:rPr lang="en-US" altLang="zh-CN"/>
              <a:t>name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324368" y="4938578"/>
            <a:ext cx="2716567" cy="10483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200"/>
              <a:t>静态区</a:t>
            </a:r>
            <a:endParaRPr lang="en-US" altLang="zh-CN" sz="1200"/>
          </a:p>
          <a:p>
            <a:r>
              <a:rPr lang="en-US" altLang="zh-CN" sz="1200"/>
              <a:t>className = “Java2</a:t>
            </a:r>
            <a:r>
              <a:rPr lang="zh-CN" altLang="en-US" sz="1200"/>
              <a:t>期班</a:t>
            </a:r>
            <a:r>
              <a:rPr lang="en-US" altLang="zh-CN" sz="1200"/>
              <a:t>”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1827935" y="2557973"/>
            <a:ext cx="929640" cy="116840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方法</a:t>
            </a:r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7728585" y="1247775"/>
            <a:ext cx="1095375" cy="1048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sz="1200"/>
              <a:t>new Student</a:t>
            </a:r>
            <a:endParaRPr lang="en-US" sz="1200"/>
          </a:p>
          <a:p>
            <a:r>
              <a:rPr lang="en-US" sz="1200"/>
              <a:t>name='</a:t>
            </a:r>
            <a:r>
              <a:rPr lang="zh-CN" altLang="en-US" sz="1200"/>
              <a:t>小红</a:t>
            </a:r>
            <a:r>
              <a:rPr lang="en-US" sz="1200"/>
              <a:t>'</a:t>
            </a:r>
            <a:endParaRPr lang="en-US" sz="1200"/>
          </a:p>
        </p:txBody>
      </p:sp>
      <p:sp>
        <p:nvSpPr>
          <p:cNvPr id="11" name="矩形 10"/>
          <p:cNvSpPr/>
          <p:nvPr/>
        </p:nvSpPr>
        <p:spPr>
          <a:xfrm>
            <a:off x="2757805" y="1657985"/>
            <a:ext cx="1095375" cy="4597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sz="1200"/>
              <a:t>stu1</a:t>
            </a:r>
            <a:endParaRPr lang="en-US" sz="1200"/>
          </a:p>
        </p:txBody>
      </p:sp>
      <p:sp>
        <p:nvSpPr>
          <p:cNvPr id="13" name="矩形 12"/>
          <p:cNvSpPr/>
          <p:nvPr/>
        </p:nvSpPr>
        <p:spPr>
          <a:xfrm>
            <a:off x="1508125" y="1115060"/>
            <a:ext cx="1095375" cy="4597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sz="1200"/>
              <a:t>stu1.speak</a:t>
            </a:r>
            <a:endParaRPr lang="en-US" sz="1200"/>
          </a:p>
        </p:txBody>
      </p:sp>
      <p:sp>
        <p:nvSpPr>
          <p:cNvPr id="15" name="矩形 14"/>
          <p:cNvSpPr/>
          <p:nvPr/>
        </p:nvSpPr>
        <p:spPr>
          <a:xfrm>
            <a:off x="10310495" y="1363980"/>
            <a:ext cx="1095375" cy="1048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sz="1200"/>
              <a:t>new Student</a:t>
            </a:r>
            <a:endParaRPr lang="en-US" sz="1200"/>
          </a:p>
          <a:p>
            <a:r>
              <a:rPr lang="en-US" sz="1200"/>
              <a:t>name='</a:t>
            </a:r>
            <a:r>
              <a:rPr lang="zh-CN" altLang="en-US" sz="1200"/>
              <a:t>小罗</a:t>
            </a:r>
            <a:r>
              <a:rPr lang="en-US" sz="1200"/>
              <a:t>'</a:t>
            </a:r>
            <a:endParaRPr lang="en-US" sz="1200"/>
          </a:p>
        </p:txBody>
      </p:sp>
      <p:sp>
        <p:nvSpPr>
          <p:cNvPr id="16" name="矩形 15"/>
          <p:cNvSpPr/>
          <p:nvPr/>
        </p:nvSpPr>
        <p:spPr>
          <a:xfrm>
            <a:off x="2757805" y="1115060"/>
            <a:ext cx="1095375" cy="4597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sz="1200"/>
              <a:t>stu2</a:t>
            </a:r>
            <a:endParaRPr lang="en-US" sz="1200"/>
          </a:p>
        </p:txBody>
      </p:sp>
      <p:sp>
        <p:nvSpPr>
          <p:cNvPr id="18" name="矩形 17"/>
          <p:cNvSpPr/>
          <p:nvPr/>
        </p:nvSpPr>
        <p:spPr>
          <a:xfrm>
            <a:off x="1569720" y="1655445"/>
            <a:ext cx="1095375" cy="4597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sz="1200"/>
              <a:t>stu2.speak</a:t>
            </a:r>
            <a:endParaRPr 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512998" y="2972760"/>
            <a:ext cx="7497565" cy="9233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  <a:scene3d>
            <a:camera prst="perspectiveHeroicExtremeRightFacing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p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Java语法基础-面向对象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20809" y="864933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static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的注意事项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0809" y="1536265"/>
            <a:ext cx="6551930" cy="378460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static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的可以用来修饰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属性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，也可以用来修饰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来访问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静态方法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，不用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访问静态方法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在静态方法中是没有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关键字的</a:t>
            </a:r>
            <a:r>
              <a:rPr lang="en-US" altLang="zh-CN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en-US" altLang="zh-CN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如何理解呢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静态是随着类的加载而加载，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是随着对象的创建而存在。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静态比对象先存在。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静态方法只能访问静态的成员变量和静态的成员方法</a:t>
            </a:r>
            <a:r>
              <a:rPr lang="en-US" altLang="zh-CN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en-US" altLang="zh-CN" sz="1600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非静态方法可以访问静态的成员变量和静态的成员方法</a:t>
            </a:r>
            <a:r>
              <a:rPr lang="en-US" altLang="zh-CN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6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en-US" altLang="zh-CN" sz="1600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简单记： 静态只能访问静态。</a:t>
            </a:r>
            <a:endParaRPr lang="en-US" altLang="zh-CN" sz="1600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938010" y="643890"/>
            <a:ext cx="3219450" cy="2653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堆区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477635" y="3653155"/>
            <a:ext cx="3752215" cy="2446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2920" y="1133475"/>
            <a:ext cx="2675890" cy="420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栈区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337185"/>
            <a:ext cx="5452745" cy="32042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62190" y="3722370"/>
            <a:ext cx="2501265" cy="1446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Cat.class</a:t>
            </a:r>
            <a:endParaRPr lang="en-US" altLang="zh-CN"/>
          </a:p>
          <a:p>
            <a:pPr algn="l"/>
            <a:r>
              <a:rPr lang="en-US" altLang="zh-CN"/>
              <a:t>static sleep(){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216775" y="2035810"/>
            <a:ext cx="2273300" cy="1097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new Cat{</a:t>
            </a:r>
            <a:endParaRPr lang="en-US" altLang="zh-CN"/>
          </a:p>
          <a:p>
            <a:pPr algn="l"/>
            <a:r>
              <a:rPr lang="en-US" altLang="zh-CN"/>
              <a:t>name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7959090" y="1633855"/>
            <a:ext cx="576580" cy="26752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000365" y="5284470"/>
            <a:ext cx="2229485" cy="8153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静态区</a:t>
            </a:r>
            <a:endParaRPr lang="zh-CN" altLang="en-US"/>
          </a:p>
          <a:p>
            <a:pPr algn="ctr"/>
            <a:r>
              <a:rPr lang="en-US" altLang="zh-CN"/>
              <a:t>variety</a:t>
            </a:r>
            <a:endParaRPr lang="en-US" altLang="zh-CN"/>
          </a:p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14694" y="632669"/>
            <a:ext cx="5397631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静态变量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的区别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049418" y="1142351"/>
            <a:ext cx="7426716" cy="512448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静态变量也叫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类变量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成员变量也叫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对象变量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所属不同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静态变量属于类，所以也称为为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类变量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成员变量属于对象，所以也称为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实例变量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对象变量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内存中位置不同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静态变量存储于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方法区的静态区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成员变量存储于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堆内存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内存出现时间不同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静态变量随着类的加载而加载，随着类的消失而消失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成员变量随着对象的创建而存在，随着对象的消失而消失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调用不同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静态变量可以通过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类名调用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，也可以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</a:t>
            </a: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对象调用</a:t>
            </a:r>
            <a:r>
              <a:rPr lang="en-US" alt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不推荐</a:t>
            </a:r>
            <a:r>
              <a:rPr lang="en-US" altLang="zh-CN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成员变量只能通过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对象名调用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30967" y="1651509"/>
            <a:ext cx="7381739" cy="355346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制作一个工具类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ArrayTool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获取最大值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数组的遍历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数组的反转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/>
              <a:t>这是一个数组工具类</a:t>
            </a:r>
            <a:r>
              <a:rPr lang="en-US" altLang="zh-CN" sz="1600" b="1" dirty="0"/>
              <a:t>,</a:t>
            </a:r>
            <a:r>
              <a:rPr lang="zh-CN" altLang="en-US" sz="1600" b="1" dirty="0"/>
              <a:t>里面封装了查找数组最大值</a:t>
            </a:r>
            <a:r>
              <a:rPr lang="en-US" altLang="zh-CN" sz="1600" b="1" dirty="0"/>
              <a:t>,</a:t>
            </a:r>
            <a:r>
              <a:rPr lang="zh-CN" altLang="en-US" sz="1600" b="1" dirty="0"/>
              <a:t>打印数组</a:t>
            </a:r>
            <a:r>
              <a:rPr lang="en-US" altLang="zh-CN" sz="1600" b="1" dirty="0"/>
              <a:t>,</a:t>
            </a:r>
            <a:r>
              <a:rPr lang="zh-CN" altLang="en-US" sz="1600" b="1" dirty="0"/>
              <a:t>数组反转的方法</a:t>
            </a:r>
            <a:endParaRPr lang="en-US" altLang="zh-CN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如果一个类中所有的方法都是静态的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需要再多做一步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私有构造方法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目的是不让其他类创建本类对象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0968" y="1037653"/>
            <a:ext cx="2307590" cy="36830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工具类中使用静态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890777" y="3769675"/>
            <a:ext cx="4572000" cy="369332"/>
          </a:xfrm>
          <a:prstGeom prst="rect">
            <a:avLst/>
          </a:prstGeom>
        </p:spPr>
        <p:txBody>
          <a:bodyPr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42086" y="1583026"/>
            <a:ext cx="7691377" cy="3000821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的注释大致分为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块</a:t>
            </a:r>
            <a:b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行注释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单行注释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b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就是在一行的最前端 写上 </a:t>
            </a:r>
            <a:r>
              <a:rPr lang="zh-CN" altLang="en-US" b="1" dirty="0">
                <a:solidFill>
                  <a:schemeClr val="accent6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en-US" altLang="zh-CN" b="1" dirty="0">
                <a:solidFill>
                  <a:schemeClr val="accent6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//”</a:t>
            </a:r>
            <a:br>
              <a:rPr lang="en-US" altLang="zh-CN" b="1" dirty="0">
                <a:solidFill>
                  <a:schemeClr val="accent6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块注释（多行注释）</a:t>
            </a:r>
            <a:b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就是在要注释的代码块的前面加上 </a:t>
            </a:r>
            <a:r>
              <a:rPr lang="zh-CN" altLang="en-US" b="1" dirty="0">
                <a:solidFill>
                  <a:schemeClr val="accent6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en-US" altLang="zh-CN" b="1" dirty="0">
                <a:solidFill>
                  <a:schemeClr val="accent6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/*</a:t>
            </a:r>
            <a:r>
              <a:rPr lang="zh-CN" altLang="en-US" b="1" dirty="0">
                <a:solidFill>
                  <a:schemeClr val="accent6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在结尾加上*</a:t>
            </a:r>
            <a:r>
              <a:rPr lang="en-US" altLang="zh-CN" b="1" dirty="0">
                <a:solidFill>
                  <a:schemeClr val="accent6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/”</a:t>
            </a:r>
            <a:br>
              <a:rPr lang="en-US" altLang="zh-CN" b="1" dirty="0">
                <a:solidFill>
                  <a:schemeClr val="accent6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、文档注释</a:t>
            </a:r>
            <a:b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文档注释一般用于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方法或类上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chemeClr val="accent6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“/</a:t>
            </a:r>
            <a:r>
              <a:rPr lang="zh-CN" altLang="en-US" b="1" dirty="0">
                <a:solidFill>
                  <a:schemeClr val="accent6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** 在结尾加上*</a:t>
            </a:r>
            <a:r>
              <a:rPr lang="en-US" altLang="zh-CN" b="1" dirty="0">
                <a:solidFill>
                  <a:schemeClr val="accent6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/”</a:t>
            </a:r>
            <a:endParaRPr lang="zh-CN" altLang="en-US" b="1" dirty="0">
              <a:solidFill>
                <a:schemeClr val="accent6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2085" y="1013090"/>
            <a:ext cx="3397084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 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的注释</a:t>
            </a:r>
            <a:r>
              <a:rPr lang="en-US" altLang="zh-CN" sz="24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sz="24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24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00145" y="1361664"/>
            <a:ext cx="7462101" cy="42926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ArrayTool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工具类加入文档注释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javadoc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命令生成说明书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@author(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提取作者内容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@version(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提取版本内容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@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param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参数名称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形式参数的变量名称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@return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函数运行完返回的数据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javadoc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-d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指定的文件目录 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-author -version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ArrayTool.java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javadoc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-</a:t>
            </a:r>
            <a:r>
              <a:rPr lang="en-US" altLang="zh-CN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 C:\Users\guoyongfeng\Desktop\doc  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-author -version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ArrayTool.java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,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在文档化进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1600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ArrayTool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的类必须为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endParaRPr lang="en-US" altLang="zh-CN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0145" y="794505"/>
            <a:ext cx="4320413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说明书的制作过程</a:t>
            </a:r>
            <a:r>
              <a:rPr lang="en-US" altLang="zh-CN" sz="24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sz="24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sz="24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zh-CN" altLang="en-US" sz="2400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31661" y="711207"/>
            <a:ext cx="4397358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如何使用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提供的帮助文档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6627" y="1366895"/>
            <a:ext cx="7546694" cy="439991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JDK(Java Development Kit)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官方在线下载：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http://www.oracle.com/technetwork/java/javase/documentation/java-se-7-doc-download-435117.html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http://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www.oracle.com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technetwork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/java/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javase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/documentation/jdk8-doc-downloads-2133158.html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hlinkClick r:id="rId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1"/>
              </a:rPr>
              <a:t>http://docs.oracle.com/javase/8/docs/api/index.html</a:t>
            </a:r>
            <a:endParaRPr lang="en-US" altLang="zh-CN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你应该知道你找谁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举例：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Scanner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看这个类的结构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需不需要导包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 字段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 构造方法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成员方法 方法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66705" y="658501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学习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Math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类的随机数功能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6704" y="1295506"/>
            <a:ext cx="7471612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Math.random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会生成大于等于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0.0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并且小于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1.0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的伪随机数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0953" y="1839844"/>
            <a:ext cx="7263114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altLang="zh-CN" sz="16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//1.Math.random</a:t>
            </a:r>
            <a:r>
              <a:rPr lang="zh-CN" altLang="en-US" sz="16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生成</a:t>
            </a:r>
            <a:r>
              <a:rPr lang="en-US" altLang="zh-CN" sz="16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0.0</a:t>
            </a:r>
            <a:r>
              <a:rPr lang="zh-CN" altLang="en-US" sz="16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并且小于</a:t>
            </a:r>
            <a:r>
              <a:rPr lang="en-US" altLang="zh-CN" sz="16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1.0</a:t>
            </a:r>
            <a:r>
              <a:rPr lang="zh-CN" altLang="en-US" sz="16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的伪随机数</a:t>
            </a:r>
            <a:endParaRPr lang="zh-CN" altLang="en-US" sz="1600" b="1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0; </a:t>
            </a:r>
            <a:r>
              <a:rPr lang="en-US" altLang="zh-CN" sz="16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&lt; 5;</a:t>
            </a:r>
            <a:r>
              <a:rPr lang="en-US" altLang="zh-CN" sz="1600" b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++){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Math.random</a:t>
            </a:r>
            <a:r>
              <a:rPr lang="en-US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());</a:t>
            </a:r>
            <a:endParaRPr lang="en-US" altLang="zh-CN" sz="16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//2.</a:t>
            </a:r>
            <a:r>
              <a:rPr lang="zh-CN" altLang="en-US" sz="16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生成</a:t>
            </a:r>
            <a:r>
              <a:rPr lang="en-US" altLang="zh-CN" sz="16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16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并且小于</a:t>
            </a:r>
            <a:r>
              <a:rPr lang="en-US" altLang="zh-CN" sz="16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100</a:t>
            </a:r>
            <a:r>
              <a:rPr lang="zh-CN" altLang="en-US" sz="16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的伪随机数</a:t>
            </a:r>
            <a:endParaRPr lang="zh-CN" altLang="en-US" sz="1600" b="1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0; </a:t>
            </a:r>
            <a:r>
              <a:rPr lang="en-US" altLang="zh-CN" sz="16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&lt; 5;</a:t>
            </a:r>
            <a:r>
              <a:rPr lang="en-US" altLang="zh-CN" sz="1600" b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++){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Math.</a:t>
            </a:r>
            <a:r>
              <a:rPr lang="en-US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random</a:t>
            </a:r>
            <a:r>
              <a:rPr lang="en-US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();</a:t>
            </a:r>
            <a:endParaRPr lang="en-US" altLang="zh-CN" sz="16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(</a:t>
            </a: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(</a:t>
            </a:r>
            <a:r>
              <a:rPr lang="en-US" altLang="zh-CN" sz="16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* 100.00);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i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</a:t>
            </a:r>
            <a:r>
              <a:rPr lang="en-US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en-US" altLang="zh-CN" sz="16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//3.</a:t>
            </a:r>
            <a:r>
              <a:rPr lang="zh-CN" altLang="en-US" sz="16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生成</a:t>
            </a:r>
            <a:r>
              <a:rPr lang="en-US" altLang="zh-CN" sz="16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16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并且小于</a:t>
            </a:r>
            <a:r>
              <a:rPr lang="en-US" altLang="zh-CN" sz="16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1000</a:t>
            </a:r>
            <a:r>
              <a:rPr lang="zh-CN" altLang="en-US" sz="16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的伪随机数</a:t>
            </a:r>
            <a:endParaRPr lang="zh-CN" altLang="en-US" sz="1600" b="1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0; </a:t>
            </a:r>
            <a:r>
              <a:rPr lang="en-US" altLang="zh-CN" sz="16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&lt; 5;</a:t>
            </a:r>
            <a:r>
              <a:rPr lang="en-US" altLang="zh-CN" sz="1600" b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++){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Math.</a:t>
            </a:r>
            <a:r>
              <a:rPr lang="en-US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random</a:t>
            </a:r>
            <a:r>
              <a:rPr lang="en-US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();</a:t>
            </a:r>
            <a:endParaRPr lang="en-US" altLang="zh-CN" sz="16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(</a:t>
            </a: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(</a:t>
            </a:r>
            <a:r>
              <a:rPr lang="en-US" altLang="zh-CN" sz="16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* 1000.00);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i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</a:t>
            </a:r>
            <a:r>
              <a:rPr lang="en-US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en-US" altLang="zh-CN" sz="16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02054" y="829230"/>
            <a:ext cx="291719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猜数字小游戏案例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2055" y="1419934"/>
            <a:ext cx="6128795" cy="147637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案例演示 * 需求：猜数字小游戏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1-99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之间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写两种情况的案例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一是只给三次机会就结束游戏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给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次机会，直到猜对才结束游戏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945310" y="33490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kumimoji="1"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94204" y="613527"/>
            <a:ext cx="7512909" cy="563118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s-ES_tradnl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</a:t>
            </a:r>
            <a:r>
              <a:rPr lang="es-ES_tradnl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Constructor</a:t>
            </a:r>
            <a:endParaRPr lang="es-ES_tradnl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s-ES_tradnl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概述和格式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重载及注意事项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成员变量赋值的</a:t>
            </a:r>
            <a:r>
              <a:rPr lang="zh-CN" altLang="en-US" sz="1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两种方式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学生类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&amp;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手机类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创建一个对象的步骤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长方形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&amp;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员工类案例练习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static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内存图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特点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注意事项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静态变量和成员变量的区别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工具类中使用静态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说明书的制作过程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学习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Math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类的随机数功能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猜数字小游戏案例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4203" y="151862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21165" y="669514"/>
            <a:ext cx="4012637" cy="6463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s-ES_tradnl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</a:t>
            </a:r>
            <a:r>
              <a:rPr lang="es-ES_tradnl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Constructor</a:t>
            </a:r>
            <a:r>
              <a:rPr lang="zh-CN" altLang="es-ES_tradnl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概述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1080" y="1444625"/>
            <a:ext cx="10026015" cy="359981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构造方法作用：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给对象的数据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进行初始化赋值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构造方法格式特点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方法名与类名相同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大小也要与类名一致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没有返回值类型，连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void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都没有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没有具体的返回值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s-ES_tradnl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构方法分为【有参</a:t>
            </a:r>
            <a:r>
              <a:rPr lang="zh-CN" altLang="es-ES_tradnl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构造方法</a:t>
            </a:r>
            <a:r>
              <a:rPr lang="zh-CN" altLang="es-ES_tradnl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】和【无参构造方法】两种</a:t>
            </a:r>
            <a:endParaRPr lang="zh-CN" altLang="es-ES_tradnl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s-ES_tradnl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的重载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是指方法名相同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与返回值类型无关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构造方法没有返回值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只看参数列表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类演示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如下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89025" y="848360"/>
            <a:ext cx="1002347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构造方法注意事项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如果我们没有给出构造方法，系统将自动提供一个无参构造方法。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如果我们给出了构造方法，系统将不再提供默认的无参构造方法。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如果我们声明的有参的构造方法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这个时候，如果我们还想使用无参构造方法，就必须自己给出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建议永远自己给出无参构造方法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/>
              <a:t>正确构造方法的书写格式 【</a:t>
            </a:r>
            <a:r>
              <a:rPr lang="en-US" altLang="zh-CN"/>
              <a:t>public </a:t>
            </a:r>
            <a:r>
              <a:rPr lang="zh-CN" altLang="en-US"/>
              <a:t>类名</a:t>
            </a:r>
            <a:r>
              <a:rPr lang="en-US" altLang="zh-CN"/>
              <a:t>()</a:t>
            </a:r>
            <a:r>
              <a:rPr lang="zh-CN" altLang="en-US"/>
              <a:t>】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05922" y="545272"/>
            <a:ext cx="4812030" cy="46037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属性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赋值的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三种方式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06145" y="1223645"/>
            <a:ext cx="9930130" cy="383095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直接给属性赋值【这种开发中比较少用】</a:t>
            </a:r>
            <a:endParaRPr lang="zh-CN" altLang="en-US" b="1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setXxx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方法给属性赋值【开发中常用，一般属性会声明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private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私有的】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给对象中属性进行初始化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8072" y="3479404"/>
            <a:ext cx="6378315" cy="2030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赋值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Student stu1 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 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Student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();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stu1.setName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en-US" altLang="zh-CN" u="sng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zhangsan”</a:t>
            </a:r>
            <a:r>
              <a:rPr lang="zh-CN" altLang="en-US" u="sng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r>
              <a:rPr lang="en-US" altLang="zh-CN" u="sng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u="sng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stu1.setAge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23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构造方法赋值</a:t>
            </a:r>
            <a:endParaRPr lang="en-US" alt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Student stu2 = 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Student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("lisi", 34);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8072" y="1719928"/>
            <a:ext cx="6096000" cy="861774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p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Student stu1 = </a:t>
            </a:r>
            <a:r>
              <a:rPr lang="en-US" altLang="zh-CN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 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Student</a:t>
            </a:r>
            <a:r>
              <a:rPr lang="en-US" altLang="zh-CN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();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stu1.name = “</a:t>
            </a:r>
            <a:r>
              <a:rPr lang="en-US" altLang="zh-CN" sz="1600" u="sng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zhangsan”;</a:t>
            </a:r>
            <a:endParaRPr lang="en-US" altLang="zh-CN" sz="1600" u="sng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Stu1.age =23;</a:t>
            </a:r>
            <a:endParaRPr lang="en-US" altLang="zh-CN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06317" y="800626"/>
            <a:ext cx="8120380" cy="4603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highlight>
                  <a:srgbClr val="E8F2FE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理解修改属性值下面中间两句话的区别（画内存图演示）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5706" y="1364283"/>
            <a:ext cx="6706357" cy="1753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Student </a:t>
            </a:r>
            <a:r>
              <a:rPr lang="en-US" altLang="zh-CN" b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Student(</a:t>
            </a:r>
            <a:r>
              <a:rPr lang="en-US" altLang="zh-CN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"zhangsan"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,30);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Student(</a:t>
            </a:r>
            <a:r>
              <a:rPr lang="en-US" altLang="zh-CN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"zhangsan"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,39);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lang="en-US" altLang="zh-CN" b="1" err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en-US" altLang="zh-CN" b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setName(“lisi”);</a:t>
            </a:r>
            <a:endParaRPr lang="en-US" altLang="zh-CN" b="1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.say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();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6152" y="3484183"/>
            <a:ext cx="726948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Student(</a:t>
            </a:r>
            <a:r>
              <a:rPr lang="en-US" altLang="zh-CN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“zhangsan”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,39);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叫杀人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就是说当前对象死了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lang="en-US" altLang="zh-CN" b="1" err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en-US" altLang="zh-CN" b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setName(“lisi”)</a:t>
            </a:r>
            <a:r>
              <a:rPr lang="zh-CN" altLang="en-US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重新赋值，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在当前对象的基础上改值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0" y="2225040"/>
            <a:ext cx="4629150" cy="18351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14795" y="1285875"/>
            <a:ext cx="1000760" cy="261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656320" y="1285875"/>
            <a:ext cx="2413635" cy="375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24270" y="3352165"/>
            <a:ext cx="2077085" cy="489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 stu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576830" y="197485"/>
            <a:ext cx="2000250" cy="1391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 Student{</a:t>
            </a:r>
            <a:endParaRPr lang="en-US" altLang="zh-CN"/>
          </a:p>
          <a:p>
            <a:pPr algn="ctr"/>
            <a:r>
              <a:rPr lang="en-US" altLang="zh-CN"/>
              <a:t>name=”</a:t>
            </a:r>
            <a:r>
              <a:rPr lang="zh-CN" altLang="en-US"/>
              <a:t>胡哥</a:t>
            </a:r>
            <a:r>
              <a:rPr lang="en-US" altLang="zh-CN"/>
              <a:t>”</a:t>
            </a:r>
            <a:endParaRPr lang="en-US" altLang="zh-CN"/>
          </a:p>
          <a:p>
            <a:pPr algn="ctr"/>
            <a:r>
              <a:rPr lang="en-US" altLang="zh-CN"/>
              <a:t>age = 40</a:t>
            </a:r>
            <a:endParaRPr lang="en-US" altLang="zh-CN"/>
          </a:p>
          <a:p>
            <a:pPr algn="ctr"/>
            <a:r>
              <a:rPr lang="en-US" altLang="zh-CN"/>
              <a:t>}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7822565" y="3602355"/>
            <a:ext cx="1087755" cy="207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933180" y="3352165"/>
            <a:ext cx="2000250" cy="1391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 Student{</a:t>
            </a:r>
            <a:endParaRPr lang="en-US" altLang="zh-CN"/>
          </a:p>
          <a:p>
            <a:pPr algn="ctr"/>
            <a:r>
              <a:rPr lang="en-US" altLang="zh-CN"/>
              <a:t>name=”</a:t>
            </a:r>
            <a:r>
              <a:rPr lang="zh-CN" altLang="en-US"/>
              <a:t>胡哥</a:t>
            </a:r>
            <a:r>
              <a:rPr lang="en-US" altLang="zh-CN"/>
              <a:t>”</a:t>
            </a:r>
            <a:endParaRPr lang="en-US" altLang="zh-CN"/>
          </a:p>
          <a:p>
            <a:pPr algn="ctr"/>
            <a:r>
              <a:rPr lang="en-US" altLang="zh-CN"/>
              <a:t>age = 38</a:t>
            </a:r>
            <a:endParaRPr lang="en-US" altLang="zh-CN"/>
          </a:p>
          <a:p>
            <a:pPr algn="ctr"/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35755" y="922729"/>
            <a:ext cx="7090347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模仿上面学生的例子，写个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手机类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成员属性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品牌、价格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kumimoji="1"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kumimoji="1"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属性一般是私有的，目的保证数据安全</a:t>
            </a:r>
            <a:r>
              <a:rPr kumimoji="1"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kumimoji="1"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有参、无参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kumimoji="1"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kumimoji="1"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构造方法的格式，</a:t>
            </a:r>
            <a:r>
              <a:rPr kumimoji="1"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kumimoji="1"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无返回类型，类同名方法</a:t>
            </a:r>
            <a:r>
              <a:rPr kumimoji="1"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kumimoji="1"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成员属性的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set/get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成员方法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:show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显示所有属性信息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4165</Words>
  <Application>WPS 演示</Application>
  <PresentationFormat>宽屏</PresentationFormat>
  <Paragraphs>430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方正舒体</vt:lpstr>
      <vt:lpstr>仿宋</vt:lpstr>
      <vt:lpstr>Wingdings</vt:lpstr>
      <vt:lpstr>Calibri</vt:lpstr>
      <vt:lpstr>微软雅黑</vt:lpstr>
      <vt:lpstr>Arial Unicode MS</vt:lpstr>
      <vt:lpstr>Consolas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162</cp:revision>
  <dcterms:created xsi:type="dcterms:W3CDTF">2015-05-05T08:02:00Z</dcterms:created>
  <dcterms:modified xsi:type="dcterms:W3CDTF">2018-01-23T06:31:05Z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