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f" initials="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1T22:51:24.596" idx="2">
    <p:pos x="3502" y="581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1T22:53:35.837" idx="3">
    <p:pos x="2552" y="338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lesson02;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Demo1_Extends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猫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Cat cat = </a:t>
            </a:r>
            <a:r>
              <a:rPr lang="en-US" altLang="zh-CN" b="1" dirty="0">
                <a:sym typeface="+mn-ea"/>
              </a:rPr>
              <a:t>new Cat();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cat.color</a:t>
            </a:r>
            <a:r>
              <a:rPr lang="en-US" altLang="zh-CN" dirty="0">
                <a:sym typeface="+mn-ea"/>
              </a:rPr>
              <a:t> = "</a:t>
            </a:r>
            <a:r>
              <a:rPr lang="zh-CN" altLang="en-US" dirty="0">
                <a:sym typeface="+mn-ea"/>
              </a:rPr>
              <a:t>花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cat.leg</a:t>
            </a:r>
            <a:r>
              <a:rPr lang="en-US" altLang="zh-CN" dirty="0">
                <a:sym typeface="+mn-ea"/>
              </a:rPr>
              <a:t> = 4;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cat.eat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cat.sleep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Dog dog = </a:t>
            </a:r>
            <a:r>
              <a:rPr lang="en-US" altLang="zh-CN" b="1" dirty="0">
                <a:sym typeface="+mn-ea"/>
              </a:rPr>
              <a:t>new Dog();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dog.color</a:t>
            </a:r>
            <a:r>
              <a:rPr lang="en-US" altLang="zh-CN" dirty="0">
                <a:sym typeface="+mn-ea"/>
              </a:rPr>
              <a:t> = "</a:t>
            </a:r>
            <a:r>
              <a:rPr lang="zh-CN" altLang="en-US" dirty="0">
                <a:sym typeface="+mn-ea"/>
              </a:rPr>
              <a:t>黑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dog.leg</a:t>
            </a:r>
            <a:r>
              <a:rPr lang="en-US" altLang="zh-CN" dirty="0">
                <a:sym typeface="+mn-ea"/>
              </a:rPr>
              <a:t> = 4;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dog.eat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dog.sleep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继承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让类与类之间产生关系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子父类关系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案例演示</a:t>
            </a:r>
            <a:r>
              <a:rPr lang="en-US" altLang="zh-CN" dirty="0">
                <a:sym typeface="+mn-ea"/>
              </a:rPr>
              <a:t>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动物类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猫类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狗类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定义两个属性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颜色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腿的个数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两个功能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吃饭，睡觉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String color;//</a:t>
            </a:r>
            <a:r>
              <a:rPr lang="zh-CN" altLang="en-US" dirty="0">
                <a:sym typeface="+mn-ea"/>
              </a:rPr>
              <a:t>颜色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	</a:t>
            </a:r>
            <a:r>
              <a:rPr lang="fr-FR" altLang="zh-CN" b="1" dirty="0" err="1">
                <a:sym typeface="+mn-ea"/>
              </a:rPr>
              <a:t>int</a:t>
            </a:r>
            <a:r>
              <a:rPr lang="fr-FR" altLang="zh-CN" b="1" dirty="0">
                <a:sym typeface="+mn-ea"/>
              </a:rPr>
              <a:t> </a:t>
            </a:r>
            <a:r>
              <a:rPr lang="fr-FR" altLang="zh-CN" b="1" dirty="0" err="1">
                <a:sym typeface="+mn-ea"/>
              </a:rPr>
              <a:t>leg</a:t>
            </a:r>
            <a:r>
              <a:rPr lang="fr-FR" altLang="zh-CN" b="1" dirty="0">
                <a:sym typeface="+mn-ea"/>
              </a:rPr>
              <a:t>;//</a:t>
            </a:r>
            <a:r>
              <a:rPr lang="zh-CN" altLang="fr-FR" b="1" dirty="0">
                <a:sym typeface="+mn-ea"/>
              </a:rPr>
              <a:t>腿</a:t>
            </a:r>
            <a:endParaRPr lang="zh-CN" altLang="fr-FR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eat(){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吃</a:t>
            </a:r>
            <a:r>
              <a:rPr lang="en-US" altLang="zh-CN" b="1" i="1" dirty="0">
                <a:sym typeface="+mn-ea"/>
              </a:rPr>
              <a:t>......");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sleep(){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睡</a:t>
            </a:r>
            <a:r>
              <a:rPr lang="en-US" altLang="zh-CN" b="1" i="1" dirty="0">
                <a:sym typeface="+mn-ea"/>
              </a:rPr>
              <a:t>......");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Cat extends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String color;//</a:t>
            </a:r>
            <a:r>
              <a:rPr lang="zh-CN" altLang="en-US" dirty="0">
                <a:sym typeface="+mn-ea"/>
              </a:rPr>
              <a:t>颜色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leg</a:t>
            </a:r>
            <a:r>
              <a:rPr lang="en-US" altLang="zh-CN" u="sng" dirty="0">
                <a:sym typeface="+mn-ea"/>
              </a:rPr>
              <a:t>;//</a:t>
            </a:r>
            <a:r>
              <a:rPr lang="zh-CN" altLang="en-US" u="sng" dirty="0">
                <a:sym typeface="+mn-ea"/>
              </a:rPr>
              <a:t>腿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void eat(){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吃</a:t>
            </a:r>
            <a:r>
              <a:rPr lang="en-US" altLang="zh-CN" dirty="0">
                <a:sym typeface="+mn-ea"/>
              </a:rPr>
              <a:t>......");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void sleep(){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睡</a:t>
            </a:r>
            <a:r>
              <a:rPr lang="en-US" altLang="zh-CN" dirty="0">
                <a:sym typeface="+mn-ea"/>
              </a:rPr>
              <a:t>......");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Dog extends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String color;//</a:t>
            </a:r>
            <a:r>
              <a:rPr lang="zh-CN" altLang="en-US" dirty="0">
                <a:sym typeface="+mn-ea"/>
              </a:rPr>
              <a:t>颜色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leg</a:t>
            </a:r>
            <a:r>
              <a:rPr lang="en-US" altLang="zh-CN" u="sng" dirty="0">
                <a:sym typeface="+mn-ea"/>
              </a:rPr>
              <a:t>;//</a:t>
            </a:r>
            <a:r>
              <a:rPr lang="zh-CN" altLang="en-US" u="sng" dirty="0">
                <a:sym typeface="+mn-ea"/>
              </a:rPr>
              <a:t>腿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void eat(){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吃</a:t>
            </a:r>
            <a:r>
              <a:rPr lang="en-US" altLang="zh-CN" dirty="0">
                <a:sym typeface="+mn-ea"/>
              </a:rPr>
              <a:t>......");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void sleep(){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睡</a:t>
            </a:r>
            <a:r>
              <a:rPr lang="en-US" altLang="zh-CN" dirty="0">
                <a:sym typeface="+mn-ea"/>
              </a:rPr>
              <a:t>......");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子类只能继承父类所有非私有的成员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成员方法和成员变量</a:t>
            </a:r>
            <a:r>
              <a:rPr lang="en-US" altLang="zh-CN" dirty="0">
                <a:sym typeface="+mn-ea"/>
              </a:rPr>
              <a:t>)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 = </a:t>
            </a:r>
            <a:r>
              <a:rPr lang="en-US" altLang="zh-CN" b="1" dirty="0">
                <a:sym typeface="+mn-ea"/>
              </a:rPr>
              <a:t>new Student();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s.name</a:t>
            </a:r>
            <a:r>
              <a:rPr lang="en-US" altLang="zh-CN" dirty="0">
                <a:sym typeface="+mn-ea"/>
              </a:rPr>
              <a:t> =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s.age</a:t>
            </a:r>
            <a:r>
              <a:rPr lang="en-US" altLang="zh-CN" dirty="0">
                <a:sym typeface="+mn-ea"/>
              </a:rPr>
              <a:t> = 23;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Person{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私有的成员变量，子类不能访问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private String name;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String name;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私有的成员方法，子类不能访问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//private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void say(){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父类的</a:t>
            </a:r>
            <a:r>
              <a:rPr lang="en-US" altLang="zh-CN" b="1" i="1" dirty="0">
                <a:sym typeface="+mn-ea"/>
              </a:rPr>
              <a:t>say</a:t>
            </a:r>
            <a:r>
              <a:rPr lang="zh-CN" altLang="en-US" b="1" i="1" dirty="0">
                <a:sym typeface="+mn-ea"/>
              </a:rPr>
              <a:t>方法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(name + ":say...");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Student extends Person{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Demo1_Extends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Person p = new Person("</a:t>
            </a:r>
            <a:r>
              <a:rPr lang="en-US" altLang="zh-CN" u="sng" dirty="0">
                <a:sym typeface="+mn-ea"/>
              </a:rPr>
              <a:t>zhangsan",23);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p.say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Student s = new Student("</a:t>
            </a:r>
            <a:r>
              <a:rPr lang="en-US" altLang="zh-CN" u="sng" dirty="0">
                <a:sym typeface="+mn-ea"/>
              </a:rPr>
              <a:t>zhangsan",23);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 = </a:t>
            </a:r>
            <a:r>
              <a:rPr lang="en-US" altLang="zh-CN" b="1" dirty="0">
                <a:sym typeface="+mn-ea"/>
              </a:rPr>
              <a:t>new Student("zhangsan",23,"A001");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Person{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String name;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public </a:t>
            </a:r>
            <a:r>
              <a:rPr lang="en-US" altLang="zh-CN" b="1" dirty="0">
                <a:sym typeface="+mn-ea"/>
              </a:rPr>
              <a:t>void say(){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父类的</a:t>
            </a:r>
            <a:r>
              <a:rPr lang="en-US" altLang="zh-CN" b="1" i="1" dirty="0">
                <a:sym typeface="+mn-ea"/>
              </a:rPr>
              <a:t>say</a:t>
            </a:r>
            <a:r>
              <a:rPr lang="zh-CN" altLang="en-US" b="1" i="1" dirty="0">
                <a:sym typeface="+mn-ea"/>
              </a:rPr>
              <a:t>方法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(name + ":say...");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Person(){}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Person(String </a:t>
            </a:r>
            <a:r>
              <a:rPr lang="en-US" altLang="zh-CN" b="1" dirty="0" err="1">
                <a:sym typeface="+mn-ea"/>
              </a:rPr>
              <a:t>name,int</a:t>
            </a:r>
            <a:r>
              <a:rPr lang="en-US" altLang="zh-CN" b="1" dirty="0">
                <a:sym typeface="+mn-ea"/>
              </a:rPr>
              <a:t> age){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=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父类的有参数构造方法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Student extends Person{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String id;//</a:t>
            </a:r>
            <a:r>
              <a:rPr lang="zh-CN" altLang="en-US" dirty="0">
                <a:sym typeface="+mn-ea"/>
              </a:rPr>
              <a:t>学生编号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String name;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Student(String </a:t>
            </a:r>
            <a:r>
              <a:rPr lang="en-US" altLang="zh-CN" b="1" dirty="0" err="1">
                <a:sym typeface="+mn-ea"/>
              </a:rPr>
              <a:t>name,int</a:t>
            </a:r>
            <a:r>
              <a:rPr lang="en-US" altLang="zh-CN" b="1" dirty="0">
                <a:sym typeface="+mn-ea"/>
              </a:rPr>
              <a:t> age){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//1.super</a:t>
            </a:r>
            <a:r>
              <a:rPr lang="zh-CN" altLang="en-US" dirty="0">
                <a:sym typeface="+mn-ea"/>
              </a:rPr>
              <a:t>是调用父类的构造方法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super(name, age);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//2.super</a:t>
            </a:r>
            <a:r>
              <a:rPr lang="zh-CN" altLang="en-US" dirty="0">
                <a:sym typeface="+mn-ea"/>
              </a:rPr>
              <a:t>调用父类的属性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super.name</a:t>
            </a:r>
            <a:r>
              <a:rPr lang="en-US" altLang="zh-CN" dirty="0">
                <a:sym typeface="+mn-ea"/>
              </a:rPr>
              <a:t> = name;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super.age</a:t>
            </a:r>
            <a:r>
              <a:rPr lang="en-US" altLang="zh-CN" dirty="0">
                <a:sym typeface="+mn-ea"/>
              </a:rPr>
              <a:t> = age;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//3.super</a:t>
            </a:r>
            <a:r>
              <a:rPr lang="zh-CN" altLang="en-US" dirty="0">
                <a:sym typeface="+mn-ea"/>
              </a:rPr>
              <a:t>调用父类的方法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super.say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//4.this</a:t>
            </a:r>
            <a:r>
              <a:rPr lang="zh-CN" altLang="en-US" dirty="0">
                <a:sym typeface="+mn-ea"/>
              </a:rPr>
              <a:t>可以调用本类的属性和方法，也可以调用父类的属性和方法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本类没有的情况下</a:t>
            </a:r>
            <a:r>
              <a:rPr lang="en-US" altLang="zh-CN" dirty="0">
                <a:sym typeface="+mn-ea"/>
              </a:rPr>
              <a:t>)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=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this.say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子类的有两个参数构造方法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Student(String </a:t>
            </a:r>
            <a:r>
              <a:rPr lang="en-US" altLang="zh-CN" b="1" dirty="0" err="1">
                <a:sym typeface="+mn-ea"/>
              </a:rPr>
              <a:t>name,int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age,String</a:t>
            </a:r>
            <a:r>
              <a:rPr lang="en-US" altLang="zh-CN" b="1" dirty="0">
                <a:sym typeface="+mn-ea"/>
              </a:rPr>
              <a:t> id){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//5.this</a:t>
            </a:r>
            <a:r>
              <a:rPr lang="zh-CN" altLang="en-US" dirty="0">
                <a:sym typeface="+mn-ea"/>
              </a:rPr>
              <a:t>可以调用本类的构造方法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this(name, age);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this.id</a:t>
            </a:r>
            <a:r>
              <a:rPr lang="en-US" altLang="zh-CN" b="1" dirty="0">
                <a:sym typeface="+mn-ea"/>
              </a:rPr>
              <a:t> = id;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子类的有三个参数构造方法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>
                <a:sym typeface="+mn-ea"/>
              </a:rPr>
              <a:t>public class Demo{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en-US" altLang="zh-CN" b="1">
                <a:sym typeface="+mn-ea"/>
              </a:rPr>
              <a:t>public static void main(String[] args) 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	Student </a:t>
            </a:r>
            <a:r>
              <a:rPr lang="en-US" altLang="zh-CN" u="sng">
                <a:sym typeface="+mn-ea"/>
              </a:rPr>
              <a:t>s = </a:t>
            </a:r>
            <a:r>
              <a:rPr lang="en-US" altLang="zh-CN" b="1" u="sng">
                <a:sym typeface="+mn-ea"/>
              </a:rPr>
              <a:t>new Student("zhangsan",23);</a:t>
            </a:r>
            <a:endParaRPr lang="en-US" altLang="zh-CN" b="1" u="sng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//Object</a:t>
            </a:r>
            <a:r>
              <a:rPr lang="zh-CN" altLang="en-US">
                <a:sym typeface="+mn-ea"/>
              </a:rPr>
              <a:t>类最顶层的父类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万物皆对象</a:t>
            </a:r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class Person extends Object{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String name;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en-US" altLang="zh-CN" b="1">
                <a:sym typeface="+mn-ea"/>
              </a:rPr>
              <a:t>int age;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String color;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en-US" altLang="zh-CN" b="1">
                <a:sym typeface="+mn-ea"/>
              </a:rPr>
              <a:t>public Person(){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>
                <a:sym typeface="+mn-ea"/>
              </a:rPr>
              <a:t>		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初始化皮肤颜色</a:t>
            </a:r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	color = "</a:t>
            </a:r>
            <a:r>
              <a:rPr lang="zh-CN" altLang="en-US">
                <a:sym typeface="+mn-ea"/>
              </a:rPr>
              <a:t>黄皮肤</a:t>
            </a:r>
            <a:r>
              <a:rPr lang="en-US" altLang="zh-CN">
                <a:sym typeface="+mn-ea"/>
              </a:rPr>
              <a:t>";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	System.</a:t>
            </a:r>
            <a:r>
              <a:rPr lang="en-US" altLang="zh-CN" b="1" i="1">
                <a:sym typeface="+mn-ea"/>
              </a:rPr>
              <a:t>out.println("</a:t>
            </a:r>
            <a:r>
              <a:rPr lang="zh-CN" altLang="en-US" b="1" i="1">
                <a:sym typeface="+mn-ea"/>
              </a:rPr>
              <a:t>父类 </a:t>
            </a:r>
            <a:r>
              <a:rPr lang="en-US" altLang="zh-CN" b="1" i="1">
                <a:sym typeface="+mn-ea"/>
              </a:rPr>
              <a:t>Person </a:t>
            </a:r>
            <a:r>
              <a:rPr lang="zh-CN" altLang="en-US" b="1" i="1">
                <a:sym typeface="+mn-ea"/>
              </a:rPr>
              <a:t>空参构造方法</a:t>
            </a:r>
            <a:r>
              <a:rPr lang="en-US" altLang="zh-CN" b="1" i="1">
                <a:sym typeface="+mn-ea"/>
              </a:rPr>
              <a:t>");</a:t>
            </a:r>
            <a:endParaRPr lang="en-US" altLang="zh-CN" b="1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class Student extends Person{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en-US" altLang="zh-CN" b="1">
                <a:sym typeface="+mn-ea"/>
              </a:rPr>
              <a:t>public Student(String name,int age){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>
                <a:sym typeface="+mn-ea"/>
              </a:rPr>
              <a:t>		</a:t>
            </a:r>
            <a:r>
              <a:rPr lang="en-US" altLang="zh-CN" b="1">
                <a:sym typeface="+mn-ea"/>
              </a:rPr>
              <a:t>super();//</a:t>
            </a:r>
            <a:r>
              <a:rPr lang="zh-CN" altLang="en-US" b="1">
                <a:sym typeface="+mn-ea"/>
              </a:rPr>
              <a:t>默认不写，也会调用父类的空参构造方法</a:t>
            </a:r>
            <a:r>
              <a:rPr lang="en-US" altLang="zh-CN" b="1">
                <a:sym typeface="+mn-ea"/>
              </a:rPr>
              <a:t>"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	</a:t>
            </a:r>
            <a:r>
              <a:rPr lang="en-US" altLang="zh-CN" b="1">
                <a:sym typeface="+mn-ea"/>
              </a:rPr>
              <a:t>this.name = name;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	</a:t>
            </a:r>
            <a:r>
              <a:rPr lang="en-US" altLang="zh-CN" b="1">
                <a:sym typeface="+mn-ea"/>
              </a:rPr>
              <a:t>this.age = age;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	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	System.</a:t>
            </a:r>
            <a:r>
              <a:rPr lang="en-US" altLang="zh-CN" b="1" i="1">
                <a:sym typeface="+mn-ea"/>
              </a:rPr>
              <a:t>out.println("Student </a:t>
            </a:r>
            <a:r>
              <a:rPr lang="zh-CN" altLang="en-US" b="1" i="1">
                <a:sym typeface="+mn-ea"/>
              </a:rPr>
              <a:t>有参构造方法</a:t>
            </a:r>
            <a:r>
              <a:rPr lang="en-US" altLang="zh-CN" b="1" i="1">
                <a:sym typeface="+mn-ea"/>
              </a:rPr>
              <a:t>");</a:t>
            </a:r>
            <a:endParaRPr lang="en-US" altLang="zh-CN" b="1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>
                <a:sym typeface="+mn-ea"/>
              </a:rPr>
              <a:t>public class Demo01 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public static void main(String[] args) 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父类没有无参构造方法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子类怎么办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子类必须创建无参构造方法</a:t>
            </a:r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class Person{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String name;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int age;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//public Person(){}//</a:t>
            </a:r>
            <a:r>
              <a:rPr lang="zh-CN" altLang="en-US">
                <a:sym typeface="+mn-ea"/>
              </a:rPr>
              <a:t>开发时，尽量写上无参的构造方法</a:t>
            </a:r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public Person(String name,int age){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this.name = name;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this.age = age;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/*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 * Implicit super constructor Person() is undefined for default constructor. 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 * Must define an explicit constructor:</a:t>
            </a:r>
            <a:r>
              <a:rPr lang="zh-CN" altLang="en-US">
                <a:sym typeface="+mn-ea"/>
              </a:rPr>
              <a:t>定义一个明确的构造方法</a:t>
            </a:r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>
                <a:sym typeface="+mn-ea"/>
              </a:rPr>
              <a:t> * *</a:t>
            </a:r>
            <a:r>
              <a:rPr lang="en-US" altLang="zh-CN">
                <a:sym typeface="+mn-ea"/>
              </a:rPr>
              <a:t>/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class Student extends Person{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父类没有无参构造方法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子类怎么办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子类必须创建无参构造方法</a:t>
            </a:r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public Student(){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super("zhangsan", 23);</a:t>
            </a:r>
            <a:endParaRPr lang="en-US" altLang="zh-CN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/* 1,jvm</a:t>
            </a:r>
            <a:r>
              <a:rPr lang="zh-CN" altLang="en-US" b="1" dirty="0">
                <a:sym typeface="+mn-ea"/>
              </a:rPr>
              <a:t>调用了</a:t>
            </a:r>
            <a:r>
              <a:rPr lang="en-US" altLang="zh-CN" b="1" dirty="0">
                <a:sym typeface="+mn-ea"/>
              </a:rPr>
              <a:t>main</a:t>
            </a:r>
            <a:r>
              <a:rPr lang="zh-CN" altLang="en-US" b="1" dirty="0">
                <a:sym typeface="+mn-ea"/>
              </a:rPr>
              <a:t>方法</a:t>
            </a:r>
            <a:r>
              <a:rPr lang="en-US" altLang="zh-CN" b="1" dirty="0">
                <a:sym typeface="+mn-ea"/>
              </a:rPr>
              <a:t>,main</a:t>
            </a:r>
            <a:r>
              <a:rPr lang="zh-CN" altLang="en-US" b="1" dirty="0">
                <a:sym typeface="+mn-ea"/>
              </a:rPr>
              <a:t>进栈 </a:t>
            </a:r>
            <a:endParaRPr lang="en-US" altLang="zh-CN" b="1" dirty="0"/>
          </a:p>
          <a:p>
            <a:r>
              <a:rPr lang="en-US" altLang="zh-CN" b="1" dirty="0">
                <a:sym typeface="+mn-ea"/>
              </a:rPr>
              <a:t>2,</a:t>
            </a:r>
            <a:r>
              <a:rPr lang="zh-CN" altLang="en-US" b="1" dirty="0">
                <a:sym typeface="+mn-ea"/>
              </a:rPr>
              <a:t>遇到</a:t>
            </a:r>
            <a:r>
              <a:rPr lang="en-US" altLang="zh-CN" b="1" dirty="0" err="1">
                <a:sym typeface="+mn-ea"/>
              </a:rPr>
              <a:t>Zi</a:t>
            </a:r>
            <a:r>
              <a:rPr lang="en-US" altLang="zh-CN" b="1" dirty="0">
                <a:sym typeface="+mn-ea"/>
              </a:rPr>
              <a:t> z = new </a:t>
            </a:r>
            <a:r>
              <a:rPr lang="en-US" altLang="zh-CN" b="1" dirty="0" err="1">
                <a:sym typeface="+mn-ea"/>
              </a:rPr>
              <a:t>Zi</a:t>
            </a:r>
            <a:r>
              <a:rPr lang="en-US" altLang="zh-CN" b="1" dirty="0">
                <a:sym typeface="+mn-ea"/>
              </a:rPr>
              <a:t>();</a:t>
            </a:r>
            <a:r>
              <a:rPr lang="zh-CN" altLang="en-US" b="1" dirty="0">
                <a:sym typeface="+mn-ea"/>
              </a:rPr>
              <a:t>会先将</a:t>
            </a:r>
            <a:r>
              <a:rPr lang="en-US" altLang="zh-CN" b="1" dirty="0" err="1">
                <a:sym typeface="+mn-ea"/>
              </a:rPr>
              <a:t>Fu.class</a:t>
            </a:r>
            <a:r>
              <a:rPr lang="zh-CN" altLang="en-US" b="1" dirty="0">
                <a:sym typeface="+mn-ea"/>
              </a:rPr>
              <a:t>和</a:t>
            </a:r>
            <a:r>
              <a:rPr lang="en-US" altLang="zh-CN" b="1" dirty="0" err="1">
                <a:sym typeface="+mn-ea"/>
              </a:rPr>
              <a:t>Zi.class</a:t>
            </a:r>
            <a:r>
              <a:rPr lang="zh-CN" altLang="en-US" b="1" dirty="0">
                <a:sym typeface="+mn-ea"/>
              </a:rPr>
              <a:t>分别加载进内存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再创建对象</a:t>
            </a:r>
            <a:endParaRPr lang="en-US" altLang="zh-CN" b="1" dirty="0"/>
          </a:p>
          <a:p>
            <a:r>
              <a:rPr lang="en-US" altLang="zh-CN" b="1" dirty="0">
                <a:sym typeface="+mn-ea"/>
              </a:rPr>
              <a:t>2.</a:t>
            </a:r>
            <a:r>
              <a:rPr lang="zh-CN" altLang="en-US" b="1" dirty="0">
                <a:sym typeface="+mn-ea"/>
              </a:rPr>
              <a:t>当</a:t>
            </a:r>
            <a:r>
              <a:rPr lang="en-US" altLang="zh-CN" b="1" dirty="0" err="1">
                <a:sym typeface="+mn-ea"/>
              </a:rPr>
              <a:t>Fu.class</a:t>
            </a:r>
            <a:r>
              <a:rPr lang="zh-CN" altLang="en-US" b="1" dirty="0">
                <a:sym typeface="+mn-ea"/>
              </a:rPr>
              <a:t>加载进内存 父类的静态代码块会随着</a:t>
            </a:r>
            <a:r>
              <a:rPr lang="en-US" altLang="zh-CN" b="1" dirty="0" err="1">
                <a:sym typeface="+mn-ea"/>
              </a:rPr>
              <a:t>Fu.class</a:t>
            </a:r>
            <a:r>
              <a:rPr lang="zh-CN" altLang="en-US" b="1" dirty="0">
                <a:sym typeface="+mn-ea"/>
              </a:rPr>
              <a:t>一起加载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当</a:t>
            </a:r>
            <a:r>
              <a:rPr lang="en-US" altLang="zh-CN" b="1" dirty="0" err="1">
                <a:sym typeface="+mn-ea"/>
              </a:rPr>
              <a:t>Zi.class</a:t>
            </a:r>
            <a:r>
              <a:rPr lang="zh-CN" altLang="en-US" b="1" dirty="0">
                <a:sym typeface="+mn-ea"/>
              </a:rPr>
              <a:t>加载进内存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子类的静态代码块会随着</a:t>
            </a:r>
            <a:r>
              <a:rPr lang="en-US" altLang="zh-CN" b="1" dirty="0" err="1">
                <a:sym typeface="+mn-ea"/>
              </a:rPr>
              <a:t>Zi.class</a:t>
            </a:r>
            <a:r>
              <a:rPr lang="zh-CN" altLang="en-US" b="1" dirty="0">
                <a:sym typeface="+mn-ea"/>
              </a:rPr>
              <a:t>一起加载 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第一个输出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静态代码块</a:t>
            </a:r>
            <a:r>
              <a:rPr lang="en-US" altLang="zh-CN" b="1" dirty="0">
                <a:sym typeface="+mn-ea"/>
              </a:rPr>
              <a:t>Fu,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第二个输出静态代码块</a:t>
            </a:r>
            <a:r>
              <a:rPr lang="en-US" altLang="zh-CN" b="1" dirty="0" err="1">
                <a:sym typeface="+mn-ea"/>
              </a:rPr>
              <a:t>Zi</a:t>
            </a:r>
            <a:r>
              <a:rPr lang="en-US" altLang="zh-CN" b="1" dirty="0">
                <a:sym typeface="+mn-ea"/>
              </a:rPr>
              <a:t> 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>
                <a:sym typeface="+mn-ea"/>
              </a:rPr>
              <a:t>3,</a:t>
            </a:r>
            <a:r>
              <a:rPr lang="zh-CN" altLang="en-US" b="1" dirty="0">
                <a:sym typeface="+mn-ea"/>
              </a:rPr>
              <a:t>走</a:t>
            </a:r>
            <a:r>
              <a:rPr lang="en-US" altLang="zh-CN" b="1" dirty="0" err="1">
                <a:sym typeface="+mn-ea"/>
              </a:rPr>
              <a:t>Zi</a:t>
            </a:r>
            <a:r>
              <a:rPr lang="zh-CN" altLang="en-US" b="1" dirty="0">
                <a:sym typeface="+mn-ea"/>
              </a:rPr>
              <a:t>类的构造方法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因为</a:t>
            </a:r>
            <a:r>
              <a:rPr lang="en-US" altLang="zh-CN" b="1" dirty="0">
                <a:sym typeface="+mn-ea"/>
              </a:rPr>
              <a:t>java</a:t>
            </a:r>
            <a:r>
              <a:rPr lang="zh-CN" altLang="en-US" b="1" dirty="0">
                <a:sym typeface="+mn-ea"/>
              </a:rPr>
              <a:t>中是分层初始化的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先初始化父类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再初始化子类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所以先走的父类构造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但是在执行 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父类构造时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发现父类有构造代码块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构造代码块是优先于构造方法执行的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所以 第三个输出构造代码块</a:t>
            </a:r>
            <a:r>
              <a:rPr lang="en-US" altLang="zh-CN" b="1" dirty="0">
                <a:sym typeface="+mn-ea"/>
              </a:rPr>
              <a:t>Fu,</a:t>
            </a:r>
            <a:r>
              <a:rPr lang="zh-CN" altLang="en-US" b="1" dirty="0">
                <a:sym typeface="+mn-ea"/>
              </a:rPr>
              <a:t>第四个输出构造方法</a:t>
            </a:r>
            <a:r>
              <a:rPr lang="en-US" altLang="zh-CN" b="1" dirty="0">
                <a:sym typeface="+mn-ea"/>
              </a:rPr>
              <a:t>Fu 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>
                <a:sym typeface="+mn-ea"/>
              </a:rPr>
              <a:t>4,Fu</a:t>
            </a:r>
            <a:r>
              <a:rPr lang="zh-CN" altLang="en-US" b="1" dirty="0">
                <a:sym typeface="+mn-ea"/>
              </a:rPr>
              <a:t>类初始化结束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子类初始化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第五个输出的是构造代码块</a:t>
            </a:r>
            <a:r>
              <a:rPr lang="en-US" altLang="zh-CN" b="1" dirty="0" err="1">
                <a:sym typeface="+mn-ea"/>
              </a:rPr>
              <a:t>Zi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构造方法</a:t>
            </a:r>
            <a:r>
              <a:rPr lang="en-US" altLang="zh-CN" b="1" dirty="0" err="1">
                <a:sym typeface="+mn-ea"/>
              </a:rPr>
              <a:t>Zi</a:t>
            </a:r>
            <a:r>
              <a:rPr lang="en-US" altLang="zh-CN" b="1" dirty="0">
                <a:sym typeface="+mn-ea"/>
              </a:rPr>
              <a:t> */</a:t>
            </a:r>
            <a:endParaRPr kumimoji="1" lang="zh-CN" altLang="en-US" b="1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Son s = </a:t>
            </a:r>
            <a:r>
              <a:rPr lang="en-US" altLang="zh-CN" b="1" dirty="0">
                <a:sym typeface="+mn-ea"/>
              </a:rPr>
              <a:t>new Son();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s.chasingGirls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Son.</a:t>
            </a:r>
            <a:r>
              <a:rPr lang="en-US" altLang="zh-CN" i="1" dirty="0" err="1">
                <a:sym typeface="+mn-ea"/>
              </a:rPr>
              <a:t>drive</a:t>
            </a:r>
            <a:r>
              <a:rPr lang="en-US" altLang="zh-CN" i="1" dirty="0">
                <a:sym typeface="+mn-ea"/>
              </a:rPr>
              <a:t>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Father{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drive(){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父类开车</a:t>
            </a:r>
            <a:r>
              <a:rPr lang="en-US" altLang="zh-CN" b="1" i="1" dirty="0">
                <a:sym typeface="+mn-ea"/>
              </a:rPr>
              <a:t>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say(){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说中文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//</a:t>
            </a:r>
            <a:r>
              <a:rPr lang="zh-CN" altLang="en-US" dirty="0">
                <a:sym typeface="+mn-ea"/>
              </a:rPr>
              <a:t>泡妞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chasingGirls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父类会泡妞</a:t>
            </a:r>
            <a:r>
              <a:rPr lang="en-US" altLang="zh-CN" b="1" i="1" dirty="0">
                <a:sym typeface="+mn-ea"/>
              </a:rPr>
              <a:t>-</a:t>
            </a:r>
            <a:r>
              <a:rPr lang="zh-CN" altLang="en-US" b="1" i="1" dirty="0">
                <a:sym typeface="+mn-ea"/>
              </a:rPr>
              <a:t>用钱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Son extends Father{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//private</a:t>
            </a:r>
            <a:r>
              <a:rPr lang="zh-CN" altLang="en-US" dirty="0">
                <a:sym typeface="+mn-ea"/>
              </a:rPr>
              <a:t>权限比</a:t>
            </a:r>
            <a:r>
              <a:rPr lang="en-US" altLang="zh-CN" dirty="0">
                <a:sym typeface="+mn-ea"/>
              </a:rPr>
              <a:t>public</a:t>
            </a:r>
            <a:r>
              <a:rPr lang="zh-CN" altLang="en-US" dirty="0">
                <a:sym typeface="+mn-ea"/>
              </a:rPr>
              <a:t>低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chasingGirls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</a:t>
            </a:r>
            <a:r>
              <a:rPr lang="en-US" altLang="zh-CN" b="1" dirty="0" err="1">
                <a:sym typeface="+mn-ea"/>
              </a:rPr>
              <a:t>super.chasingGirls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子类也会泡妞</a:t>
            </a:r>
            <a:r>
              <a:rPr lang="en-US" altLang="zh-CN" b="1" i="1" dirty="0">
                <a:sym typeface="+mn-ea"/>
              </a:rPr>
              <a:t>-</a:t>
            </a:r>
            <a:r>
              <a:rPr lang="zh-CN" altLang="en-US" b="1" i="1" dirty="0">
                <a:sym typeface="+mn-ea"/>
              </a:rPr>
              <a:t>用厨艺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say()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super.say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当子类需要父类的功能，而功能主体子类有自己特有内容时，可以重写父类中的方法。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这样，即沿袭了父类的功能，又定义了子类特有的内容。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说英文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88471" y="707134"/>
            <a:ext cx="2473754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extends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8472" y="1358062"/>
            <a:ext cx="6330950" cy="466153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让类与类之间产生关系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子父类关系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动物类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猫类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狗类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定义两个属性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颜色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腿的个数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两个功能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吃饭，睡觉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extends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是继承的意思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Animal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是父类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都是子类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使用继承前使用继承后的一个简单区别就是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代码简化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18566" y="836576"/>
            <a:ext cx="432041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继承的好处和弊端 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8565" y="1523428"/>
            <a:ext cx="7323473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继承的好处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提高了代码的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复用性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提高了代码的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维护性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让类与类之间产生了关系，继承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是多态的前提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继承的弊端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耦合性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增强了。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开发的原则：高内聚，低耦合。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耦合：类与类的关系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内聚：就是自己完成某件事情的能力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53212" y="879993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类的继承特点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3211" y="1702389"/>
            <a:ext cx="7573088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支持单继承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不支持多继承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一个儿子只能有一个爹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有些语言是支持多继承，多继承的格式：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extends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2,...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支持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多层继承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继承体系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如果想用这个体系的所有功能用最底层的类创建对象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如果想看这个体系的共性功能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看最顶层的类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81228" y="1128537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继承的注意事项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6830" y="1887855"/>
            <a:ext cx="9747250" cy="9220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只能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继承父类所有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非私有的成员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成员方法和成员变量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子类可以通过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super(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马上讲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关键字去访问父类构造方法。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00287" y="605942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super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0480" y="1318895"/>
            <a:ext cx="9637395" cy="42462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1.super的作用：super指的是当前类的对象的父类引用</a:t>
            </a:r>
            <a:endParaRPr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2.super可以调用父类的成员属性 super.成员变量</a:t>
            </a:r>
            <a:endParaRPr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3.super可以调用父类的成员方法 super.成员方法</a:t>
            </a:r>
            <a:endParaRPr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4.super可以调用父类的构造方法 super(…)</a:t>
            </a:r>
            <a:endParaRPr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的作用：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指的是当前类的对象引用</a:t>
            </a:r>
            <a:endParaRPr kumimoji="1"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可以调用本类的成员属性 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this.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成员属性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可以调用本类的成员方法 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this.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也可以调用父类的成员方法（在本类没有的情况下）</a:t>
            </a:r>
            <a:r>
              <a:rPr kumimoji="1"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this.</a:t>
            </a:r>
            <a:r>
              <a:rPr kumimoji="1"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父类方法、</a:t>
            </a:r>
            <a:r>
              <a:rPr kumimoji="1"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this.</a:t>
            </a:r>
            <a:r>
              <a:rPr kumimoji="1"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父类属性</a:t>
            </a:r>
            <a:endParaRPr kumimoji="1"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可以调用本类的构造方法 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this(…)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68730" y="937895"/>
            <a:ext cx="5953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继承中构造方法的关系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8730" y="1734820"/>
            <a:ext cx="9415780" cy="29997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子类中所有的构造方法默认都会访问父类中空参数的构造方法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因为子类会继承父类中的数据，可能还会使用父类的数据。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所以，子类初始化之前，一定要先完成父类数据的初始化。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每一个构造方法的第一条语句默认都是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super()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类是最顶层的父类。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18395" y="907040"/>
            <a:ext cx="4224233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继承中构造方法的注意事项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6883" y="1589951"/>
            <a:ext cx="7211701" cy="25844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父类没有无参构造方法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子类怎么办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子类必须创建无参构造方法，内还要调用父类构造方法</a:t>
            </a:r>
            <a:endParaRPr lang="zh-CN" altLang="en-US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子类实现有参的构造方法</a:t>
            </a:r>
            <a:endParaRPr lang="zh-CN" altLang="en-US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父类自己实现无参构造方法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</a:rPr>
              <a:t>super(…)</a:t>
            </a:r>
            <a:r>
              <a:rPr lang="zh-CN" altLang="en-US" b="1" dirty="0">
                <a:solidFill>
                  <a:srgbClr val="C00000"/>
                </a:solidFill>
              </a:rPr>
              <a:t>或者</a:t>
            </a:r>
            <a:r>
              <a:rPr lang="en-US" altLang="zh-CN" b="1" dirty="0">
                <a:solidFill>
                  <a:srgbClr val="C00000"/>
                </a:solidFill>
              </a:rPr>
              <a:t>this(….)</a:t>
            </a:r>
            <a:r>
              <a:rPr lang="zh-CN" altLang="en-US" b="1" dirty="0">
                <a:solidFill>
                  <a:srgbClr val="C00000"/>
                </a:solidFill>
              </a:rPr>
              <a:t>必须出现在构造方法的第一条语句上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9746" y="52136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继承中的面试题一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9820" y="982980"/>
            <a:ext cx="5407025" cy="5262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Fu{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10;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Fu(){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b="1" i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</a:t>
            </a:r>
            <a:r>
              <a:rPr lang="en-US" altLang="zh-CN" sz="14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Zi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Fu{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20;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Zi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(){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b="1" i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zi</a:t>
            </a:r>
            <a:r>
              <a:rPr lang="en-US" altLang="zh-CN" sz="14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show(){</a:t>
            </a:r>
            <a:endParaRPr lang="en-US" altLang="zh-CN" sz="1400" b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pt-BR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4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30;</a:t>
            </a:r>
            <a:endParaRPr lang="pt-BR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pt-BR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pt-BR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pt-BR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pt-BR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pt-BR" altLang="zh-CN" sz="14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pt-BR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pt-BR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pt-BR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pt-BR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pt-BR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pt-BR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pt-BR" altLang="zh-CN" sz="1400" b="1" i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pt-BR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pt-BR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pt-BR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pt-BR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pt-BR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pt-BR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pt-BR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pt-BR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pt-BR" altLang="zh-CN" sz="1400" b="1" i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super</a:t>
            </a:r>
            <a:r>
              <a:rPr lang="pt-BR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pt-BR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pt-BR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pt-BR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</a:t>
            </a:r>
            <a:endParaRPr lang="pt-BR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pt-BR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pt-BR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pt-BR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Test1 {</a:t>
            </a:r>
            <a:endParaRPr lang="pt-BR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pt-BR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</a:t>
            </a:r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pt-BR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pt-BR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args</a:t>
            </a:r>
            <a:r>
              <a:rPr lang="pt-BR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{</a:t>
            </a:r>
            <a:endParaRPr lang="pt-BR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Zi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Zi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show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sz="1400" b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79500" y="682625"/>
            <a:ext cx="5727065" cy="549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p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Test {</a:t>
            </a:r>
            <a:endParaRPr lang="en-US" altLang="zh-CN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main(String[] </a:t>
            </a:r>
            <a:r>
              <a:rPr lang="en-US" altLang="zh-CN" sz="13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lang="en-US" altLang="zh-CN" sz="13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300" u="sng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1300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</a:t>
            </a:r>
            <a:r>
              <a:rPr lang="en-US" altLang="zh-CN" sz="1300" b="1" u="sng" dirty="0" err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en-US" altLang="zh-CN" sz="13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300" b="1" u="sng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3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en-US" altLang="zh-CN" sz="1300" b="1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Fu {</a:t>
            </a:r>
            <a:endParaRPr lang="en-US" altLang="zh-CN" sz="13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lang="en-US" altLang="zh-CN" sz="13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3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3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静态代码块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Fu"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3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{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3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3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构造代码块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Fu"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3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Fu() {</a:t>
            </a:r>
            <a:endParaRPr lang="en-US" altLang="zh-CN" sz="13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3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3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构造方法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Fu"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3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3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extends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Fu {</a:t>
            </a:r>
            <a:endParaRPr lang="en-US" altLang="zh-CN" sz="13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lang="en-US" altLang="zh-CN" sz="13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3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3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静态代码块</a:t>
            </a:r>
            <a:r>
              <a:rPr lang="en-US" altLang="zh-CN" sz="1300" b="1" i="1" dirty="0" err="1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3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{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3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3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构造代码块</a:t>
            </a:r>
            <a:r>
              <a:rPr lang="en-US" altLang="zh-CN" sz="1300" b="1" i="1" dirty="0" err="1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3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3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3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endParaRPr lang="en-US" altLang="zh-CN" sz="13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3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3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构造方法</a:t>
            </a:r>
            <a:r>
              <a:rPr lang="en-US" altLang="zh-CN" sz="1300" b="1" i="1" dirty="0" err="1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3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3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3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3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426" y="221014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继承中的面试题二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80922" y="790424"/>
            <a:ext cx="3550972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方法重写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概述及其应用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1125" y="1437005"/>
            <a:ext cx="9595485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什么是方法重写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方法重写是指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子父类出现了一模一样的方法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重写这个概念只是存在子类和父类中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方法重写的应用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当子类需要父类的功能，而子类有自己特有内容时，可以重写父类中的方法。这样，即沿袭了父类的功能，又定义了子类特有的内容。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97761" y="1533303"/>
            <a:ext cx="7190822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代码块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的概述和分类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动物类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猫类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狗类案例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继承的好处和弊端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类的继承特点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继承的注意事项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super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继承中构造方法的关系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继承中构造方法的注意事项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继承中的面试题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继承中成员方法关系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372" y="807087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50020" y="913132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方法重写的注意事项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0021" y="1657050"/>
            <a:ext cx="7407893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父类中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私有方法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不能被重写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因为父类私有方法子类根本就无法继承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子类重写父类方法时，访问权限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最好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就一致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28700" y="1532255"/>
            <a:ext cx="10017125" cy="37846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Overload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能改变返回值类型吗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?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3429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overload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是指方法重载，重载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可以改变返回值类型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方法的重载只看参数列表不同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1" indent="0">
              <a:lnSpc>
                <a:spcPct val="200000"/>
              </a:lnSpc>
              <a:buFont typeface="+mj-ea"/>
              <a:buNone/>
            </a:pPr>
            <a:endParaRPr lang="en-US" altLang="zh-CN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Override</a:t>
            </a:r>
            <a:r>
              <a:rPr lang="zh-CN" altLang="en-US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重写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Overload</a:t>
            </a:r>
            <a:r>
              <a:rPr lang="zh-CN" altLang="en-US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重载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区别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Override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是指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方法重写，也就是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子类中出现了和父类中方法声明一模一样的方法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方法的重写是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与返回值类型有关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返回值是一致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或者是子父类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方法重载：本类中出现的方法名一样，参数列表不同的方法。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与返回值类型无关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8570" y="902218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方法重写重载的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 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8789" y="969936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8789" y="1643522"/>
            <a:ext cx="4572000" cy="3415030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学生和老师案例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分别写个学生和老师类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相同属性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姓名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年龄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相同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行为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吃饭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老师有特有的方法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讲课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学生有特有的方法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学习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/>
              <a:t>使用继承将学生和老师代码进行改造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36919" y="1581008"/>
            <a:ext cx="7028482" cy="29997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猫狗案例（使用继承实现猫类和狗类）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共有属性和行为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毛的颜色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腿的个数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行为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吃饭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特有行为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猫特有行为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抓老鼠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catchMouse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狗特有行为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看家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lookHome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6919" y="901710"/>
            <a:ext cx="139653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59053" y="656871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关键字修饰类,方法以及变量的特点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8875" y="1356360"/>
            <a:ext cx="9691370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/>
              <a:t>final</a:t>
            </a:r>
            <a:r>
              <a:rPr lang="zh-CN" altLang="en-US" b="1" dirty="0"/>
              <a:t>修饰特点 </a:t>
            </a:r>
            <a:endParaRPr lang="en-US" altLang="zh-CN" b="1" dirty="0"/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/>
              <a:t>修饰类，类不能被继承，</a:t>
            </a:r>
            <a:r>
              <a:rPr lang="zh-CN" altLang="en-US" b="1" dirty="0">
                <a:solidFill>
                  <a:srgbClr val="FF0000"/>
                </a:solidFill>
              </a:rPr>
              <a:t>相当于做了丁克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/>
              <a:t>修饰变量，变量就变成了常量，只能被赋值一次</a:t>
            </a:r>
            <a:endParaRPr lang="en-US" altLang="zh-CN" b="1" dirty="0"/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/>
              <a:t>修饰方法，方法不能被重写</a:t>
            </a:r>
            <a:endParaRPr lang="en-US" altLang="zh-CN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/>
              <a:t>修饰变量</a:t>
            </a:r>
            <a:endParaRPr lang="en-US" altLang="zh-CN" b="1" dirty="0"/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修饰变量叫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做常量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一般会与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共用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常量命名规范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如果是一个单词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所有字母大写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如果是多个单词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每个单词都大写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中间用下划线隔开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final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MAX_AGE  = 125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526774" y="912378"/>
            <a:ext cx="368554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修饰局部变量特性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6540" y="1533525"/>
            <a:ext cx="8906510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基本类型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，是值不能被改变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引用类型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，是地址值不能被改变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对象中的属性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可以改变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修饰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引用类型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不可以再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8039" y="1935481"/>
            <a:ext cx="7353946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一定义变量可以初始化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【这种初始化方法比较常用】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在构造方法初始化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0" indent="0">
              <a:lnSpc>
                <a:spcPct val="150000"/>
              </a:lnSpc>
              <a:buFont typeface="+mj-ea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注意：在类中不可重复给</a:t>
            </a:r>
            <a:r>
              <a:rPr lang="en-US" altLang="zh-CN" b="1" dirty="0">
                <a:solidFill>
                  <a:srgbClr val="FF0000"/>
                </a:solidFill>
              </a:rPr>
              <a:t>final</a:t>
            </a:r>
            <a:r>
              <a:rPr lang="zh-CN" altLang="en-US" b="1" dirty="0">
                <a:solidFill>
                  <a:srgbClr val="FF0000"/>
                </a:solidFill>
              </a:rPr>
              <a:t>赋值，只能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赋值</a:t>
            </a:r>
            <a:r>
              <a:rPr lang="zh-CN" altLang="en-US" b="1" dirty="0">
                <a:solidFill>
                  <a:srgbClr val="FF0000"/>
                </a:solidFill>
              </a:rPr>
              <a:t>一次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7044" y="1220590"/>
            <a:ext cx="475742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修饰变量的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个初始化时机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32051" y="1636808"/>
            <a:ext cx="7190822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方法重写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方法重写概述及其应用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方法重写的注意事项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关键字修饰类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方法以及变量的特点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关键字修饰局部变量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修饰变量的初始化时机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6662" y="91059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11616" y="1146295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代码块的概述和分类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5117" y="1857494"/>
            <a:ext cx="7422149" cy="34150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代码块概述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{}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括起来的代码被称为代码块。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代码块分类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根据其位置和声明的不同，可以分为：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局部代码块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构造代码块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静态代码块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同步代码块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多线程讲解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51585" y="1370330"/>
            <a:ext cx="9906635" cy="42157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、局部代码块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在方法中出现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；限定变量生命周期，及早释放，提高内存利用率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、构造代码块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初始化块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在类中方法外出现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；多个构造方法中相同的代码存放到一起，每次调用构造都执行，并且在构造方法前执行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、静态代码块 【常用】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在类中方法外出现，并加上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修饰；用于给类进行初始化，在加载的时候就执行，并且只执行一次。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一般用于加载驱动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1973" y="718940"/>
            <a:ext cx="3147015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常见代码块的应用 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883" y="1634475"/>
            <a:ext cx="6526516" cy="3782811"/>
          </a:xfrm>
          <a:prstGeom prst="rect">
            <a:avLst/>
          </a:prstGeom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133883" y="852221"/>
            <a:ext cx="2146742" cy="6463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20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、局部代码块案例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79731" y="1138983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20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、构造代码块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初始化块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5656" y="1922422"/>
            <a:ext cx="7136723" cy="230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	public</a:t>
            </a:r>
            <a:r>
              <a:rPr lang="en-US" altLang="zh-CN" sz="1400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Student(String </a:t>
            </a:r>
            <a:r>
              <a:rPr lang="en-US" altLang="zh-CN" sz="1400" b="1" dirty="0" err="1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name</a:t>
            </a:r>
            <a:r>
              <a:rPr lang="en-US" altLang="zh-CN" sz="1400" b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lang="en-US" altLang="zh-CN" sz="1400" b="1" dirty="0" err="1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age</a:t>
            </a:r>
            <a:r>
              <a:rPr lang="en-US" altLang="zh-CN" sz="1400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){</a:t>
            </a:r>
            <a:endParaRPr lang="en-US" altLang="zh-CN" sz="1400" b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= </a:t>
            </a:r>
            <a:r>
              <a:rPr lang="en-US" altLang="zh-CN" sz="1400" b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age</a:t>
            </a:r>
            <a:r>
              <a:rPr lang="en-US" altLang="zh-CN" sz="1400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= </a:t>
            </a:r>
            <a:r>
              <a:rPr lang="en-US" altLang="zh-CN" sz="1400" b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age</a:t>
            </a:r>
            <a:r>
              <a:rPr lang="en-US" altLang="zh-CN" sz="1400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有参构造方法</a:t>
            </a:r>
            <a:r>
              <a:rPr lang="en-US" altLang="zh-CN" sz="1400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"</a:t>
            </a:r>
            <a:r>
              <a:rPr lang="en-US" altLang="zh-CN" sz="1400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);</a:t>
            </a:r>
            <a:endParaRPr lang="en-US" altLang="zh-CN" sz="1400" b="1" i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}</a:t>
            </a:r>
            <a:endParaRPr lang="en-US" altLang="zh-CN" sz="1400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en-US" altLang="zh-CN" sz="1400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{</a:t>
            </a:r>
            <a:endParaRPr lang="en-US" altLang="zh-CN" sz="1400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	</a:t>
            </a:r>
            <a:r>
              <a:rPr lang="en-US" altLang="zh-CN" sz="1600" b="1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//</a:t>
            </a:r>
            <a:r>
              <a:rPr lang="zh-CN" altLang="en-US" sz="1600" b="1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每次调用构造都执行，并且在构造方法前执行</a:t>
            </a:r>
            <a:endParaRPr lang="zh-CN" altLang="en-US" sz="1600" b="1" dirty="0">
              <a:solidFill>
                <a:srgbClr val="3F7F5F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	</a:t>
            </a:r>
            <a:r>
              <a:rPr lang="en-US" altLang="zh-CN" sz="1600" b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构造代码块 </a:t>
            </a:r>
            <a:r>
              <a:rPr lang="en-US" altLang="zh-CN" sz="1600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zh-CN" altLang="en-US" sz="1600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初始化块</a:t>
            </a:r>
            <a:r>
              <a:rPr lang="en-US" altLang="zh-CN" sz="1600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)"</a:t>
            </a:r>
            <a:r>
              <a:rPr lang="en-US" altLang="zh-CN" sz="1600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}</a:t>
            </a:r>
            <a:endParaRPr lang="en-US" altLang="zh-CN" sz="1400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60475" y="1939925"/>
            <a:ext cx="8194675" cy="286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p>
            <a:r>
              <a:rPr lang="en-US" altLang="zh-CN" b="1" dirty="0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Student(String </a:t>
            </a:r>
            <a:r>
              <a:rPr lang="en-US" altLang="zh-CN" b="1" dirty="0" err="1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name</a:t>
            </a:r>
            <a:r>
              <a:rPr lang="en-US" altLang="zh-CN" b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){</a:t>
            </a:r>
            <a:endParaRPr lang="en-US" altLang="zh-CN" b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en-US" altLang="zh-CN" b="1" dirty="0" err="1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en-US" altLang="zh-CN" b="1" dirty="0" err="1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有参构造方法</a:t>
            </a:r>
            <a:r>
              <a:rPr lang="en-US" altLang="zh-CN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</a:t>
            </a:r>
            <a:endParaRPr lang="en-US" altLang="zh-CN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{</a:t>
            </a:r>
            <a:endParaRPr lang="en-US" altLang="zh-CN" b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en-US" altLang="zh-CN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在加载的时候就执行，并且只执行一次。一般用于加载驱动</a:t>
            </a:r>
            <a:endParaRPr lang="zh-CN" altLang="en-US" dirty="0">
              <a:solidFill>
                <a:srgbClr val="3F7F5F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静态代码代码块</a:t>
            </a:r>
            <a:r>
              <a:rPr lang="en-US" altLang="zh-CN" b="1" i="1" dirty="0">
                <a:solidFill>
                  <a:srgbClr val="2A00FF"/>
                </a:solidFill>
                <a:latin typeface="华文仿宋" panose="02010600040101010101" charset="-122"/>
                <a:ea typeface="华文仿宋" panose="02010600040101010101" charset="-122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0596" y="1074077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20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、静态代码块案例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10604" y="821595"/>
            <a:ext cx="58592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代码块的面试题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看程序写结果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1995" y="1283123"/>
            <a:ext cx="8284294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p>
            <a:r>
              <a:rPr lang="en-US" altLang="zh-CN" sz="2000" b="1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class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Person {</a:t>
            </a:r>
            <a:endParaRPr lang="en-US" altLang="zh-CN" sz="2000" b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2000" b="1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static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{</a:t>
            </a:r>
            <a:endParaRPr lang="en-US" altLang="zh-CN" sz="2000" b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System.</a:t>
            </a:r>
            <a:r>
              <a:rPr lang="en-US" altLang="zh-CN" sz="2000" b="1" i="1" baseline="-25000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</a:rPr>
              <a:t>out</a:t>
            </a:r>
            <a:r>
              <a:rPr lang="en-US" altLang="zh-CN" sz="2000" b="1" i="1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.println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"Person </a:t>
            </a:r>
            <a:r>
              <a:rPr lang="zh-CN" altLang="en-US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静态代码块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);</a:t>
            </a:r>
            <a:endParaRPr lang="en-US" altLang="zh-CN" sz="2000" b="1" i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}</a:t>
            </a:r>
            <a:endParaRPr lang="en-US" altLang="zh-CN" sz="20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sz="20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{</a:t>
            </a:r>
            <a:endParaRPr lang="en-US" altLang="zh-CN" sz="20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System.</a:t>
            </a:r>
            <a:r>
              <a:rPr lang="en-US" altLang="zh-CN" sz="2000" b="1" i="1" baseline="-25000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</a:rPr>
              <a:t>out</a:t>
            </a:r>
            <a:r>
              <a:rPr lang="en-US" altLang="zh-CN" sz="2000" b="1" i="1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.println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"Person </a:t>
            </a:r>
            <a:r>
              <a:rPr lang="zh-CN" altLang="en-US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构造代码块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);</a:t>
            </a:r>
            <a:endParaRPr lang="en-US" altLang="zh-CN" sz="2000" b="1" i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}</a:t>
            </a:r>
            <a:endParaRPr lang="en-US" altLang="zh-CN" sz="20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sz="20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2000" b="1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Person() {</a:t>
            </a:r>
            <a:endParaRPr lang="en-US" altLang="zh-CN" sz="2000" b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System.</a:t>
            </a:r>
            <a:r>
              <a:rPr lang="en-US" altLang="zh-CN" sz="2000" b="1" i="1" baseline="-25000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</a:rPr>
              <a:t>out</a:t>
            </a:r>
            <a:r>
              <a:rPr lang="en-US" altLang="zh-CN" sz="2000" b="1" i="1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.println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"Person </a:t>
            </a:r>
            <a:r>
              <a:rPr lang="zh-CN" altLang="en-US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构造方法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);</a:t>
            </a:r>
            <a:endParaRPr lang="en-US" altLang="zh-CN" sz="2000" b="1" i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}</a:t>
            </a:r>
            <a:endParaRPr lang="en-US" altLang="zh-CN" sz="20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4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en-US" altLang="zh-CN" sz="24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="1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 class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Demo{</a:t>
            </a:r>
            <a:endParaRPr lang="en-US" altLang="zh-CN" sz="2000" b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2000" b="1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static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{</a:t>
            </a:r>
            <a:endParaRPr lang="en-US" altLang="zh-CN" sz="2000" b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System.</a:t>
            </a:r>
            <a:r>
              <a:rPr lang="en-US" altLang="zh-CN" sz="2000" b="1" i="1" baseline="-25000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</a:rPr>
              <a:t>out</a:t>
            </a:r>
            <a:r>
              <a:rPr lang="en-US" altLang="zh-CN" sz="2000" b="1" i="1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.println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"Demo</a:t>
            </a:r>
            <a:r>
              <a:rPr lang="zh-CN" altLang="en-US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静态代码块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);</a:t>
            </a:r>
            <a:endParaRPr lang="en-US" altLang="zh-CN" sz="2000" b="1" i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}</a:t>
            </a:r>
            <a:endParaRPr lang="en-US" altLang="zh-CN" sz="20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	</a:t>
            </a:r>
            <a:r>
              <a:rPr lang="en-US" altLang="zh-CN" sz="2000" b="1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 b="1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static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 b="1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void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main(String[] </a:t>
            </a:r>
            <a:r>
              <a:rPr lang="en-US" altLang="zh-CN" sz="2000" b="1" baseline="-250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</a:rPr>
              <a:t>args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) {</a:t>
            </a:r>
            <a:endParaRPr lang="en-US" altLang="zh-CN" sz="2000" b="1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System.</a:t>
            </a:r>
            <a:r>
              <a:rPr lang="en-US" altLang="zh-CN" sz="2000" b="1" i="1" baseline="-25000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</a:rPr>
              <a:t>out</a:t>
            </a:r>
            <a:r>
              <a:rPr lang="en-US" altLang="zh-CN" sz="2000" b="1" i="1" baseline="-250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.println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</a:t>
            </a:r>
            <a:r>
              <a:rPr lang="zh-CN" altLang="en-US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我是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main</a:t>
            </a:r>
            <a:r>
              <a:rPr lang="zh-CN" altLang="en-US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方法</a:t>
            </a:r>
            <a:r>
              <a:rPr lang="en-US" altLang="zh-CN" sz="2000" b="1" i="1" baseline="-250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); </a:t>
            </a:r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2000" baseline="-2500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sz="2000" baseline="-2500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Person </a:t>
            </a:r>
            <a:r>
              <a:rPr lang="en-US" altLang="zh-CN" sz="2000" u="sng" baseline="-250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</a:rPr>
              <a:t>p1</a:t>
            </a:r>
            <a:r>
              <a:rPr lang="en-US" altLang="zh-CN" sz="2000" u="sng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= </a:t>
            </a:r>
            <a:r>
              <a:rPr lang="en-US" altLang="zh-CN" sz="2000" b="1" u="sng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new</a:t>
            </a:r>
            <a:r>
              <a:rPr lang="en-US" altLang="zh-CN" sz="2000" b="1" u="sng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Person();</a:t>
            </a:r>
            <a:endParaRPr lang="en-US" altLang="zh-CN" sz="2000" b="1" u="sng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Person </a:t>
            </a:r>
            <a:r>
              <a:rPr lang="en-US" altLang="zh-CN" sz="2000" u="sng" baseline="-250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</a:rPr>
              <a:t>p2</a:t>
            </a:r>
            <a:r>
              <a:rPr lang="en-US" altLang="zh-CN" sz="2000" u="sng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= </a:t>
            </a:r>
            <a:r>
              <a:rPr lang="en-US" altLang="zh-CN" sz="2000" b="1" u="sng" baseline="-250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new</a:t>
            </a:r>
            <a:r>
              <a:rPr lang="en-US" altLang="zh-CN" sz="2000" b="1" u="sng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Person();</a:t>
            </a:r>
            <a:endParaRPr lang="en-US" altLang="zh-CN" sz="2000" b="1" u="sng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}</a:t>
            </a:r>
            <a:endParaRPr lang="en-US" altLang="zh-CN" sz="20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000" baseline="-25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en-US" altLang="zh-CN" sz="2000" baseline="-250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3810</Words>
  <Application>WPS 演示</Application>
  <PresentationFormat>宽屏</PresentationFormat>
  <Paragraphs>297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方正舒体</vt:lpstr>
      <vt:lpstr>Wingdings</vt:lpstr>
      <vt:lpstr>仿宋</vt:lpstr>
      <vt:lpstr>华文仿宋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159</cp:revision>
  <dcterms:created xsi:type="dcterms:W3CDTF">2015-05-05T08:02:00Z</dcterms:created>
  <dcterms:modified xsi:type="dcterms:W3CDTF">2018-01-24T06:58:57Z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