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3"/>
    <p:sldId id="262" r:id="rId4"/>
    <p:sldId id="263" r:id="rId5"/>
    <p:sldId id="264" r:id="rId6"/>
    <p:sldId id="265" r:id="rId7"/>
    <p:sldId id="266" r:id="rId8"/>
    <p:sldId id="288" r:id="rId9"/>
    <p:sldId id="267" r:id="rId10"/>
    <p:sldId id="268" r:id="rId11"/>
    <p:sldId id="269" r:id="rId12"/>
    <p:sldId id="270" r:id="rId13"/>
    <p:sldId id="271" r:id="rId14"/>
    <p:sldId id="272" r:id="rId15"/>
    <p:sldId id="289" r:id="rId16"/>
    <p:sldId id="273" r:id="rId17"/>
    <p:sldId id="274" r:id="rId18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Demo01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多态的好处和弊端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猫狗案例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Dog d = </a:t>
            </a:r>
            <a:r>
              <a:rPr lang="en-US" altLang="zh-CN" b="1" dirty="0">
                <a:sym typeface="+mn-ea"/>
              </a:rPr>
              <a:t>new Dog("</a:t>
            </a:r>
            <a:r>
              <a:rPr lang="zh-CN" altLang="en-US" b="1" dirty="0">
                <a:sym typeface="+mn-ea"/>
              </a:rPr>
              <a:t>白</a:t>
            </a:r>
            <a:r>
              <a:rPr lang="en-US" altLang="zh-CN" b="1" dirty="0">
                <a:sym typeface="+mn-ea"/>
              </a:rPr>
              <a:t>", 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Animal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new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Dog</a:t>
            </a:r>
            <a:r>
              <a:rPr lang="en-US" altLang="zh-CN" dirty="0">
                <a:sym typeface="+mn-ea"/>
              </a:rPr>
              <a:t>("</a:t>
            </a:r>
            <a:r>
              <a:rPr lang="zh-CN" altLang="en-US" dirty="0">
                <a:sym typeface="+mn-ea"/>
              </a:rPr>
              <a:t>白</a:t>
            </a:r>
            <a:r>
              <a:rPr lang="en-US" altLang="zh-CN" dirty="0">
                <a:sym typeface="+mn-ea"/>
              </a:rPr>
              <a:t>", 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d.color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("========");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Cat c = </a:t>
            </a:r>
            <a:r>
              <a:rPr lang="en-US" altLang="zh-CN" b="1" dirty="0">
                <a:sym typeface="+mn-ea"/>
              </a:rPr>
              <a:t>new Cat("</a:t>
            </a:r>
            <a:r>
              <a:rPr lang="zh-CN" altLang="en-US" b="1" dirty="0">
                <a:sym typeface="+mn-ea"/>
              </a:rPr>
              <a:t>花</a:t>
            </a:r>
            <a:r>
              <a:rPr lang="en-US" altLang="zh-CN" b="1" dirty="0">
                <a:sym typeface="+mn-ea"/>
              </a:rPr>
              <a:t>", 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c.color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c.eat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test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c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test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d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test(Animal animal){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调用猫和狗共有的方法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animal.color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animal.eat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调用猫特有的方法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如果传进来的动物不是一只猫，那出来</a:t>
            </a:r>
            <a:r>
              <a:rPr lang="en-US" altLang="zh-CN" dirty="0" err="1">
                <a:sym typeface="+mn-ea"/>
              </a:rPr>
              <a:t>ClassCastException</a:t>
            </a:r>
            <a:r>
              <a:rPr lang="zh-CN" altLang="en-US" dirty="0">
                <a:sym typeface="+mn-ea"/>
              </a:rPr>
              <a:t>类型转化错误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if(animal </a:t>
            </a:r>
            <a:r>
              <a:rPr lang="en-US" altLang="zh-CN" b="1" dirty="0" err="1">
                <a:sym typeface="+mn-ea"/>
              </a:rPr>
              <a:t>instanceof</a:t>
            </a:r>
            <a:r>
              <a:rPr lang="en-US" altLang="zh-CN" b="1" dirty="0">
                <a:sym typeface="+mn-ea"/>
              </a:rPr>
              <a:t> Cat){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Cat c = (Cat)animal;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c.catchMouse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Dog d = (Dog)</a:t>
            </a:r>
            <a:r>
              <a:rPr lang="da-DK" altLang="zh-CN" dirty="0" err="1">
                <a:sym typeface="+mn-ea"/>
              </a:rPr>
              <a:t>animal</a:t>
            </a:r>
            <a:r>
              <a:rPr lang="da-DK" altLang="zh-CN" dirty="0">
                <a:sym typeface="+mn-ea"/>
              </a:rPr>
              <a:t>;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</a:t>
            </a:r>
            <a:r>
              <a:rPr lang="da-DK" altLang="zh-CN" dirty="0" err="1">
                <a:sym typeface="+mn-ea"/>
              </a:rPr>
              <a:t>d.lookHome</a:t>
            </a:r>
            <a:r>
              <a:rPr lang="da-DK" altLang="zh-CN" dirty="0">
                <a:sym typeface="+mn-ea"/>
              </a:rPr>
              <a:t>();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//	public </a:t>
            </a:r>
            <a:r>
              <a:rPr lang="da-DK" altLang="zh-CN" dirty="0" err="1">
                <a:sym typeface="+mn-ea"/>
              </a:rPr>
              <a:t>static</a:t>
            </a:r>
            <a:r>
              <a:rPr lang="da-DK" altLang="zh-CN" dirty="0">
                <a:sym typeface="+mn-ea"/>
              </a:rPr>
              <a:t> </a:t>
            </a:r>
            <a:r>
              <a:rPr lang="da-DK" altLang="zh-CN" dirty="0" err="1">
                <a:sym typeface="+mn-ea"/>
              </a:rPr>
              <a:t>void</a:t>
            </a:r>
            <a:r>
              <a:rPr lang="da-DK" altLang="zh-CN" dirty="0">
                <a:sym typeface="+mn-ea"/>
              </a:rPr>
              <a:t> test(Dog dog){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dog.eat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test1(Cat cat){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String color;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leg;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吃。。。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Animal(String color,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leg)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this.color</a:t>
            </a:r>
            <a:r>
              <a:rPr lang="en-US" altLang="zh-CN" b="1" dirty="0">
                <a:sym typeface="+mn-ea"/>
              </a:rPr>
              <a:t> = color;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this.leg</a:t>
            </a:r>
            <a:r>
              <a:rPr lang="en-US" altLang="zh-CN" b="1" dirty="0">
                <a:sym typeface="+mn-ea"/>
              </a:rPr>
              <a:t> = leg;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Animal()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Dog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Dog(String color,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leg)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super(color, leg);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constructor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狗吃骨头。。。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lookHome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狗看家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Cat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Cat(String color,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leg)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super(color, leg);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猫吃鱼。。。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catchMouse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猫捉老鼠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public </a:t>
            </a:r>
            <a:r>
              <a:rPr lang="en-US" altLang="zh-CN" b="1" dirty="0">
                <a:sym typeface="+mn-ea"/>
              </a:rPr>
              <a:t>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抽象类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看不懂的类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抽象类的特点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抽象类和抽象方法必须用</a:t>
            </a:r>
            <a:r>
              <a:rPr lang="en-US" altLang="zh-CN" dirty="0">
                <a:sym typeface="+mn-ea"/>
              </a:rPr>
              <a:t>abstract</a:t>
            </a:r>
            <a:r>
              <a:rPr lang="zh-CN" altLang="en-US" dirty="0">
                <a:sym typeface="+mn-ea"/>
              </a:rPr>
              <a:t>关键字修饰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abstract class </a:t>
            </a:r>
            <a:r>
              <a:rPr lang="zh-CN" altLang="en-US" dirty="0">
                <a:sym typeface="+mn-ea"/>
              </a:rPr>
              <a:t>类名</a:t>
            </a:r>
            <a:r>
              <a:rPr lang="en-US" altLang="zh-CN" dirty="0">
                <a:sym typeface="+mn-ea"/>
              </a:rPr>
              <a:t>{}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Public abstract void eat();</a:t>
            </a:r>
            <a:r>
              <a:rPr lang="zh-CN" altLang="en-US" dirty="0">
                <a:sym typeface="+mn-ea"/>
              </a:rPr>
              <a:t>注：抽象方法不能写</a:t>
            </a:r>
            <a:r>
              <a:rPr lang="en-US" altLang="zh-CN" dirty="0">
                <a:sym typeface="+mn-ea"/>
              </a:rPr>
              <a:t>{}</a:t>
            </a:r>
            <a:r>
              <a:rPr lang="zh-CN" altLang="en-US" dirty="0">
                <a:sym typeface="+mn-ea"/>
              </a:rPr>
              <a:t>符号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抽象类不一定有抽象方法，有抽象方法的类一定是个抽象类或者是接口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抽象类不能实例化，那么如何进行抽象类实例化？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按钮多态的方式，由具体的子类实例化。其实这也是多态的一种，抽象类多态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抽象类的子类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要么是抽象类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要么重写抽象类中的所有抽象方法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抽象类不一定有抽象方法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Animal a = new Animal();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2.Animal </a:t>
            </a:r>
            <a:r>
              <a:rPr lang="zh-CN" altLang="en-US" dirty="0">
                <a:sym typeface="+mn-ea"/>
              </a:rPr>
              <a:t>抽象类引用指向子类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Animal a = new Cat();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a.eat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抽象类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abstract class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</a:t>
            </a:r>
            <a:r>
              <a:rPr lang="zh-CN" altLang="en-US" dirty="0">
                <a:sym typeface="+mn-ea"/>
              </a:rPr>
              <a:t>抽象方法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eat();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abstract class Cat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 void eat(){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猫吃鱼</a:t>
            </a:r>
            <a:r>
              <a:rPr lang="en-US" altLang="zh-CN" b="1" i="1" dirty="0">
                <a:sym typeface="+mn-ea"/>
              </a:rPr>
              <a:t>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kumimoji="1" lang="zh-CN" altLang="en-US" dirty="0">
                <a:sym typeface="+mn-ea"/>
              </a:rPr>
              <a:t>public class Demo01 {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static void main(String[] args) 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// TODO Auto-generated method stub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/*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抽象类成员的特点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成员变量:即可以是变量，也可以是常量。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abstract不能修饰成员变量，只能修饰类和方法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构造方法:抽象类也是有构造方法的，用于子类访问父类数据的初始化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成员方法:抽象类的方法可以是抽象的，也可以是非抽象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抽象类的成员方特性: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	抽象方法：强制要求子类实现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	非抽象方法：子类继承实现自己的业务，提高代码的复用性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*/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Dog dog = new Dog("黑色", 4);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dog.eat();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dog.lookHome();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dog.sleep();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//动物抽象类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abstract class Animal{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//1.抽象类可以有成员变量:即可以是变量，也可以是常量。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final int MAX_LEGS = 100;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//2.abstract不能修饰成员变量，只能修饰类和方法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//abstract String color;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String color;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int legs;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//3.抽象类也是有构造方法的，用于子类访问父类数据的初始化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Animal(String color,int legs){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this.color = color;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this.legs = legs;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//4.抽象的成员方法，子类必需实现此方法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abstract void eat();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//5.抽象类也可以有非抽象的方法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void sleep(){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System.out.println("睡觉喽.....");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class Dog extends Animal{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void eat() 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// TODO Auto-generated method stub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System.out.println("狗吃肉。。。。");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Dog(String color,int legs){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super(color, legs);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public void lookHome(){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	System.out.println("看家....");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}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	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A a = </a:t>
            </a:r>
            <a:r>
              <a:rPr lang="en-US" altLang="zh-CN" b="1" dirty="0">
                <a:sym typeface="+mn-ea"/>
              </a:rPr>
              <a:t>new A();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a.</a:t>
            </a:r>
            <a:r>
              <a:rPr lang="en-US" altLang="zh-CN" b="1" i="1" u="sng" dirty="0" err="1">
                <a:sym typeface="+mn-ea"/>
              </a:rPr>
              <a:t>num</a:t>
            </a:r>
            <a:r>
              <a:rPr lang="en-US" altLang="zh-CN" b="1" i="1" u="sng" dirty="0">
                <a:sym typeface="+mn-ea"/>
              </a:rPr>
              <a:t>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a.say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InterfaceA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成员变量只能是常量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默认会在前面加 </a:t>
            </a:r>
            <a:r>
              <a:rPr lang="en-US" altLang="zh-CN" dirty="0">
                <a:sym typeface="+mn-ea"/>
              </a:rPr>
              <a:t>public static final</a:t>
            </a:r>
            <a:r>
              <a:rPr lang="zh-CN" altLang="en-US" dirty="0">
                <a:sym typeface="+mn-ea"/>
              </a:rPr>
              <a:t>（三者顺序可以换）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 final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i="1" dirty="0" err="1">
                <a:sym typeface="+mn-ea"/>
              </a:rPr>
              <a:t>num</a:t>
            </a:r>
            <a:r>
              <a:rPr lang="en-US" altLang="zh-CN" b="1" i="1" dirty="0">
                <a:sym typeface="+mn-ea"/>
              </a:rPr>
              <a:t> = 10;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接口没有构造方法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//	</a:t>
            </a:r>
            <a:r>
              <a:rPr lang="en-US" altLang="zh-CN" dirty="0" err="1">
                <a:sym typeface="+mn-ea"/>
              </a:rPr>
              <a:t>public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{}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3.</a:t>
            </a:r>
            <a:r>
              <a:rPr lang="zh-CN" altLang="en-US" dirty="0">
                <a:sym typeface="+mn-ea"/>
              </a:rPr>
              <a:t>只能是抽象方法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默认是</a:t>
            </a:r>
            <a:r>
              <a:rPr lang="en-US" altLang="zh-CN" dirty="0">
                <a:sym typeface="+mn-ea"/>
              </a:rPr>
              <a:t>abstract,</a:t>
            </a:r>
            <a:r>
              <a:rPr lang="zh-CN" altLang="en-US" dirty="0">
                <a:sym typeface="+mn-ea"/>
              </a:rPr>
              <a:t>建议自己手动给出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say();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接口中不能定义方法并实现，只能声明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abstract void sleep(){};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A implements </a:t>
            </a:r>
            <a:r>
              <a:rPr lang="en-US" altLang="zh-CN" b="1" dirty="0" err="1">
                <a:sym typeface="+mn-ea"/>
              </a:rPr>
              <a:t>InterfaceA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</a:t>
            </a:r>
            <a:r>
              <a:rPr lang="en-US" altLang="zh-CN" b="1" dirty="0">
                <a:sym typeface="+mn-ea"/>
              </a:rPr>
              <a:t>public void say()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类与类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继承关系，只能是单继承，可以多层继承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类与接口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实现关系，可以单实现，也可以多实现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并且还可以在继承一个类的同时实现多个接口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接口与接口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继承关系，可以音继承，也可以多继承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InterB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sleep();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InterA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say();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B{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play()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玩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C extends B{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//1. java</a:t>
            </a:r>
            <a:r>
              <a:rPr lang="zh-CN" altLang="en-US" dirty="0">
                <a:sym typeface="+mn-ea"/>
              </a:rPr>
              <a:t>中类与关可以单继承，不能多继承</a:t>
            </a:r>
            <a:r>
              <a:rPr lang="en-US" altLang="zh-CN" dirty="0">
                <a:sym typeface="+mn-ea"/>
              </a:rPr>
              <a:t>(class D extends B,C),</a:t>
            </a:r>
            <a:r>
              <a:rPr lang="zh-CN" altLang="en-US" dirty="0">
                <a:sym typeface="+mn-ea"/>
              </a:rPr>
              <a:t>可以多层继承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D extends B{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类与接口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实现关系，可以单实现，也可以多实现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并且还可以在继承一个类的同时实现多个接口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E extends B implements </a:t>
            </a:r>
            <a:r>
              <a:rPr lang="en-US" altLang="zh-CN" b="1" dirty="0" err="1">
                <a:sym typeface="+mn-ea"/>
              </a:rPr>
              <a:t>InterA,InterB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sleep()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say()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接口与接口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继承关系，可以单继承，也可以多继承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InterC</a:t>
            </a:r>
            <a:r>
              <a:rPr lang="en-US" altLang="zh-CN" b="1" dirty="0">
                <a:sym typeface="+mn-ea"/>
              </a:rPr>
              <a:t> extends </a:t>
            </a:r>
            <a:r>
              <a:rPr lang="en-US" altLang="zh-CN" b="1" dirty="0" err="1">
                <a:sym typeface="+mn-ea"/>
              </a:rPr>
              <a:t>InterA,InterB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drink();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F implements </a:t>
            </a:r>
            <a:r>
              <a:rPr lang="en-US" altLang="zh-CN" b="1" dirty="0" err="1">
                <a:sym typeface="+mn-ea"/>
              </a:rPr>
              <a:t>InterC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sleep()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drink()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say()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public </a:t>
            </a:r>
            <a:r>
              <a:rPr lang="en-US" altLang="zh-CN" b="1" dirty="0">
                <a:sym typeface="+mn-ea"/>
              </a:rPr>
              <a:t>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Cat cat = </a:t>
            </a:r>
            <a:r>
              <a:rPr lang="en-US" altLang="zh-CN" b="1" dirty="0">
                <a:sym typeface="+mn-ea"/>
              </a:rPr>
              <a:t>new Cat("</a:t>
            </a:r>
            <a:r>
              <a:rPr lang="zh-CN" altLang="en-US" b="1" dirty="0">
                <a:sym typeface="+mn-ea"/>
              </a:rPr>
              <a:t>加非</a:t>
            </a:r>
            <a:r>
              <a:rPr lang="en-US" altLang="zh-CN" b="1" dirty="0">
                <a:sym typeface="+mn-ea"/>
              </a:rPr>
              <a:t>", 23);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cat.sleep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cat.eat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JumpCat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jCat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JumpCat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花花</a:t>
            </a:r>
            <a:r>
              <a:rPr lang="en-US" altLang="zh-CN" b="1" dirty="0">
                <a:sym typeface="+mn-ea"/>
              </a:rPr>
              <a:t>", 38);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jCat.sleep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jCat.eat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jCat.jump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动物类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姓名，年龄，吃饭，睡觉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猫和狗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动物培训接口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跳高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abstract class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String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String </a:t>
            </a:r>
            <a:r>
              <a:rPr lang="en-US" altLang="zh-CN" b="1" dirty="0" err="1">
                <a:sym typeface="+mn-ea"/>
              </a:rPr>
              <a:t>getName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setName</a:t>
            </a:r>
            <a:r>
              <a:rPr lang="en-US" altLang="zh-CN" b="1" dirty="0">
                <a:sym typeface="+mn-ea"/>
              </a:rPr>
              <a:t>(String name)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getAge</a:t>
            </a:r>
            <a:r>
              <a:rPr lang="en-US" altLang="zh-CN" b="1" dirty="0">
                <a:sym typeface="+mn-ea"/>
              </a:rPr>
              <a:t>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</a:t>
            </a:r>
            <a:r>
              <a:rPr lang="en-US" altLang="zh-CN" b="1" dirty="0" err="1">
                <a:sym typeface="+mn-ea"/>
              </a:rPr>
              <a:t>setAge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eat();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sleep(){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睡觉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Animal(String name,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super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this.name</a:t>
            </a:r>
            <a:r>
              <a:rPr lang="en-US" altLang="zh-CN" b="1" dirty="0">
                <a:sym typeface="+mn-ea"/>
              </a:rPr>
              <a:t> = name;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this.age</a:t>
            </a:r>
            <a:r>
              <a:rPr lang="en-US" altLang="zh-CN" b="1" dirty="0">
                <a:sym typeface="+mn-ea"/>
              </a:rPr>
              <a:t> = age;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跳的接口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JumpInterface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abstract void jump();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Cat extends Animal{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Cat(String name,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super(name, age);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eat()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猫吃鱼</a:t>
            </a:r>
            <a:r>
              <a:rPr lang="en-US" altLang="zh-CN" b="1" i="1" dirty="0">
                <a:sym typeface="+mn-ea"/>
              </a:rPr>
              <a:t>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JumpCat</a:t>
            </a:r>
            <a:r>
              <a:rPr lang="en-US" altLang="zh-CN" b="1" dirty="0">
                <a:sym typeface="+mn-ea"/>
              </a:rPr>
              <a:t> extends Cat implements </a:t>
            </a:r>
            <a:r>
              <a:rPr lang="en-US" altLang="zh-CN" b="1" dirty="0" err="1">
                <a:sym typeface="+mn-ea"/>
              </a:rPr>
              <a:t>JumpInterface</a:t>
            </a:r>
            <a:r>
              <a:rPr lang="en-US" altLang="zh-CN" b="1" dirty="0">
                <a:sym typeface="+mn-ea"/>
              </a:rPr>
              <a:t>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JumpCat</a:t>
            </a:r>
            <a:r>
              <a:rPr lang="en-US" altLang="zh-CN" b="1" dirty="0">
                <a:sym typeface="+mn-ea"/>
              </a:rPr>
              <a:t>(String name,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age)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super(name, age);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jump()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跳高</a:t>
            </a:r>
            <a:r>
              <a:rPr lang="en-US" altLang="zh-CN" b="1" i="1" dirty="0">
                <a:sym typeface="+mn-ea"/>
              </a:rPr>
              <a:t>......");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>
                <a:sym typeface="+mn-ea"/>
              </a:rPr>
              <a:t>public </a:t>
            </a:r>
            <a:r>
              <a:rPr lang="en-US" altLang="zh-CN" b="1" dirty="0">
                <a:sym typeface="+mn-ea"/>
              </a:rPr>
              <a:t>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亲爹是单继承，干爹是多实现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b="1" dirty="0" err="1">
                <a:sym typeface="+mn-ea"/>
              </a:rPr>
              <a:t>interface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干爹</a:t>
            </a:r>
            <a:r>
              <a:rPr lang="de-DE" altLang="zh-CN" b="1" dirty="0">
                <a:sym typeface="+mn-ea"/>
              </a:rPr>
              <a:t>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关系</a:t>
            </a:r>
            <a:r>
              <a:rPr lang="de-DE" altLang="zh-CN" b="1" dirty="0">
                <a:sym typeface="+mn-ea"/>
              </a:rPr>
              <a:t>();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潜规则</a:t>
            </a:r>
            <a:r>
              <a:rPr lang="de-DE" altLang="zh-CN" b="1" dirty="0">
                <a:sym typeface="+mn-ea"/>
              </a:rPr>
              <a:t>();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}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b="1" dirty="0" err="1">
                <a:sym typeface="+mn-ea"/>
              </a:rPr>
              <a:t>abstract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class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亲爹</a:t>
            </a:r>
            <a:r>
              <a:rPr lang="de-DE" altLang="zh-CN" b="1" dirty="0">
                <a:sym typeface="+mn-ea"/>
              </a:rPr>
              <a:t>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abstract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赚钱</a:t>
            </a:r>
            <a:r>
              <a:rPr lang="de-DE" altLang="zh-CN" b="1" dirty="0">
                <a:sym typeface="+mn-ea"/>
              </a:rPr>
              <a:t>();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}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b="1" dirty="0" err="1">
                <a:sym typeface="+mn-ea"/>
              </a:rPr>
              <a:t>class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某女星 </a:t>
            </a:r>
            <a:r>
              <a:rPr lang="de-DE" altLang="zh-CN" b="1" dirty="0" err="1">
                <a:sym typeface="+mn-ea"/>
              </a:rPr>
              <a:t>extends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亲爹 </a:t>
            </a:r>
            <a:r>
              <a:rPr lang="de-DE" altLang="zh-CN" b="1" dirty="0" err="1">
                <a:sym typeface="+mn-ea"/>
              </a:rPr>
              <a:t>implements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干爹</a:t>
            </a:r>
            <a:r>
              <a:rPr lang="de-DE" altLang="zh-CN" b="1" dirty="0">
                <a:sym typeface="+mn-ea"/>
              </a:rPr>
              <a:t>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@</a:t>
            </a:r>
            <a:r>
              <a:rPr lang="de-DE" altLang="zh-CN" dirty="0" err="1">
                <a:sym typeface="+mn-ea"/>
              </a:rPr>
              <a:t>Override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关系</a:t>
            </a:r>
            <a:r>
              <a:rPr lang="de-DE" altLang="zh-CN" b="1" dirty="0">
                <a:sym typeface="+mn-ea"/>
              </a:rPr>
              <a:t>() 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// </a:t>
            </a:r>
            <a:r>
              <a:rPr lang="de-DE" altLang="zh-CN" b="1" dirty="0">
                <a:sym typeface="+mn-ea"/>
              </a:rPr>
              <a:t>TODO Auto-</a:t>
            </a:r>
            <a:r>
              <a:rPr lang="de-DE" altLang="zh-CN" b="1" dirty="0" err="1">
                <a:sym typeface="+mn-ea"/>
              </a:rPr>
              <a:t>generated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method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stub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</a:t>
            </a:r>
            <a:r>
              <a:rPr lang="de-DE" altLang="zh-CN" dirty="0" err="1">
                <a:sym typeface="+mn-ea"/>
              </a:rPr>
              <a:t>System.</a:t>
            </a:r>
            <a:r>
              <a:rPr lang="de-DE" altLang="zh-CN" b="1" i="1" dirty="0" err="1">
                <a:sym typeface="+mn-ea"/>
              </a:rPr>
              <a:t>out.println</a:t>
            </a:r>
            <a:r>
              <a:rPr lang="de-DE" altLang="zh-CN" b="1" i="1" dirty="0">
                <a:sym typeface="+mn-ea"/>
              </a:rPr>
              <a:t>("</a:t>
            </a:r>
            <a:r>
              <a:rPr lang="zh-CN" altLang="de-DE" b="1" i="1" dirty="0">
                <a:sym typeface="+mn-ea"/>
              </a:rPr>
              <a:t>认干爹</a:t>
            </a:r>
            <a:r>
              <a:rPr lang="de-DE" altLang="zh-CN" b="1" i="1" dirty="0">
                <a:sym typeface="+mn-ea"/>
              </a:rPr>
              <a:t>");</a:t>
            </a:r>
            <a:endParaRPr lang="de-DE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}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@</a:t>
            </a:r>
            <a:r>
              <a:rPr lang="de-DE" altLang="zh-CN" dirty="0" err="1">
                <a:sym typeface="+mn-ea"/>
              </a:rPr>
              <a:t>Override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潜规则</a:t>
            </a:r>
            <a:r>
              <a:rPr lang="de-DE" altLang="zh-CN" b="1" dirty="0">
                <a:sym typeface="+mn-ea"/>
              </a:rPr>
              <a:t>() 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// </a:t>
            </a:r>
            <a:r>
              <a:rPr lang="de-DE" altLang="zh-CN" b="1" dirty="0">
                <a:sym typeface="+mn-ea"/>
              </a:rPr>
              <a:t>TODO Auto-</a:t>
            </a:r>
            <a:r>
              <a:rPr lang="de-DE" altLang="zh-CN" b="1" dirty="0" err="1">
                <a:sym typeface="+mn-ea"/>
              </a:rPr>
              <a:t>generated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method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stub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</a:t>
            </a:r>
            <a:r>
              <a:rPr lang="de-DE" altLang="zh-CN" dirty="0" err="1">
                <a:sym typeface="+mn-ea"/>
              </a:rPr>
              <a:t>System.</a:t>
            </a:r>
            <a:r>
              <a:rPr lang="de-DE" altLang="zh-CN" b="1" i="1" dirty="0" err="1">
                <a:sym typeface="+mn-ea"/>
              </a:rPr>
              <a:t>out.println</a:t>
            </a:r>
            <a:r>
              <a:rPr lang="de-DE" altLang="zh-CN" b="1" i="1" dirty="0">
                <a:sym typeface="+mn-ea"/>
              </a:rPr>
              <a:t>("</a:t>
            </a:r>
            <a:r>
              <a:rPr lang="zh-CN" altLang="de-DE" b="1" i="1" dirty="0">
                <a:sym typeface="+mn-ea"/>
              </a:rPr>
              <a:t>你懂的</a:t>
            </a:r>
            <a:r>
              <a:rPr lang="de-DE" altLang="zh-CN" b="1" i="1" dirty="0">
                <a:sym typeface="+mn-ea"/>
              </a:rPr>
              <a:t>");</a:t>
            </a:r>
            <a:endParaRPr lang="de-DE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}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@</a:t>
            </a:r>
            <a:r>
              <a:rPr lang="de-DE" altLang="zh-CN" dirty="0" err="1">
                <a:sym typeface="+mn-ea"/>
              </a:rPr>
              <a:t>Override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</a:t>
            </a:r>
            <a:r>
              <a:rPr lang="de-DE" altLang="zh-CN" b="1" dirty="0" err="1">
                <a:sym typeface="+mn-ea"/>
              </a:rPr>
              <a:t>public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void</a:t>
            </a:r>
            <a:r>
              <a:rPr lang="de-DE" altLang="zh-CN" b="1" dirty="0">
                <a:sym typeface="+mn-ea"/>
              </a:rPr>
              <a:t> </a:t>
            </a:r>
            <a:r>
              <a:rPr lang="zh-CN" altLang="de-DE" b="1" dirty="0">
                <a:sym typeface="+mn-ea"/>
              </a:rPr>
              <a:t>赚钱</a:t>
            </a:r>
            <a:r>
              <a:rPr lang="de-DE" altLang="zh-CN" b="1" dirty="0">
                <a:sym typeface="+mn-ea"/>
              </a:rPr>
              <a:t>() {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// </a:t>
            </a:r>
            <a:r>
              <a:rPr lang="de-DE" altLang="zh-CN" b="1" dirty="0">
                <a:sym typeface="+mn-ea"/>
              </a:rPr>
              <a:t>TODO Auto-</a:t>
            </a:r>
            <a:r>
              <a:rPr lang="de-DE" altLang="zh-CN" b="1" dirty="0" err="1">
                <a:sym typeface="+mn-ea"/>
              </a:rPr>
              <a:t>generated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method</a:t>
            </a:r>
            <a:r>
              <a:rPr lang="de-DE" altLang="zh-CN" b="1" dirty="0">
                <a:sym typeface="+mn-ea"/>
              </a:rPr>
              <a:t> </a:t>
            </a:r>
            <a:r>
              <a:rPr lang="de-DE" altLang="zh-CN" b="1" dirty="0" err="1">
                <a:sym typeface="+mn-ea"/>
              </a:rPr>
              <a:t>stub</a:t>
            </a:r>
            <a:endParaRPr lang="de-DE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		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>
                <a:sym typeface="+mn-ea"/>
              </a:rPr>
              <a:t>	} </a:t>
            </a:r>
            <a:r>
              <a:rPr lang="de-DE" altLang="zh-CN" dirty="0">
                <a:sym typeface="+mn-ea"/>
              </a:rPr>
              <a:t>	</a:t>
            </a:r>
            <a:endParaRPr lang="de-DE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altLang="zh-CN" dirty="0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1096" y="957382"/>
            <a:ext cx="7524750" cy="875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多态中的访问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特点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编译看左边，运行看右边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1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+mn-ea"/>
              </a:rPr>
              <a:t>这种写法，父类指向子类，调用方法时父类一定要有</a:t>
            </a:r>
            <a:r>
              <a:rPr lang="en-US" altLang="zh-CN" sz="1600" b="1" dirty="0">
                <a:latin typeface="+mn-ea"/>
              </a:rPr>
              <a:t>eat</a:t>
            </a:r>
            <a:r>
              <a:rPr lang="zh-CN" altLang="en-US" sz="1600" b="1" dirty="0">
                <a:latin typeface="+mn-ea"/>
              </a:rPr>
              <a:t>方法，不然编译找不到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2151380"/>
            <a:ext cx="55499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07853" y="1239777"/>
            <a:ext cx="6987657" cy="5067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多态中的访问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静态方法的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特点：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看左边，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看左边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2179320"/>
            <a:ext cx="5486400" cy="328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2231" y="1135271"/>
            <a:ext cx="613410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超人案例(深入理解多态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隐藏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低调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伪装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31" y="1863330"/>
            <a:ext cx="75946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/>
              <a:t>超人去美国找某某集团的老总谈生意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/>
              <a:t>超人在别人面前，如果不说自己是超人，在别人面前表现的就是普通人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/>
              <a:t>老总以为是谈小生意的，</a:t>
            </a:r>
            <a:r>
              <a:rPr kumimoji="1" lang="zh-CN" altLang="en-US" b="1"/>
              <a:t>但实际是</a:t>
            </a:r>
            <a:r>
              <a:rPr kumimoji="1" lang="zh-CN" altLang="en-US" b="1" dirty="0"/>
              <a:t>谈大生意</a:t>
            </a:r>
            <a:endParaRPr kumimoji="1"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/>
              <a:t>老总以为他不会飞，实际上他会飞去救人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00950" y="1010047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多态中向上转型和向下转型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949" y="1766012"/>
            <a:ext cx="7238056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向上转型：父类指向子类对象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Person p = new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SuperMan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向下转型：子类指向父类对象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SuperMan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SuperMan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)p;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向下转型注意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父类的真实对象必须是子类对象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否则会有问题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3378835"/>
            <a:ext cx="6693535" cy="2940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40555" y="916305"/>
            <a:ext cx="1522730" cy="305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40750" y="1416050"/>
            <a:ext cx="2816860" cy="420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94860" y="3277235"/>
            <a:ext cx="1894840" cy="304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 p 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>
          <a:xfrm flipV="1">
            <a:off x="6391910" y="2549525"/>
            <a:ext cx="2609850" cy="954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01760" y="1976755"/>
            <a:ext cx="1894840" cy="1145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SupperMan{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94860" y="2757170"/>
            <a:ext cx="1894840" cy="304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SupperMan sm 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6489700" y="2356485"/>
            <a:ext cx="2527300" cy="553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97070" y="2147570"/>
            <a:ext cx="1894840" cy="304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Person p1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001760" y="3581400"/>
            <a:ext cx="1894840" cy="1145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Person{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466205" y="2346960"/>
            <a:ext cx="2513965" cy="1497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97070" y="1672590"/>
            <a:ext cx="1894840" cy="304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SupperMan sm2 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6391910" y="1824990"/>
            <a:ext cx="2715260" cy="2146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9697" y="772017"/>
            <a:ext cx="2935419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多态的好处和弊端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539240"/>
            <a:ext cx="9611360" cy="42462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提高了代码的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维护性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继承保证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b="1" dirty="0" err="1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在父类改一个属性不用每个子类都改属性</a:t>
            </a:r>
            <a:endParaRPr kumimoji="1" lang="en-US" altLang="zh-CN" b="1" dirty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提高代码的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扩展性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多态保证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kumimoji="1" lang="en-US" altLang="zh-CN" b="1" dirty="0" err="1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方法中使用父类为参数，来实现方法或者属性的调用</a:t>
            </a:r>
            <a:endParaRPr kumimoji="1" lang="en-US" altLang="zh-CN" b="1" dirty="0">
              <a:solidFill>
                <a:schemeClr val="accent6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弊端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不能使用子类的特有属性和行为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多态注意事项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开发中创建对象的时候用父类引用指向子类对象比较常用 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当作参数时候使用多态最好，因为扩展性强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06257" y="1742538"/>
            <a:ext cx="4919937" cy="1338828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test(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cat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test(Dog dog)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test(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Animal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animal)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6256" y="100156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案例讲解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03305" y="673876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多态练习题一：下面代码有什么问题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3189" y="1472768"/>
            <a:ext cx="7854846" cy="4399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en-US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Demo1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Fu </a:t>
            </a:r>
            <a:r>
              <a:rPr lang="en-US" altLang="zh-CN" sz="1400" dirty="0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400" u="sng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en-US" altLang="zh-CN" sz="1400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sz="1400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6A3E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.show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Fu{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show() 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"Fu show..."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Fu{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show() {</a:t>
            </a:r>
            <a:endParaRPr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b="1" i="1" dirty="0" err="1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4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show..."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D4D4D4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test() {</a:t>
            </a:r>
            <a:endParaRPr lang="en-US" altLang="zh-CN" sz="1400" b="1" dirty="0">
              <a:solidFill>
                <a:srgbClr val="000000"/>
              </a:solidFill>
              <a:highlight>
                <a:srgbClr val="D4D4D4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b="1" i="1" dirty="0" err="1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</a:t>
            </a:r>
            <a:r>
              <a:rPr lang="en-US" altLang="zh-CN" sz="1400" b="1" i="1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test..."</a:t>
            </a:r>
            <a:r>
              <a:rPr lang="en-US" altLang="zh-CN" sz="14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b="1" i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7273" y="166354"/>
            <a:ext cx="542290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多态练习题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二：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写出下面的输出答案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1715" y="706120"/>
            <a:ext cx="8354060" cy="544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public </a:t>
            </a:r>
            <a:r>
              <a:rPr lang="en-US" altLang="zh-CN" sz="1200" b="1" dirty="0">
                <a:sym typeface="+mn-ea"/>
              </a:rPr>
              <a:t>class Demo2 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static void main(String[] </a:t>
            </a:r>
            <a:r>
              <a:rPr lang="en-US" altLang="zh-CN" sz="1200" b="1" dirty="0" err="1">
                <a:sym typeface="+mn-ea"/>
              </a:rPr>
              <a:t>args</a:t>
            </a:r>
            <a:r>
              <a:rPr lang="en-US" altLang="zh-CN" sz="1200" b="1" dirty="0">
                <a:sym typeface="+mn-ea"/>
              </a:rPr>
              <a:t>) 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A a = </a:t>
            </a:r>
            <a:r>
              <a:rPr lang="en-US" altLang="zh-CN" sz="1200" b="1" dirty="0">
                <a:sym typeface="+mn-ea"/>
              </a:rPr>
              <a:t>new B();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dirty="0" err="1">
                <a:sym typeface="+mn-ea"/>
              </a:rPr>
              <a:t>a.show</a:t>
            </a:r>
            <a:r>
              <a:rPr lang="en-US" altLang="zh-CN" sz="1200" dirty="0">
                <a:sym typeface="+mn-ea"/>
              </a:rPr>
              <a:t>();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B b = </a:t>
            </a:r>
            <a:r>
              <a:rPr lang="en-US" altLang="zh-CN" sz="1200" b="1" dirty="0">
                <a:sym typeface="+mn-ea"/>
              </a:rPr>
              <a:t>new C();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dirty="0" err="1">
                <a:sym typeface="+mn-ea"/>
              </a:rPr>
              <a:t>b.show</a:t>
            </a:r>
            <a:r>
              <a:rPr lang="en-US" altLang="zh-CN" sz="1200" dirty="0">
                <a:sym typeface="+mn-ea"/>
              </a:rPr>
              <a:t>();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class A{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show(){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show2();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show2(){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dirty="0" err="1">
                <a:sym typeface="+mn-ea"/>
              </a:rPr>
              <a:t>System.</a:t>
            </a:r>
            <a:r>
              <a:rPr lang="en-US" altLang="zh-CN" sz="1200" b="1" i="1" dirty="0" err="1">
                <a:sym typeface="+mn-ea"/>
              </a:rPr>
              <a:t>out.println</a:t>
            </a:r>
            <a:r>
              <a:rPr lang="en-US" altLang="zh-CN" sz="1200" b="1" i="1" dirty="0">
                <a:sym typeface="+mn-ea"/>
              </a:rPr>
              <a:t>("</a:t>
            </a:r>
            <a:r>
              <a:rPr lang="zh-CN" altLang="en-US" sz="1200" b="1" i="1" dirty="0">
                <a:sym typeface="+mn-ea"/>
              </a:rPr>
              <a:t>我</a:t>
            </a:r>
            <a:r>
              <a:rPr lang="en-US" altLang="zh-CN" sz="1200" b="1" i="1" dirty="0">
                <a:sym typeface="+mn-ea"/>
              </a:rPr>
              <a:t>");</a:t>
            </a:r>
            <a:endParaRPr lang="en-US" altLang="zh-CN" sz="1400" b="1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class B extends A{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show2(){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dirty="0" err="1">
                <a:sym typeface="+mn-ea"/>
              </a:rPr>
              <a:t>System.</a:t>
            </a:r>
            <a:r>
              <a:rPr lang="en-US" altLang="zh-CN" sz="1200" b="1" i="1" dirty="0" err="1">
                <a:sym typeface="+mn-ea"/>
              </a:rPr>
              <a:t>out.println</a:t>
            </a:r>
            <a:r>
              <a:rPr lang="en-US" altLang="zh-CN" sz="1200" b="1" i="1" dirty="0">
                <a:sym typeface="+mn-ea"/>
              </a:rPr>
              <a:t>("</a:t>
            </a:r>
            <a:r>
              <a:rPr lang="zh-CN" altLang="en-US" sz="1200" b="1" i="1" dirty="0">
                <a:sym typeface="+mn-ea"/>
              </a:rPr>
              <a:t>爱</a:t>
            </a:r>
            <a:r>
              <a:rPr lang="en-US" altLang="zh-CN" sz="1200" b="1" i="1" dirty="0">
                <a:sym typeface="+mn-ea"/>
              </a:rPr>
              <a:t>");</a:t>
            </a:r>
            <a:endParaRPr lang="en-US" altLang="zh-CN" sz="1400" b="1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b="1" dirty="0">
                <a:sym typeface="+mn-ea"/>
              </a:rPr>
              <a:t>class C extends B{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show(){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b="1" dirty="0" err="1">
                <a:sym typeface="+mn-ea"/>
              </a:rPr>
              <a:t>super.show</a:t>
            </a:r>
            <a:r>
              <a:rPr lang="en-US" altLang="zh-CN" sz="1200" b="1" dirty="0">
                <a:sym typeface="+mn-ea"/>
              </a:rPr>
              <a:t>();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</a:t>
            </a:r>
            <a:r>
              <a:rPr lang="en-US" altLang="zh-CN" sz="1200" b="1" dirty="0">
                <a:sym typeface="+mn-ea"/>
              </a:rPr>
              <a:t>public void show2(){</a:t>
            </a:r>
            <a:endParaRPr lang="en-US" altLang="zh-CN" sz="14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	</a:t>
            </a:r>
            <a:r>
              <a:rPr lang="en-US" altLang="zh-CN" sz="1200" dirty="0" err="1">
                <a:sym typeface="+mn-ea"/>
              </a:rPr>
              <a:t>System.</a:t>
            </a:r>
            <a:r>
              <a:rPr lang="en-US" altLang="zh-CN" sz="1200" b="1" i="1" dirty="0" err="1">
                <a:sym typeface="+mn-ea"/>
              </a:rPr>
              <a:t>out.println</a:t>
            </a:r>
            <a:r>
              <a:rPr lang="en-US" altLang="zh-CN" sz="1200" b="1" i="1" dirty="0">
                <a:sym typeface="+mn-ea"/>
              </a:rPr>
              <a:t>("</a:t>
            </a:r>
            <a:r>
              <a:rPr lang="zh-CN" altLang="en-US" sz="1200" b="1" i="1" dirty="0">
                <a:sym typeface="+mn-ea"/>
              </a:rPr>
              <a:t>妳</a:t>
            </a:r>
            <a:r>
              <a:rPr lang="en-US" altLang="zh-CN" sz="1200" b="1" i="1" dirty="0">
                <a:sym typeface="+mn-ea"/>
              </a:rPr>
              <a:t>");</a:t>
            </a:r>
            <a:endParaRPr lang="en-US" altLang="zh-CN" sz="1400" b="1" i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	}</a:t>
            </a:r>
            <a:endParaRPr lang="en-US" altLang="zh-CN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en-US" altLang="zh-CN" sz="1200" dirty="0">
                <a:sym typeface="+mn-ea"/>
              </a:rPr>
              <a:t>}</a:t>
            </a:r>
            <a:endParaRPr lang="en-US" altLang="zh-CN" sz="1200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261745" y="638810"/>
            <a:ext cx="428371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抽象类的概述及特点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1745" y="1291590"/>
            <a:ext cx="9192260" cy="46615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可以理解为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看不懂的类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抽象类的特点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抽象类和抽象方法必须用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关键字修饰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{}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eat();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抽象类不一定有抽象方法，有抽象方法的类一定是个抽象类或者是接口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不能实例化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，那么如何进行抽象类实例化？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由具体的子类实例化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。其实这也是多态的一种，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抽象类多态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抽象类的子类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要么是抽象类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要么重写抽象类中的所有抽象方法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347218" y="2967335"/>
            <a:ext cx="7497565" cy="923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Java语法基础-面向对象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19027" y="822222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抽象类成员的特点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374" y="1541749"/>
            <a:ext cx="7480300" cy="3415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即可以是变量，也可以是常量。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不能修饰成员变量，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只能修饰类和方法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构造方法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抽象类也是有构造方法的，用于子类访问父类数据的初始化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抽象类的方法可以是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抽象的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，也可以是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非抽象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抽象类的成员方法特性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抽象方法：强制要求子类实现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非抽象方法：子类继承实现自己的业务，提高代码的复用性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62827" y="685920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葵花宝典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更好的理解抽象类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1496060"/>
            <a:ext cx="5248910" cy="42297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0947" y="62843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抽象类练习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0905" y="1090295"/>
            <a:ext cx="9745345" cy="503110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使用抽象类练习猫狗的案例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具体事物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狗，猫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共性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姓名，年龄，吃饭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猫的特性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抓老鼠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狗的特性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看家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使用抽象类练习老师的案例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具体事物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基础班老师，就业班老师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共性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姓名，年龄，讲课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使用抽象类练习员工的案例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假如我们在开发一个系统时需要对程序员类进行设计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程序员包括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个属性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姓名，工号以及工资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经理，除了含有程序员的属性外，另为还有一个奖金属性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请使用继承的思想设计出程序员和经理类，要求类中提供必要的方法进行属性访问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5652" y="729522"/>
            <a:ext cx="73152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一个抽象类如果没有抽象方法，可不可以定义为抽象类？如果可以，有什么意义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abstract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不能与哪些关键字共存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6872" y="151365"/>
            <a:ext cx="139653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6795" y="2155190"/>
            <a:ext cx="83623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dirty="0">
                <a:sym typeface="+mn-ea"/>
              </a:rPr>
              <a:t>1.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可以，这么做的目的只有一个，就是不让其它类创建本类对象，交给子类完成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ym typeface="+mn-ea"/>
              </a:rPr>
              <a:t>/*</a:t>
            </a:r>
            <a:r>
              <a:rPr lang="en-US" altLang="zh-CN" dirty="0" err="1">
                <a:sym typeface="+mn-ea"/>
              </a:rPr>
              <a:t>abstract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static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* </a:t>
            </a:r>
            <a:r>
              <a:rPr lang="en-US" altLang="zh-CN" dirty="0">
                <a:sym typeface="+mn-ea"/>
              </a:rPr>
              <a:t>1.static</a:t>
            </a:r>
            <a:r>
              <a:rPr lang="zh-CN" altLang="en-US" dirty="0">
                <a:sym typeface="+mn-ea"/>
              </a:rPr>
              <a:t>修饰的方法是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通过类名来调用</a:t>
            </a:r>
            <a:endParaRPr lang="zh-CN" altLang="en-US" kern="12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r>
              <a:rPr lang="zh-CN" altLang="en-US" dirty="0">
                <a:sym typeface="+mn-ea"/>
              </a:rPr>
              <a:t>* </a:t>
            </a:r>
            <a:r>
              <a:rPr lang="en-US" altLang="zh-CN" dirty="0">
                <a:sym typeface="+mn-ea"/>
              </a:rPr>
              <a:t>2.abstract</a:t>
            </a:r>
            <a:r>
              <a:rPr lang="zh-CN" altLang="en-US" dirty="0">
                <a:sym typeface="+mn-ea"/>
              </a:rPr>
              <a:t>修饰的方法必须由子类来实现，并由子类对象来调用方法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* 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对象方法与类方法是冲突的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 abstract</a:t>
            </a:r>
            <a:r>
              <a:rPr lang="zh-CN" altLang="fr-FR" dirty="0">
                <a:sym typeface="+mn-ea"/>
              </a:rPr>
              <a:t>和</a:t>
            </a:r>
            <a:r>
              <a:rPr lang="fr-FR" altLang="zh-CN" dirty="0">
                <a:sym typeface="+mn-ea"/>
              </a:rPr>
              <a:t>final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 * </a:t>
            </a:r>
            <a:r>
              <a:rPr lang="en-US" altLang="zh-CN" dirty="0">
                <a:sym typeface="+mn-ea"/>
              </a:rPr>
              <a:t>1.final</a:t>
            </a:r>
            <a:r>
              <a:rPr lang="zh-CN" altLang="en-US" dirty="0">
                <a:sym typeface="+mn-ea"/>
              </a:rPr>
              <a:t>修饰的方法是不能被重写的，所以也矛盾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dirty="0">
                <a:sym typeface="+mn-ea"/>
              </a:rPr>
              <a:t>abstract</a:t>
            </a:r>
            <a:r>
              <a:rPr lang="zh-CN" altLang="fr-FR" dirty="0">
                <a:sym typeface="+mn-ea"/>
              </a:rPr>
              <a:t>和</a:t>
            </a:r>
            <a:r>
              <a:rPr lang="fr-FR" altLang="zh-CN" dirty="0" err="1">
                <a:sym typeface="+mn-ea"/>
              </a:rPr>
              <a:t>private</a:t>
            </a:r>
            <a:endParaRPr lang="fr-F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* </a:t>
            </a:r>
            <a:r>
              <a:rPr lang="en-US" altLang="zh-CN" dirty="0">
                <a:sym typeface="+mn-ea"/>
              </a:rPr>
              <a:t>1.private</a:t>
            </a:r>
            <a:r>
              <a:rPr lang="zh-CN" altLang="en-US" dirty="0">
                <a:sym typeface="+mn-ea"/>
              </a:rPr>
              <a:t>修饰的方法不让子类访问，所以也矛盾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 */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81212" y="45725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接口的概述及其特点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075" y="682625"/>
            <a:ext cx="9357995" cy="5908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接口概述：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从狭义的角度讲就是指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interface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从广义的角度讲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对外提供规则的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都是接口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接口就是提供对外访问的规则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接口的特点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接口用关键字</a:t>
            </a:r>
            <a:r>
              <a:rPr kumimoji="1"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interface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interface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接口名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{}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类实现接口用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implements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类名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implements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接口名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{}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c: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接口不能实例化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按照多态的方式来实例化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接口的子类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可以是抽象类，但意义不大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可以是具体类，要重写接口中的所有方法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83572" y="749082"/>
            <a:ext cx="570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类与类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类与接口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接口与接口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</a:t>
            </a:r>
            <a:endParaRPr kumimoji="1"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572" y="1513580"/>
            <a:ext cx="73451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继承关系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，只能是单继承，可以多层继承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实现关系，可以单实现，也可以多实现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并且还可以在继承一个类的同时实现多个接口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接口与接口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继承关系，可以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继承，也可以多继承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7797" y="655466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抽象类与接口的区别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97" y="1360003"/>
            <a:ext cx="7375160" cy="45231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U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成员区别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*成员变量：可以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常量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*构造方法：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*成员方法：可以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，也可以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非抽象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接口：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*成员变量：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只可以常量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*成员方法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只可以抽象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关系区别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	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继承关系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，单继承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类与接口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实现关系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单实现和多实现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都可以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/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接口与接口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继承关系，单继承和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多继承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设计理念区别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抽象类中定义的是该继承体系的共性功能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接口中定义的是该继承体系的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扩展功能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6795" y="877987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抽象类与接口综合案例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6794" y="1552544"/>
            <a:ext cx="3531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姓名，年龄，吃饭，睡觉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猫和狗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动物培训接口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跳高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562484" y="1182646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某女星和某干爹的例子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2484" y="194262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亲爹是单继承，干爹是多实现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4447" y="22008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4447" y="681752"/>
            <a:ext cx="7198520" cy="54927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多态的概述及其代码体现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多态中的成员访问特点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超人案例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深入理解多态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Wingdings" panose="05000000000000000000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Wingdings" panose="0500000000000000000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多态中向上转型和向下转型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多态的好处和弊端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多态练习题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抽象类的概述及特点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抽象类成员的特点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葵花宝典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更好的理解抽象类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抽象类练习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3197" y="81952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3197" y="1281193"/>
            <a:ext cx="719852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接口的概述及其特点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接口的成员特点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类与类，类与接口，接口与接口的关系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抽象类与接口的区别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39769" y="1107114"/>
            <a:ext cx="19989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多态的概述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9768" y="1765584"/>
            <a:ext cx="727813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什么是多态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(polymorphic)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多态就是事物存在的多种形态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中存在多态的前提条件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要有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继承关系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要有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方法重写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要有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父类引用指向子类对象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63794" y="877372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多态中的成员访问特点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650" y="1619250"/>
            <a:ext cx="9563100" cy="2584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成员变量：编译看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，运行看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成员方法：编译看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，运行看</a:t>
            </a:r>
            <a:r>
              <a:rPr kumimoji="1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右边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静态方法：编译看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父类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，运行看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左边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父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总结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只有非静态的成员方法，编译看左边，运行看右边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126105"/>
            <a:ext cx="3498850" cy="863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58360" y="1458595"/>
            <a:ext cx="1642110" cy="24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588375" y="1585595"/>
            <a:ext cx="1642110" cy="24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949315" y="3206115"/>
            <a:ext cx="2753360" cy="65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826635" y="2842895"/>
            <a:ext cx="1305560" cy="73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Son son1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756650" y="2969895"/>
            <a:ext cx="1305560" cy="73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Son{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16805" y="1758950"/>
            <a:ext cx="1305560" cy="73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Father son2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318250" y="2042160"/>
            <a:ext cx="237490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56650" y="1758950"/>
            <a:ext cx="1305560" cy="732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Son{</a:t>
            </a:r>
            <a:endParaRPr lang="en-US" altLang="zh-CN"/>
          </a:p>
          <a:p>
            <a:pPr algn="l"/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602740"/>
            <a:ext cx="4949190" cy="39192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6175" y="1714500"/>
            <a:ext cx="1454150" cy="262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79460" y="1714500"/>
            <a:ext cx="2630170" cy="3057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6175" y="3282315"/>
            <a:ext cx="1454150" cy="560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Father son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758555" y="1875790"/>
            <a:ext cx="1454150" cy="20935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new Son()</a:t>
            </a:r>
            <a:endParaRPr lang="en-US" altLang="zh-CN"/>
          </a:p>
          <a:p>
            <a:pPr algn="l"/>
            <a:r>
              <a:rPr lang="en-US" altLang="zh-CN"/>
              <a:t>say--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02525" y="3211195"/>
            <a:ext cx="793750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58555" y="3282315"/>
            <a:ext cx="1454150" cy="560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Father</a:t>
            </a:r>
            <a:endParaRPr lang="en-US" altLang="zh-CN"/>
          </a:p>
          <a:p>
            <a:pPr algn="l"/>
            <a:r>
              <a:rPr lang="en-US" altLang="zh-CN"/>
              <a:t>say--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7471" y="1088193"/>
            <a:ext cx="5871210" cy="50673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多态中的访问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成员变量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特点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编译看左边，运行看左边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1969135"/>
            <a:ext cx="4496435" cy="3571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</Words>
  <Application>WPS 演示</Application>
  <PresentationFormat>宽屏</PresentationFormat>
  <Paragraphs>296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方正舒体</vt:lpstr>
      <vt:lpstr>仿宋</vt:lpstr>
      <vt:lpstr>Wingdings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146</cp:revision>
  <dcterms:created xsi:type="dcterms:W3CDTF">2015-05-05T08:02:00Z</dcterms:created>
  <dcterms:modified xsi:type="dcterms:W3CDTF">2018-01-26T12:50:06Z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