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tiff" ContentType="image/tiff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60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5" r:id="rId23"/>
    <p:sldId id="281" r:id="rId24"/>
    <p:sldId id="282" r:id="rId25"/>
    <p:sldId id="283" r:id="rId27"/>
    <p:sldId id="256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public class Demo {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public static void main(String[] args) {</a:t>
            </a:r>
            <a:endParaRPr lang="zh-CN" altLang="en-US"/>
          </a:p>
          <a:p>
            <a:r>
              <a:rPr lang="zh-CN" altLang="en-US"/>
              <a:t>		/*Singer singer = new Singer();</a:t>
            </a:r>
            <a:endParaRPr lang="zh-CN" altLang="en-US"/>
          </a:p>
          <a:p>
            <a:r>
              <a:rPr lang="zh-CN" altLang="en-US"/>
              <a:t>		singer.sing();*/</a:t>
            </a:r>
            <a:endParaRPr lang="zh-CN" altLang="en-US"/>
          </a:p>
          <a:p>
            <a:r>
              <a:rPr lang="zh-CN" altLang="en-US"/>
              <a:t>		</a:t>
            </a:r>
            <a:endParaRPr lang="zh-CN" altLang="en-US"/>
          </a:p>
          <a:p>
            <a:r>
              <a:rPr lang="zh-CN" altLang="en-US"/>
              <a:t>		new Artist(){</a:t>
            </a:r>
            <a:endParaRPr lang="zh-CN" altLang="en-US"/>
          </a:p>
          <a:p>
            <a:r>
              <a:rPr lang="zh-CN" altLang="en-US"/>
              <a:t>			public void sing(){</a:t>
            </a:r>
            <a:endParaRPr lang="zh-CN" altLang="en-US"/>
          </a:p>
          <a:p>
            <a:r>
              <a:rPr lang="zh-CN" altLang="en-US"/>
              <a:t>				System.out.println("唱歌...儿歌..");</a:t>
            </a:r>
            <a:endParaRPr lang="zh-CN" altLang="en-US"/>
          </a:p>
          <a:p>
            <a:r>
              <a:rPr lang="zh-CN" altLang="en-US"/>
              <a:t>			}</a:t>
            </a:r>
            <a:endParaRPr lang="zh-CN" altLang="en-US"/>
          </a:p>
          <a:p>
            <a:r>
              <a:rPr lang="zh-CN" altLang="en-US"/>
              <a:t>		}.sing();</a:t>
            </a:r>
            <a:endParaRPr lang="zh-CN" altLang="en-US"/>
          </a:p>
          <a:p>
            <a:r>
              <a:rPr lang="zh-CN" altLang="en-US"/>
              <a:t>		</a:t>
            </a:r>
            <a:endParaRPr lang="zh-CN" altLang="en-US"/>
          </a:p>
          <a:p>
            <a:r>
              <a:rPr lang="zh-CN" altLang="en-US"/>
              <a:t>		//以前实现一个抽象类的子类</a:t>
            </a:r>
            <a:endParaRPr lang="zh-CN" altLang="en-US"/>
          </a:p>
          <a:p>
            <a:r>
              <a:rPr lang="zh-CN" altLang="en-US"/>
              <a:t>		/*Dog dog = new Dog();</a:t>
            </a:r>
            <a:endParaRPr lang="zh-CN" altLang="en-US"/>
          </a:p>
          <a:p>
            <a:r>
              <a:rPr lang="zh-CN" altLang="en-US"/>
              <a:t>		dog.sleep();*/</a:t>
            </a:r>
            <a:endParaRPr lang="zh-CN" altLang="en-US"/>
          </a:p>
          <a:p>
            <a:r>
              <a:rPr lang="zh-CN" altLang="en-US"/>
              <a:t>		</a:t>
            </a:r>
            <a:endParaRPr lang="zh-CN" altLang="en-US"/>
          </a:p>
          <a:p>
            <a:r>
              <a:rPr lang="zh-CN" altLang="en-US"/>
              <a:t>		new Animal() {</a:t>
            </a:r>
            <a:endParaRPr lang="zh-CN" altLang="en-US"/>
          </a:p>
          <a:p>
            <a:r>
              <a:rPr lang="zh-CN" altLang="en-US"/>
              <a:t>			public void sleep() {</a:t>
            </a:r>
            <a:endParaRPr lang="zh-CN" altLang="en-US"/>
          </a:p>
          <a:p>
            <a:r>
              <a:rPr lang="zh-CN" altLang="en-US"/>
              <a:t>				// TODO Auto-generated method stub</a:t>
            </a:r>
            <a:endParaRPr lang="zh-CN" altLang="en-US"/>
          </a:p>
          <a:p>
            <a:r>
              <a:rPr lang="zh-CN" altLang="en-US"/>
              <a:t>				System.out.println("狗睡觉...");</a:t>
            </a:r>
            <a:endParaRPr lang="zh-CN" altLang="en-US"/>
          </a:p>
          <a:p>
            <a:r>
              <a:rPr lang="zh-CN" altLang="en-US"/>
              <a:t>			}</a:t>
            </a:r>
            <a:endParaRPr lang="zh-CN" altLang="en-US"/>
          </a:p>
          <a:p>
            <a:r>
              <a:rPr lang="zh-CN" altLang="en-US"/>
              <a:t>		}.sleep();;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r>
              <a:rPr lang="zh-CN" altLang="en-US"/>
              <a:t>	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//艺人的接口</a:t>
            </a:r>
            <a:endParaRPr lang="zh-CN" altLang="en-US"/>
          </a:p>
          <a:p>
            <a:r>
              <a:rPr lang="zh-CN" altLang="en-US"/>
              <a:t>interface Artist{</a:t>
            </a:r>
            <a:endParaRPr lang="zh-CN" altLang="en-US"/>
          </a:p>
          <a:p>
            <a:r>
              <a:rPr lang="zh-CN" altLang="en-US"/>
              <a:t>	public void sing();//唱歌的方法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//歌手 </a:t>
            </a:r>
            <a:endParaRPr lang="zh-CN" altLang="en-US"/>
          </a:p>
          <a:p>
            <a:r>
              <a:rPr lang="zh-CN" altLang="en-US"/>
              <a:t>class Singer implements Artist{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public void sing() {</a:t>
            </a:r>
            <a:endParaRPr lang="zh-CN" altLang="en-US"/>
          </a:p>
          <a:p>
            <a:r>
              <a:rPr lang="zh-CN" altLang="en-US"/>
              <a:t>		// TODO Auto-generated method stub</a:t>
            </a:r>
            <a:endParaRPr lang="zh-CN" altLang="en-US"/>
          </a:p>
          <a:p>
            <a:r>
              <a:rPr lang="zh-CN" altLang="en-US"/>
              <a:t>		System.out.println("唱歌-义勇军进行曲..");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abstract class Animal{</a:t>
            </a:r>
            <a:endParaRPr lang="zh-CN" altLang="en-US"/>
          </a:p>
          <a:p>
            <a:r>
              <a:rPr lang="zh-CN" altLang="en-US"/>
              <a:t>	public abstract void sleep();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r>
              <a:rPr lang="zh-CN" altLang="en-US"/>
              <a:t>class Dog extends Animal{</a:t>
            </a:r>
            <a:endParaRPr lang="zh-CN" altLang="en-US"/>
          </a:p>
          <a:p>
            <a:r>
              <a:rPr lang="zh-CN" altLang="en-US"/>
              <a:t>	public void sleep(){</a:t>
            </a:r>
            <a:endParaRPr lang="zh-CN" altLang="en-US"/>
          </a:p>
          <a:p>
            <a:r>
              <a:rPr lang="zh-CN" altLang="en-US"/>
              <a:t>		System.out.println("睡觉...");</a:t>
            </a:r>
            <a:endParaRPr lang="zh-CN" altLang="en-US"/>
          </a:p>
          <a:p>
            <a:r>
              <a:rPr lang="zh-CN" altLang="en-US"/>
              <a:t>		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package com.mst1;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interface Inter { 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void show(); 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class Outer { 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补齐代码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Inter method(){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>
                <a:sym typeface="+mn-ea"/>
              </a:rPr>
              <a:t>return new Inter()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@Override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b="1" dirty="0">
                <a:sym typeface="+mn-ea"/>
              </a:rPr>
              <a:t>public void show()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// </a:t>
            </a:r>
            <a:r>
              <a:rPr lang="en-US" altLang="zh-CN" b="1" dirty="0">
                <a:sym typeface="+mn-ea"/>
              </a:rPr>
              <a:t>TODO Auto-generated method stub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("Hello");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};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class </a:t>
            </a:r>
            <a:r>
              <a:rPr lang="en-US" altLang="zh-CN" b="1" dirty="0" err="1">
                <a:sym typeface="+mn-ea"/>
              </a:rPr>
              <a:t>OuterDemo</a:t>
            </a:r>
            <a:r>
              <a:rPr lang="en-US" altLang="zh-CN" b="1" dirty="0">
                <a:sym typeface="+mn-ea"/>
              </a:rPr>
              <a:t>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  </a:t>
            </a:r>
            <a:r>
              <a:rPr lang="en-US" altLang="zh-CN" dirty="0" err="1">
                <a:sym typeface="+mn-ea"/>
              </a:rPr>
              <a:t>Outer.</a:t>
            </a:r>
            <a:r>
              <a:rPr lang="en-US" altLang="zh-CN" i="1" dirty="0" err="1">
                <a:sym typeface="+mn-ea"/>
              </a:rPr>
              <a:t>method</a:t>
            </a:r>
            <a:r>
              <a:rPr lang="en-US" altLang="zh-CN" i="1" dirty="0">
                <a:sym typeface="+mn-ea"/>
              </a:rPr>
              <a:t>().show();</a:t>
            </a:r>
            <a:endParaRPr lang="en-US" altLang="zh-CN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  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  <p:pic>
        <p:nvPicPr>
          <p:cNvPr id="2" name="图片 1" descr="187833856837624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0480" y="-15875"/>
            <a:ext cx="12263755" cy="68954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31885" y="4443730"/>
            <a:ext cx="1513205" cy="177609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954270" y="5851525"/>
            <a:ext cx="2298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郭永峰 </a:t>
            </a:r>
            <a:r>
              <a:rPr lang="en-US" altLang="zh-CN" b="1"/>
              <a:t>IT </a:t>
            </a:r>
            <a:r>
              <a:rPr lang="zh-CN" altLang="en-US" b="1"/>
              <a:t>教育工作室</a:t>
            </a:r>
            <a:endParaRPr lang="zh-CN" altLang="en-US" b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689543742202713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985" y="3810"/>
            <a:ext cx="12181840" cy="684911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361899138011731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95" y="-3810"/>
            <a:ext cx="12169775" cy="6842760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5678209854999263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810" y="-1270"/>
            <a:ext cx="12213590" cy="68668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7101076913806943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080" y="-11430"/>
            <a:ext cx="12181840" cy="684911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2_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78415554357137367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715" y="0"/>
            <a:ext cx="12183745" cy="685038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 descr="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1115" y="-3810"/>
            <a:ext cx="12218035" cy="6869430"/>
          </a:xfrm>
          <a:prstGeom prst="rect">
            <a:avLst/>
          </a:prstGeom>
        </p:spPr>
      </p:pic>
      <p:sp>
        <p:nvSpPr>
          <p:cNvPr id="2" name="文本框 1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9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65860" y="746125"/>
            <a:ext cx="636651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+mn-ea"/>
                <a:cs typeface="仿宋" panose="02010609060101010101" charset="-122"/>
                <a:sym typeface="+mn-ea"/>
              </a:rPr>
              <a:t>常见修饰符 </a:t>
            </a:r>
            <a:endParaRPr lang="en-US" altLang="zh-CN" b="1" dirty="0">
              <a:latin typeface="+mn-ea"/>
              <a:cs typeface="仿宋" panose="02010609060101010101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+mn-ea"/>
                <a:cs typeface="仿宋" panose="02010609060101010101" charset="-122"/>
                <a:sym typeface="+mn-ea"/>
              </a:rPr>
              <a:t>权限修饰符：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cs typeface="仿宋" panose="02010609060101010101" charset="-122"/>
                <a:sym typeface="+mn-ea"/>
              </a:rPr>
              <a:t>private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cs typeface="仿宋" panose="02010609060101010101" charset="-122"/>
                <a:sym typeface="+mn-ea"/>
              </a:rPr>
              <a:t>，默认的，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cs typeface="仿宋" panose="02010609060101010101" charset="-122"/>
                <a:sym typeface="+mn-ea"/>
              </a:rPr>
              <a:t>protected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cs typeface="仿宋" panose="02010609060101010101" charset="-122"/>
                <a:sym typeface="+mn-ea"/>
              </a:rPr>
              <a:t>，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cs typeface="仿宋" panose="02010609060101010101" charset="-122"/>
                <a:sym typeface="+mn-ea"/>
              </a:rPr>
              <a:t>public </a:t>
            </a:r>
            <a:endParaRPr lang="en-US" altLang="zh-CN" b="1" dirty="0">
              <a:solidFill>
                <a:srgbClr val="FF0000"/>
              </a:solidFill>
              <a:latin typeface="+mn-ea"/>
              <a:cs typeface="仿宋" panose="02010609060101010101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+mn-ea"/>
                <a:cs typeface="仿宋" panose="02010609060101010101" charset="-122"/>
                <a:sym typeface="+mn-ea"/>
              </a:rPr>
              <a:t>状态修饰符：</a:t>
            </a:r>
            <a:r>
              <a:rPr lang="en-US" altLang="zh-CN" b="1" dirty="0">
                <a:latin typeface="+mn-ea"/>
                <a:cs typeface="仿宋" panose="02010609060101010101" charset="-122"/>
                <a:sym typeface="+mn-ea"/>
              </a:rPr>
              <a:t>static</a:t>
            </a:r>
            <a:r>
              <a:rPr lang="zh-CN" altLang="en-US" b="1" dirty="0">
                <a:latin typeface="+mn-ea"/>
                <a:cs typeface="仿宋" panose="02010609060101010101" charset="-122"/>
                <a:sym typeface="+mn-ea"/>
              </a:rPr>
              <a:t>，</a:t>
            </a:r>
            <a:r>
              <a:rPr lang="en-US" altLang="zh-CN" b="1" dirty="0">
                <a:latin typeface="+mn-ea"/>
                <a:cs typeface="仿宋" panose="02010609060101010101" charset="-122"/>
                <a:sym typeface="+mn-ea"/>
              </a:rPr>
              <a:t>final </a:t>
            </a:r>
            <a:endParaRPr lang="en-US" altLang="zh-CN" b="1" dirty="0">
              <a:latin typeface="+mn-ea"/>
              <a:cs typeface="仿宋" panose="02010609060101010101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+mn-ea"/>
                <a:cs typeface="仿宋" panose="02010609060101010101" charset="-122"/>
                <a:sym typeface="+mn-ea"/>
              </a:rPr>
              <a:t>抽象修饰符：</a:t>
            </a:r>
            <a:r>
              <a:rPr lang="en-US" altLang="zh-CN" b="1" dirty="0">
                <a:latin typeface="+mn-ea"/>
                <a:cs typeface="仿宋" panose="02010609060101010101" charset="-122"/>
                <a:sym typeface="+mn-ea"/>
              </a:rPr>
              <a:t>abstract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09015" y="834390"/>
            <a:ext cx="472948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+mn-ea"/>
                <a:cs typeface="仿宋" panose="02010609060101010101" charset="-122"/>
                <a:sym typeface="+mn-ea"/>
              </a:rPr>
              <a:t>用在</a:t>
            </a:r>
            <a:r>
              <a:rPr lang="zh-CN" altLang="en-US" b="1" dirty="0">
                <a:solidFill>
                  <a:srgbClr val="C00000"/>
                </a:solidFill>
                <a:latin typeface="+mn-ea"/>
                <a:cs typeface="仿宋" panose="02010609060101010101" charset="-122"/>
                <a:sym typeface="+mn-ea"/>
              </a:rPr>
              <a:t>类</a:t>
            </a:r>
            <a:r>
              <a:rPr lang="zh-CN" altLang="en-US" b="1" dirty="0">
                <a:latin typeface="+mn-ea"/>
                <a:cs typeface="仿宋" panose="02010609060101010101" charset="-122"/>
                <a:sym typeface="+mn-ea"/>
              </a:rPr>
              <a:t>身上的修饰符</a:t>
            </a:r>
            <a:endParaRPr lang="en-US" altLang="zh-CN" b="1" dirty="0">
              <a:latin typeface="+mn-ea"/>
              <a:cs typeface="仿宋" panose="02010609060101010101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 b="1" dirty="0">
                <a:solidFill>
                  <a:srgbClr val="FF0000"/>
                </a:solidFill>
                <a:latin typeface="+mn-ea"/>
                <a:cs typeface="仿宋" panose="02010609060101010101" charset="-122"/>
                <a:sym typeface="+mn-ea"/>
              </a:rPr>
              <a:t>权限修饰符：默认修饰符，</a:t>
            </a:r>
            <a:r>
              <a:rPr lang="en-US" altLang="zh-CN" sz="1400" b="1" dirty="0">
                <a:solidFill>
                  <a:srgbClr val="FF0000"/>
                </a:solidFill>
                <a:latin typeface="+mn-ea"/>
                <a:cs typeface="仿宋" panose="02010609060101010101" charset="-122"/>
                <a:sym typeface="+mn-ea"/>
              </a:rPr>
              <a:t>public </a:t>
            </a:r>
            <a:endParaRPr lang="en-US" altLang="zh-CN" sz="1400" b="1" dirty="0">
              <a:solidFill>
                <a:srgbClr val="FF0000"/>
              </a:solidFill>
              <a:latin typeface="+mn-ea"/>
              <a:cs typeface="仿宋" panose="02010609060101010101" charset="-122"/>
              <a:sym typeface="+mn-ea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 b="1" dirty="0">
                <a:latin typeface="+mn-ea"/>
                <a:cs typeface="仿宋" panose="02010609060101010101" charset="-122"/>
                <a:sym typeface="+mn-ea"/>
              </a:rPr>
              <a:t>状态修饰符：</a:t>
            </a:r>
            <a:r>
              <a:rPr lang="en-US" altLang="zh-CN" sz="1400" b="1" dirty="0">
                <a:latin typeface="+mn-ea"/>
                <a:cs typeface="仿宋" panose="02010609060101010101" charset="-122"/>
                <a:sym typeface="+mn-ea"/>
              </a:rPr>
              <a:t>final</a:t>
            </a:r>
            <a:endParaRPr lang="en-US" altLang="zh-CN" sz="1400" b="1" dirty="0">
              <a:latin typeface="+mn-ea"/>
              <a:cs typeface="仿宋" panose="02010609060101010101" charset="-122"/>
              <a:sym typeface="+mn-ea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 b="1" dirty="0">
                <a:latin typeface="+mn-ea"/>
                <a:cs typeface="仿宋" panose="02010609060101010101" charset="-122"/>
                <a:sym typeface="+mn-ea"/>
              </a:rPr>
              <a:t>抽象修饰符：</a:t>
            </a:r>
            <a:r>
              <a:rPr lang="en-US" altLang="zh-CN" sz="1600" b="1" dirty="0">
                <a:latin typeface="+mn-ea"/>
                <a:cs typeface="仿宋" panose="02010609060101010101" charset="-122"/>
                <a:sym typeface="+mn-ea"/>
              </a:rPr>
              <a:t>abstract</a:t>
            </a:r>
            <a:endParaRPr lang="en-US" altLang="zh-CN" sz="1600" b="1" dirty="0">
              <a:latin typeface="+mn-ea"/>
              <a:cs typeface="仿宋" panose="02010609060101010101" charset="-122"/>
              <a:sym typeface="+mn-ea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charset="0"/>
              <a:buChar char=""/>
            </a:pPr>
            <a:endParaRPr lang="en-US" altLang="zh-CN" sz="1400" b="1" dirty="0">
              <a:latin typeface="+mn-ea"/>
              <a:cs typeface="仿宋" panose="02010609060101010101" charset="-122"/>
              <a:sym typeface="+mn-ea"/>
            </a:endParaRPr>
          </a:p>
          <a:p>
            <a:pPr lv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600" b="1" dirty="0">
                <a:solidFill>
                  <a:srgbClr val="FF0000"/>
                </a:solidFill>
                <a:latin typeface="+mn-ea"/>
                <a:cs typeface="仿宋" panose="02010609060101010101" charset="-122"/>
                <a:sym typeface="+mn-ea"/>
              </a:rPr>
              <a:t>用的最多的就是：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cs typeface="仿宋" panose="02010609060101010101" charset="-122"/>
                <a:sym typeface="+mn-ea"/>
              </a:rPr>
              <a:t>public</a:t>
            </a:r>
            <a:endParaRPr lang="en-US" altLang="zh-CN" sz="1600" b="1" dirty="0">
              <a:solidFill>
                <a:srgbClr val="FF0000"/>
              </a:solidFill>
              <a:latin typeface="+mn-ea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470660" y="889635"/>
            <a:ext cx="732726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+mn-ea"/>
                <a:cs typeface="仿宋" panose="02010609060101010101" charset="-122"/>
                <a:sym typeface="+mn-ea"/>
              </a:rPr>
              <a:t>用在</a:t>
            </a:r>
            <a:r>
              <a:rPr lang="zh-CN" altLang="en-US" b="1" dirty="0">
                <a:solidFill>
                  <a:srgbClr val="C00000"/>
                </a:solidFill>
                <a:latin typeface="+mn-ea"/>
                <a:cs typeface="仿宋" panose="02010609060101010101" charset="-122"/>
                <a:sym typeface="+mn-ea"/>
              </a:rPr>
              <a:t>成员变量</a:t>
            </a:r>
            <a:r>
              <a:rPr lang="zh-CN" altLang="en-US" b="1" dirty="0">
                <a:latin typeface="+mn-ea"/>
                <a:cs typeface="仿宋" panose="02010609060101010101" charset="-122"/>
                <a:sym typeface="+mn-ea"/>
              </a:rPr>
              <a:t>身上的修饰符</a:t>
            </a:r>
            <a:endParaRPr lang="en-US" altLang="zh-CN" b="1" dirty="0">
              <a:latin typeface="+mn-ea"/>
              <a:cs typeface="仿宋" panose="02010609060101010101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+mn-ea"/>
                <a:cs typeface="仿宋" panose="02010609060101010101" charset="-122"/>
                <a:sym typeface="+mn-ea"/>
              </a:rPr>
              <a:t>权限修饰符：</a:t>
            </a:r>
            <a:r>
              <a:rPr lang="en-US" altLang="zh-CN" b="1" dirty="0">
                <a:latin typeface="+mn-ea"/>
                <a:cs typeface="仿宋" panose="02010609060101010101" charset="-122"/>
                <a:sym typeface="+mn-ea"/>
              </a:rPr>
              <a:t>private</a:t>
            </a:r>
            <a:r>
              <a:rPr lang="zh-CN" altLang="en-US" b="1" dirty="0">
                <a:latin typeface="+mn-ea"/>
                <a:cs typeface="仿宋" panose="02010609060101010101" charset="-122"/>
                <a:sym typeface="+mn-ea"/>
              </a:rPr>
              <a:t>，默认的，</a:t>
            </a:r>
            <a:r>
              <a:rPr lang="en-US" altLang="zh-CN" b="1" dirty="0">
                <a:latin typeface="+mn-ea"/>
                <a:cs typeface="仿宋" panose="02010609060101010101" charset="-122"/>
                <a:sym typeface="+mn-ea"/>
              </a:rPr>
              <a:t>protected</a:t>
            </a:r>
            <a:r>
              <a:rPr lang="zh-CN" altLang="en-US" b="1" dirty="0">
                <a:latin typeface="+mn-ea"/>
                <a:cs typeface="仿宋" panose="02010609060101010101" charset="-122"/>
                <a:sym typeface="+mn-ea"/>
              </a:rPr>
              <a:t>，</a:t>
            </a:r>
            <a:r>
              <a:rPr lang="en-US" altLang="zh-CN" b="1" dirty="0">
                <a:latin typeface="+mn-ea"/>
                <a:cs typeface="仿宋" panose="02010609060101010101" charset="-122"/>
                <a:sym typeface="+mn-ea"/>
              </a:rPr>
              <a:t>public</a:t>
            </a:r>
            <a:endParaRPr lang="en-US" altLang="zh-CN" b="1" dirty="0">
              <a:latin typeface="+mn-ea"/>
              <a:cs typeface="仿宋" panose="02010609060101010101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+mn-ea"/>
                <a:cs typeface="仿宋" panose="02010609060101010101" charset="-122"/>
                <a:sym typeface="+mn-ea"/>
              </a:rPr>
              <a:t>状态修饰符：</a:t>
            </a:r>
            <a:r>
              <a:rPr lang="it-IT" altLang="zh-CN" b="1" dirty="0" err="1">
                <a:latin typeface="+mn-ea"/>
                <a:cs typeface="仿宋" panose="02010609060101010101" charset="-122"/>
                <a:sym typeface="+mn-ea"/>
              </a:rPr>
              <a:t>static</a:t>
            </a:r>
            <a:r>
              <a:rPr lang="zh-CN" altLang="it-IT" b="1" dirty="0">
                <a:latin typeface="+mn-ea"/>
                <a:cs typeface="仿宋" panose="02010609060101010101" charset="-122"/>
                <a:sym typeface="+mn-ea"/>
              </a:rPr>
              <a:t>，</a:t>
            </a:r>
            <a:r>
              <a:rPr lang="it-IT" altLang="zh-CN" b="1" dirty="0" err="1">
                <a:latin typeface="+mn-ea"/>
                <a:cs typeface="仿宋" panose="02010609060101010101" charset="-122"/>
                <a:sym typeface="+mn-ea"/>
              </a:rPr>
              <a:t>final</a:t>
            </a:r>
            <a:endParaRPr lang="it-IT" altLang="zh-CN" b="1" dirty="0">
              <a:latin typeface="+mn-ea"/>
              <a:cs typeface="仿宋" panose="02010609060101010101" charset="-122"/>
            </a:endParaRPr>
          </a:p>
          <a:p>
            <a:pPr lv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cs typeface="仿宋" panose="02010609060101010101" charset="-122"/>
                <a:sym typeface="+mn-ea"/>
              </a:rPr>
              <a:t>用的最多的就是：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cs typeface="仿宋" panose="02010609060101010101" charset="-122"/>
                <a:sym typeface="+mn-ea"/>
              </a:rPr>
              <a:t>private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83310" y="833755"/>
            <a:ext cx="6671310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用在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构造方法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的修饰符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权限修饰符：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private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，默认的，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protected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public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用的最多的就是：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public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29030" y="899160"/>
            <a:ext cx="8963660" cy="2168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用在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成员方法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的修饰符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权限修饰符：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private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，默认的，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protected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public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状态修饰符：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static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final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抽象修饰符：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abstract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用的最多的就是：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public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29030" y="3255010"/>
            <a:ext cx="545147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成员方法：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vl="1"/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* 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public static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vl="1"/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* public abstract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vl="1"/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* public final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lvl="1"/>
            <a:endParaRPr lang="zh-CN" altLang="en-US"/>
          </a:p>
          <a:p>
            <a:pPr marL="285750" lvl="0" indent="-285750"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成员变量：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public static final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04900" y="845820"/>
            <a:ext cx="84150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b="1"/>
              <a:t>protected </a:t>
            </a:r>
            <a:r>
              <a:rPr lang="zh-CN" altLang="en-US" b="1"/>
              <a:t>受保护的</a:t>
            </a:r>
            <a:endParaRPr lang="zh-CN" altLang="en-US" b="1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/>
              <a:t>protected</a:t>
            </a:r>
            <a:r>
              <a:rPr lang="zh-CN" altLang="en-US" b="1"/>
              <a:t>修饰的方法只能在当前包中访问，或者子类访问</a:t>
            </a:r>
            <a:endParaRPr lang="zh-CN" altLang="en-US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587167" y="1021492"/>
            <a:ext cx="3550972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内部类概述和访问特点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87167" y="1802023"/>
            <a:ext cx="7288950" cy="313817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内部类概述：就是在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类内部再声明类</a:t>
            </a:r>
            <a:endParaRPr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内部类访问特点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内部类可以直接访问外部类的成员，包括私有。 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外部类要访问内部类的成员，必须创建对象。</a:t>
            </a: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内部类对象的创建语法</a:t>
            </a:r>
            <a:endParaRPr lang="zh-CN" altLang="en-US" sz="16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外部类名</a:t>
            </a:r>
            <a:r>
              <a:rPr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内部类名 对象名 </a:t>
            </a:r>
            <a:r>
              <a:rPr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 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外部类对象</a:t>
            </a:r>
            <a:r>
              <a:rPr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内部类对象</a:t>
            </a:r>
            <a:r>
              <a:rPr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;</a:t>
            </a:r>
            <a:endParaRPr lang="en-US" altLang="zh-CN" sz="16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开发中自己声明个内部类比较少用，用的多的就是集合中的遍历，后面讲</a:t>
            </a:r>
            <a:endParaRPr lang="zh-CN" altLang="en-US" sz="16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375180" y="938547"/>
            <a:ext cx="4141470" cy="46037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 algn="l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私有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内部类的使用</a:t>
            </a: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【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了解</a:t>
            </a: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】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75180" y="1809169"/>
            <a:ext cx="7278130" cy="353822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p>
            <a:r>
              <a:rPr lang="en-US" altLang="zh-CN" sz="1600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OuterA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{</a:t>
            </a:r>
            <a:endParaRPr lang="en-US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	</a:t>
            </a:r>
            <a:r>
              <a:rPr lang="en-US" altLang="zh-CN" sz="1600" b="1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en-US" altLang="zh-CN" sz="1600" b="1" dirty="0">
                <a:solidFill>
                  <a:srgbClr val="0000C0"/>
                </a:solidFill>
                <a:latin typeface="仿宋" panose="02010609060101010101" charset="-122"/>
                <a:ea typeface="仿宋" panose="02010609060101010101" charset="-122"/>
              </a:rPr>
              <a:t>a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 = 10;</a:t>
            </a:r>
            <a:endParaRPr lang="en-US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	</a:t>
            </a:r>
            <a:endParaRPr lang="en-US" altLang="zh-CN" sz="1600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	</a:t>
            </a:r>
            <a:r>
              <a:rPr lang="en-US" altLang="zh-CN" sz="1600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</a:rPr>
              <a:t>private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InnerA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{</a:t>
            </a:r>
            <a:endParaRPr lang="en-US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		</a:t>
            </a:r>
            <a:r>
              <a:rPr lang="en-US" altLang="zh-CN" sz="1600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 test2(){</a:t>
            </a:r>
            <a:endParaRPr lang="en-US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			</a:t>
            </a:r>
            <a:r>
              <a:rPr lang="en-US" altLang="zh-CN" sz="1600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System.</a:t>
            </a:r>
            <a:r>
              <a:rPr lang="en-US" altLang="zh-CN" sz="1600" b="1" i="1" dirty="0" err="1">
                <a:solidFill>
                  <a:srgbClr val="0000C0"/>
                </a:solidFill>
                <a:latin typeface="仿宋" panose="02010609060101010101" charset="-122"/>
                <a:ea typeface="仿宋" panose="02010609060101010101" charset="-122"/>
              </a:rPr>
              <a:t>out</a:t>
            </a:r>
            <a:r>
              <a:rPr lang="en-US" altLang="zh-CN" sz="1600" b="1" i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.println</a:t>
            </a:r>
            <a:r>
              <a:rPr lang="en-US" altLang="zh-CN" sz="1600" b="1" i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(</a:t>
            </a:r>
            <a:r>
              <a:rPr lang="en-US" altLang="zh-CN" sz="1600" b="1" i="1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</a:rPr>
              <a:t>"</a:t>
            </a:r>
            <a:r>
              <a:rPr lang="en-US" altLang="zh-CN" sz="1600" b="1" i="1" dirty="0" err="1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</a:rPr>
              <a:t>InterA</a:t>
            </a:r>
            <a:r>
              <a:rPr lang="en-US" altLang="zh-CN" sz="1600" b="1" i="1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</a:rPr>
              <a:t> test2......"</a:t>
            </a:r>
            <a:r>
              <a:rPr lang="en-US" altLang="zh-CN" sz="1600" b="1" i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);</a:t>
            </a:r>
            <a:endParaRPr lang="en-US" altLang="zh-CN" sz="1600" b="1" i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		}</a:t>
            </a:r>
            <a:endParaRPr lang="en-US" altLang="zh-CN" sz="1600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	}</a:t>
            </a:r>
            <a:endParaRPr lang="en-US" altLang="zh-CN" sz="1600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	</a:t>
            </a:r>
            <a:endParaRPr lang="en-US" altLang="zh-CN" sz="1600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	</a:t>
            </a:r>
            <a:r>
              <a:rPr lang="en-US" altLang="zh-CN" sz="1600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 test1(){</a:t>
            </a:r>
            <a:endParaRPr lang="en-US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		</a:t>
            </a:r>
            <a:r>
              <a:rPr lang="en-US" altLang="zh-CN" sz="1600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InnerA</a:t>
            </a:r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en-US" altLang="zh-CN" sz="1600" dirty="0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</a:rPr>
              <a:t>a</a:t>
            </a:r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InnerA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();</a:t>
            </a:r>
            <a:endParaRPr lang="en-US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		</a:t>
            </a:r>
            <a:r>
              <a:rPr lang="en-US" altLang="zh-CN" sz="1600" dirty="0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</a:rPr>
              <a:t>a</a:t>
            </a:r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.test2();</a:t>
            </a:r>
            <a:endParaRPr lang="en-US" altLang="zh-CN" sz="1600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	}</a:t>
            </a:r>
            <a:endParaRPr lang="en-US" altLang="zh-CN" sz="1600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}</a:t>
            </a:r>
            <a:endParaRPr lang="zh-CN" altLang="en-US" sz="1600" dirty="0"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860064" y="814360"/>
            <a:ext cx="4572000" cy="460375"/>
          </a:xfrm>
          <a:prstGeom prst="rect">
            <a:avLst/>
          </a:prstGeom>
        </p:spPr>
        <p:txBody>
          <a:bodyPr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静态内部类的使用 【了解】</a:t>
            </a:r>
            <a:endParaRPr lang="en-US" altLang="zh-CN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60064" y="1274649"/>
            <a:ext cx="7451126" cy="92202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成员内部类被静态修饰后的访问方式是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外部类名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内部类名 对象名 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外部类名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内部类对象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;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59790" y="2196465"/>
            <a:ext cx="6320790" cy="39693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 anchor="t">
            <a:spAutoFit/>
          </a:bodyPr>
          <a:p>
            <a:r>
              <a:rPr lang="en-US" altLang="zh-CN" sz="1200" b="1" dirty="0">
                <a:sym typeface="+mn-ea"/>
              </a:rPr>
              <a:t>public class Demo {</a:t>
            </a:r>
            <a:endParaRPr lang="en-US" altLang="zh-CN" sz="900" b="1" kern="1200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r>
              <a:rPr lang="en-US" altLang="zh-CN" sz="1200" b="1" dirty="0">
                <a:sym typeface="+mn-ea"/>
              </a:rPr>
              <a:t>           public static void main(String[] </a:t>
            </a:r>
            <a:r>
              <a:rPr lang="en-US" altLang="zh-CN" sz="1200" b="1" dirty="0" err="1">
                <a:sym typeface="+mn-ea"/>
              </a:rPr>
              <a:t>args</a:t>
            </a:r>
            <a:r>
              <a:rPr lang="en-US" altLang="zh-CN" sz="1200" b="1" dirty="0">
                <a:sym typeface="+mn-ea"/>
              </a:rPr>
              <a:t>) {</a:t>
            </a:r>
            <a:endParaRPr lang="en-US" altLang="zh-CN" sz="1000" b="1" kern="1200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r>
              <a:rPr lang="zh-CN" altLang="en-US" sz="1200" dirty="0">
                <a:sym typeface="+mn-ea"/>
              </a:rPr>
              <a:t>	</a:t>
            </a:r>
            <a:r>
              <a:rPr lang="en-US" altLang="zh-CN" sz="1200" dirty="0">
                <a:sym typeface="+mn-ea"/>
              </a:rPr>
              <a:t>//</a:t>
            </a:r>
            <a:r>
              <a:rPr lang="zh-CN" altLang="en-US" sz="1200" dirty="0">
                <a:sym typeface="+mn-ea"/>
              </a:rPr>
              <a:t>成员内部类被静态修饰后的访问方式是</a:t>
            </a:r>
            <a:r>
              <a:rPr lang="en-US" altLang="zh-CN" sz="1200" dirty="0">
                <a:sym typeface="+mn-ea"/>
              </a:rPr>
              <a:t>: </a:t>
            </a:r>
            <a:endParaRPr lang="en-US" altLang="zh-CN" sz="1000" kern="1200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r>
              <a:rPr lang="zh-CN" altLang="en-US" sz="1200" dirty="0">
                <a:sym typeface="+mn-ea"/>
              </a:rPr>
              <a:t>	</a:t>
            </a:r>
            <a:r>
              <a:rPr lang="en-US" altLang="zh-CN" sz="1200" dirty="0">
                <a:sym typeface="+mn-ea"/>
              </a:rPr>
              <a:t>//</a:t>
            </a:r>
            <a:r>
              <a:rPr lang="zh-CN" altLang="en-US" sz="1200" dirty="0">
                <a:sym typeface="+mn-ea"/>
              </a:rPr>
              <a:t>外部类名</a:t>
            </a:r>
            <a:r>
              <a:rPr lang="en-US" altLang="zh-CN" sz="1200" dirty="0">
                <a:sym typeface="+mn-ea"/>
              </a:rPr>
              <a:t>.</a:t>
            </a:r>
            <a:r>
              <a:rPr lang="zh-CN" altLang="en-US" sz="1200" dirty="0">
                <a:sym typeface="+mn-ea"/>
              </a:rPr>
              <a:t>内部类名 对象名 </a:t>
            </a:r>
            <a:r>
              <a:rPr lang="en-US" altLang="zh-CN" sz="1200" dirty="0">
                <a:sym typeface="+mn-ea"/>
              </a:rPr>
              <a:t>= </a:t>
            </a:r>
            <a:r>
              <a:rPr lang="zh-CN" altLang="en-US" sz="1200" dirty="0">
                <a:sym typeface="+mn-ea"/>
              </a:rPr>
              <a:t>外部类名</a:t>
            </a:r>
            <a:r>
              <a:rPr lang="en-US" altLang="zh-CN" sz="1200" dirty="0">
                <a:sym typeface="+mn-ea"/>
              </a:rPr>
              <a:t>.</a:t>
            </a:r>
            <a:r>
              <a:rPr lang="zh-CN" altLang="en-US" sz="1200" dirty="0">
                <a:sym typeface="+mn-ea"/>
              </a:rPr>
              <a:t>内部类对象</a:t>
            </a:r>
            <a:r>
              <a:rPr lang="en-US" altLang="zh-CN" sz="1200" dirty="0">
                <a:sym typeface="+mn-ea"/>
              </a:rPr>
              <a:t>;</a:t>
            </a:r>
            <a:endParaRPr lang="en-US" altLang="zh-CN" sz="1000" kern="1200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r>
              <a:rPr lang="en-US" altLang="zh-CN" sz="1200" dirty="0">
                <a:sym typeface="+mn-ea"/>
              </a:rPr>
              <a:t>	</a:t>
            </a:r>
            <a:r>
              <a:rPr lang="en-US" altLang="zh-CN" sz="1200" dirty="0" err="1">
                <a:sym typeface="+mn-ea"/>
              </a:rPr>
              <a:t>OuterC.Inner</a:t>
            </a:r>
            <a:r>
              <a:rPr lang="en-US" altLang="zh-CN" sz="1200" dirty="0">
                <a:sym typeface="+mn-ea"/>
              </a:rPr>
              <a:t> inner = </a:t>
            </a:r>
            <a:r>
              <a:rPr lang="en-US" altLang="zh-CN" sz="1200" b="1" dirty="0">
                <a:sym typeface="+mn-ea"/>
              </a:rPr>
              <a:t>new </a:t>
            </a:r>
            <a:r>
              <a:rPr lang="en-US" altLang="zh-CN" sz="1200" b="1" dirty="0" err="1">
                <a:sym typeface="+mn-ea"/>
              </a:rPr>
              <a:t>OuterC.Inner</a:t>
            </a:r>
            <a:r>
              <a:rPr lang="en-US" altLang="zh-CN" sz="1200" b="1" dirty="0">
                <a:sym typeface="+mn-ea"/>
              </a:rPr>
              <a:t>();</a:t>
            </a:r>
            <a:endParaRPr lang="en-US" altLang="zh-CN" sz="1000" b="1" kern="1200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r>
              <a:rPr lang="en-US" altLang="zh-CN" sz="1200" dirty="0">
                <a:sym typeface="+mn-ea"/>
              </a:rPr>
              <a:t>	</a:t>
            </a:r>
            <a:r>
              <a:rPr lang="en-US" altLang="zh-CN" sz="1200" dirty="0" err="1">
                <a:sym typeface="+mn-ea"/>
              </a:rPr>
              <a:t>inner.test</a:t>
            </a:r>
            <a:r>
              <a:rPr lang="en-US" altLang="zh-CN" sz="1200" dirty="0">
                <a:sym typeface="+mn-ea"/>
              </a:rPr>
              <a:t>();</a:t>
            </a:r>
            <a:endParaRPr lang="en-US" altLang="zh-CN" sz="1000" kern="1200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r>
              <a:rPr lang="en-US" altLang="zh-CN" sz="1200" dirty="0">
                <a:sym typeface="+mn-ea"/>
              </a:rPr>
              <a:t>	OuterC.Inner1.</a:t>
            </a:r>
            <a:r>
              <a:rPr lang="en-US" altLang="zh-CN" sz="1200" i="1" dirty="0">
                <a:sym typeface="+mn-ea"/>
              </a:rPr>
              <a:t>test();</a:t>
            </a:r>
            <a:endParaRPr lang="en-US" altLang="zh-CN" sz="1000" i="1" kern="1200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r>
              <a:rPr lang="en-US" altLang="zh-CN" sz="1200" dirty="0">
                <a:sym typeface="+mn-ea"/>
              </a:rPr>
              <a:t>         }</a:t>
            </a:r>
            <a:endParaRPr lang="en-US" altLang="zh-CN" sz="1000" kern="1200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r>
              <a:rPr lang="en-US" altLang="zh-CN" sz="1200" dirty="0">
                <a:sym typeface="+mn-ea"/>
              </a:rPr>
              <a:t>}</a:t>
            </a:r>
            <a:endParaRPr lang="en-US" altLang="zh-CN" sz="1000" kern="1200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r>
              <a:rPr lang="en-US" altLang="zh-CN" sz="1200" b="1" dirty="0">
                <a:sym typeface="+mn-ea"/>
              </a:rPr>
              <a:t>class </a:t>
            </a:r>
            <a:r>
              <a:rPr lang="en-US" altLang="zh-CN" sz="1200" b="1" dirty="0" err="1">
                <a:sym typeface="+mn-ea"/>
              </a:rPr>
              <a:t>OuterC</a:t>
            </a:r>
            <a:r>
              <a:rPr lang="en-US" altLang="zh-CN" sz="1200" b="1" dirty="0">
                <a:sym typeface="+mn-ea"/>
              </a:rPr>
              <a:t>{</a:t>
            </a:r>
            <a:endParaRPr lang="en-US" altLang="zh-CN" sz="1000" b="1" kern="1200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pPr lvl="1"/>
            <a:r>
              <a:rPr lang="en-US" altLang="zh-CN" sz="1200" b="1" dirty="0">
                <a:sym typeface="+mn-ea"/>
              </a:rPr>
              <a:t>static class Inner{</a:t>
            </a:r>
            <a:endParaRPr lang="en-US" altLang="zh-CN" sz="1000" b="1" kern="1200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r>
              <a:rPr lang="en-US" altLang="zh-CN" sz="1200" dirty="0">
                <a:sym typeface="+mn-ea"/>
              </a:rPr>
              <a:t>	</a:t>
            </a:r>
            <a:r>
              <a:rPr lang="en-US" altLang="zh-CN" sz="1200" b="1" dirty="0">
                <a:sym typeface="+mn-ea"/>
              </a:rPr>
              <a:t>public void test(){</a:t>
            </a:r>
            <a:endParaRPr lang="en-US" altLang="zh-CN" sz="1000" b="1" kern="1200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r>
              <a:rPr lang="en-US" altLang="zh-CN" sz="1200" dirty="0">
                <a:sym typeface="+mn-ea"/>
              </a:rPr>
              <a:t>	        </a:t>
            </a:r>
            <a:r>
              <a:rPr lang="en-US" altLang="zh-CN" sz="1200" dirty="0" err="1">
                <a:sym typeface="+mn-ea"/>
              </a:rPr>
              <a:t>System.</a:t>
            </a:r>
            <a:r>
              <a:rPr lang="en-US" altLang="zh-CN" sz="1200" b="1" i="1" dirty="0" err="1">
                <a:sym typeface="+mn-ea"/>
              </a:rPr>
              <a:t>out.println</a:t>
            </a:r>
            <a:r>
              <a:rPr lang="en-US" altLang="zh-CN" sz="1200" b="1" i="1" dirty="0">
                <a:sym typeface="+mn-ea"/>
              </a:rPr>
              <a:t>("Inner test...");</a:t>
            </a:r>
            <a:endParaRPr lang="en-US" altLang="zh-CN" sz="1000" b="1" i="1" kern="1200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r>
              <a:rPr lang="en-US" altLang="zh-CN" sz="1200" dirty="0">
                <a:sym typeface="+mn-ea"/>
              </a:rPr>
              <a:t>	}</a:t>
            </a:r>
            <a:endParaRPr lang="en-US" altLang="zh-CN" sz="1000" kern="1200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r>
              <a:rPr lang="en-US" altLang="zh-CN" sz="1200" dirty="0">
                <a:sym typeface="+mn-ea"/>
              </a:rPr>
              <a:t>             }</a:t>
            </a:r>
            <a:endParaRPr lang="en-US" altLang="zh-CN" sz="1000" kern="1200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r>
              <a:rPr lang="en-US" altLang="zh-CN" sz="1200" b="1" dirty="0">
                <a:sym typeface="+mn-ea"/>
              </a:rPr>
              <a:t>            static class Inner1{</a:t>
            </a:r>
            <a:endParaRPr lang="en-US" altLang="zh-CN" sz="1000" b="1" kern="1200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r>
              <a:rPr lang="en-US" altLang="zh-CN" sz="1200" dirty="0">
                <a:sym typeface="+mn-ea"/>
              </a:rPr>
              <a:t>	</a:t>
            </a:r>
            <a:r>
              <a:rPr lang="en-US" altLang="zh-CN" sz="1200" b="1" dirty="0">
                <a:sym typeface="+mn-ea"/>
              </a:rPr>
              <a:t>public static void test(){</a:t>
            </a:r>
            <a:endParaRPr lang="en-US" altLang="zh-CN" sz="1000" b="1" kern="1200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r>
              <a:rPr lang="en-US" altLang="zh-CN" sz="1200" dirty="0">
                <a:sym typeface="+mn-ea"/>
              </a:rPr>
              <a:t>	      </a:t>
            </a:r>
            <a:r>
              <a:rPr lang="en-US" altLang="zh-CN" sz="1200" dirty="0" err="1">
                <a:sym typeface="+mn-ea"/>
              </a:rPr>
              <a:t>System.</a:t>
            </a:r>
            <a:r>
              <a:rPr lang="en-US" altLang="zh-CN" sz="1200" b="1" i="1" dirty="0" err="1">
                <a:sym typeface="+mn-ea"/>
              </a:rPr>
              <a:t>out.println</a:t>
            </a:r>
            <a:r>
              <a:rPr lang="en-US" altLang="zh-CN" sz="1200" b="1" i="1" dirty="0">
                <a:sym typeface="+mn-ea"/>
              </a:rPr>
              <a:t>("Inner1 test...");</a:t>
            </a:r>
            <a:endParaRPr lang="en-US" altLang="zh-CN" sz="1000" b="1" i="1" kern="1200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r>
              <a:rPr lang="en-US" altLang="zh-CN" sz="1200" dirty="0">
                <a:sym typeface="+mn-ea"/>
              </a:rPr>
              <a:t>	}</a:t>
            </a:r>
            <a:endParaRPr lang="en-US" altLang="zh-CN" sz="1000" kern="1200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r>
              <a:rPr lang="en-US" altLang="zh-CN" sz="1200" dirty="0">
                <a:sym typeface="+mn-ea"/>
              </a:rPr>
              <a:t>           }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r>
              <a:rPr lang="en-US" altLang="zh-CN" sz="1200" dirty="0">
                <a:sym typeface="+mn-ea"/>
              </a:rPr>
              <a:t>}</a:t>
            </a:r>
            <a:endParaRPr lang="en-US" altLang="zh-CN" sz="1200" dirty="0"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069661" y="647911"/>
            <a:ext cx="4012637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成员内部类的面试题 掌握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69661" y="1374584"/>
            <a:ext cx="7443966" cy="477053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p>
            <a:r>
              <a:rPr lang="en-US" altLang="zh-CN" sz="1600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//</a:t>
            </a:r>
            <a:r>
              <a:rPr lang="zh-CN" altLang="en-US" sz="1600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要求：使用已知的变量，在控制台输出</a:t>
            </a:r>
            <a:r>
              <a:rPr lang="en-US" altLang="zh-CN" sz="1600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30</a:t>
            </a:r>
            <a:r>
              <a:rPr lang="zh-CN" altLang="en-US" sz="1600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r>
              <a:rPr lang="en-US" altLang="zh-CN" sz="1600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20</a:t>
            </a:r>
            <a:r>
              <a:rPr lang="zh-CN" altLang="en-US" sz="1600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r>
              <a:rPr lang="en-US" altLang="zh-CN" sz="1600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10</a:t>
            </a:r>
            <a:r>
              <a:rPr lang="zh-CN" altLang="en-US" sz="1600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zh-CN" altLang="en-US" sz="1600" dirty="0">
              <a:solidFill>
                <a:srgbClr val="3F7F5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Outer {</a:t>
            </a:r>
            <a:endParaRPr lang="en-US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</a:t>
            </a:r>
            <a:r>
              <a:rPr lang="en-US" altLang="zh-CN" sz="1600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600" b="1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600" b="1" dirty="0" err="1">
                <a:solidFill>
                  <a:srgbClr val="000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num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= 10;</a:t>
            </a:r>
            <a:endParaRPr lang="en-US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</a:t>
            </a:r>
            <a:r>
              <a:rPr lang="en-US" altLang="zh-CN" sz="1600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Inner {</a:t>
            </a:r>
            <a:endParaRPr lang="en-US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	</a:t>
            </a:r>
            <a:r>
              <a:rPr lang="en-US" altLang="zh-CN" sz="1600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600" b="1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600" b="1" dirty="0" err="1">
                <a:solidFill>
                  <a:srgbClr val="000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num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= 20;</a:t>
            </a:r>
            <a:endParaRPr lang="en-US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	</a:t>
            </a:r>
            <a:r>
              <a:rPr lang="en-US" altLang="zh-CN" sz="1600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show() {</a:t>
            </a:r>
            <a:endParaRPr lang="en-US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pt-BR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		</a:t>
            </a:r>
            <a:r>
              <a:rPr lang="pt-BR" altLang="zh-CN" sz="1600" b="1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lang="pt-BR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pt-BR" altLang="zh-CN" sz="1600" b="1" dirty="0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num</a:t>
            </a:r>
            <a:r>
              <a:rPr lang="pt-BR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= 30;</a:t>
            </a:r>
            <a:endParaRPr lang="pt-BR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pt-BR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		</a:t>
            </a:r>
            <a:r>
              <a:rPr lang="pt-BR" altLang="zh-CN" sz="1600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System.</a:t>
            </a:r>
            <a:r>
              <a:rPr lang="pt-BR" altLang="zh-CN" sz="1600" b="1" i="1" dirty="0" err="1">
                <a:solidFill>
                  <a:srgbClr val="000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out</a:t>
            </a:r>
            <a:r>
              <a:rPr lang="pt-BR" altLang="zh-CN" sz="1600" b="1" i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.println</a:t>
            </a:r>
            <a:r>
              <a:rPr lang="pt-BR" altLang="zh-CN" sz="1600" b="1" i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pt-BR" altLang="zh-CN" sz="1600" b="1" i="1" dirty="0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num</a:t>
            </a:r>
            <a:r>
              <a:rPr lang="pt-BR" altLang="zh-CN" sz="1600" b="1" i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);</a:t>
            </a:r>
            <a:endParaRPr lang="pt-BR" altLang="zh-CN" sz="1600" b="1" i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pt-BR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		</a:t>
            </a:r>
            <a:r>
              <a:rPr lang="pt-BR" altLang="zh-CN" sz="1600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System.</a:t>
            </a:r>
            <a:r>
              <a:rPr lang="pt-BR" altLang="zh-CN" sz="1600" b="1" i="1" dirty="0" err="1">
                <a:solidFill>
                  <a:srgbClr val="000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out</a:t>
            </a:r>
            <a:r>
              <a:rPr lang="pt-BR" altLang="zh-CN" sz="1600" b="1" i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.println</a:t>
            </a:r>
            <a:r>
              <a:rPr lang="pt-BR" altLang="zh-CN" sz="1600" b="1" i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pt-BR" altLang="zh-CN" sz="1600" b="1" i="1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this</a:t>
            </a:r>
            <a:r>
              <a:rPr lang="pt-BR" altLang="zh-CN" sz="1600" b="1" i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r>
              <a:rPr lang="pt-BR" altLang="zh-CN" sz="1600" b="1" i="1" dirty="0" err="1">
                <a:solidFill>
                  <a:srgbClr val="000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num</a:t>
            </a:r>
            <a:r>
              <a:rPr lang="pt-BR" altLang="zh-CN" sz="1600" b="1" i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);</a:t>
            </a:r>
            <a:endParaRPr lang="pt-BR" altLang="zh-CN" sz="1600" b="1" i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pt-BR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		</a:t>
            </a:r>
            <a:r>
              <a:rPr lang="pt-BR" altLang="zh-CN" sz="1600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System.</a:t>
            </a:r>
            <a:r>
              <a:rPr lang="pt-BR" altLang="zh-CN" sz="1600" b="1" i="1" dirty="0" err="1">
                <a:solidFill>
                  <a:srgbClr val="000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out</a:t>
            </a:r>
            <a:r>
              <a:rPr lang="pt-BR" altLang="zh-CN" sz="1600" b="1" i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.println</a:t>
            </a:r>
            <a:r>
              <a:rPr lang="pt-BR" altLang="zh-CN" sz="1600" b="1" i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pt-BR" altLang="zh-CN" sz="1600" b="1" i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Outer.</a:t>
            </a:r>
            <a:r>
              <a:rPr lang="pt-BR" altLang="zh-CN" sz="1600" b="1" i="1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this</a:t>
            </a:r>
            <a:r>
              <a:rPr lang="pt-BR" altLang="zh-CN" sz="1600" b="1" i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r>
              <a:rPr lang="pt-BR" altLang="zh-CN" sz="1600" b="1" i="1" dirty="0" err="1">
                <a:solidFill>
                  <a:srgbClr val="000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num</a:t>
            </a:r>
            <a:r>
              <a:rPr lang="pt-BR" altLang="zh-CN" sz="1600" b="1" i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);</a:t>
            </a:r>
            <a:endParaRPr lang="pt-BR" altLang="zh-CN" sz="1600" b="1" i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pt-BR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	}</a:t>
            </a:r>
            <a:endParaRPr lang="pt-BR" altLang="zh-CN" sz="1600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pt-BR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}</a:t>
            </a:r>
            <a:endParaRPr lang="pt-BR" altLang="zh-CN" sz="1600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pt-BR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}</a:t>
            </a:r>
            <a:endParaRPr lang="pt-BR" altLang="zh-CN" sz="1600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pt-BR" altLang="zh-CN" sz="1600" b="1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class</a:t>
            </a:r>
            <a:r>
              <a:rPr lang="pt-BR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pt-BR" altLang="zh-CN" sz="16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InnerClassTest</a:t>
            </a:r>
            <a:r>
              <a:rPr lang="pt-BR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{</a:t>
            </a:r>
            <a:endParaRPr lang="pt-BR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pt-BR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</a:t>
            </a:r>
            <a:r>
              <a:rPr lang="pt-BR" altLang="zh-CN" sz="1600" b="1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</a:t>
            </a:r>
            <a:r>
              <a:rPr lang="pt-BR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pt-BR" altLang="zh-CN" sz="1600" b="1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static</a:t>
            </a:r>
            <a:r>
              <a:rPr lang="pt-BR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pt-BR" altLang="zh-CN" sz="1600" b="1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void</a:t>
            </a:r>
            <a:r>
              <a:rPr lang="pt-BR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pt-BR" altLang="zh-CN" sz="16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main</a:t>
            </a:r>
            <a:r>
              <a:rPr lang="pt-BR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pt-BR" altLang="zh-CN" sz="16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String</a:t>
            </a:r>
            <a:r>
              <a:rPr lang="pt-BR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[] </a:t>
            </a:r>
            <a:r>
              <a:rPr lang="pt-BR" altLang="zh-CN" sz="1600" b="1" dirty="0" err="1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args</a:t>
            </a:r>
            <a:r>
              <a:rPr lang="pt-BR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 {</a:t>
            </a:r>
            <a:endParaRPr lang="pt-BR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pt-BR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	</a:t>
            </a:r>
            <a:r>
              <a:rPr lang="pt-BR" altLang="zh-CN" sz="1600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Outer.Inner</a:t>
            </a:r>
            <a:r>
              <a:rPr lang="pt-BR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pt-BR" altLang="zh-CN" sz="1600" dirty="0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oi</a:t>
            </a:r>
            <a:r>
              <a:rPr lang="pt-BR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= </a:t>
            </a:r>
            <a:r>
              <a:rPr lang="pt-BR" altLang="zh-CN" sz="1600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new</a:t>
            </a:r>
            <a:r>
              <a:rPr lang="pt-BR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pt-BR" altLang="zh-CN" sz="16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Outer</a:t>
            </a:r>
            <a:r>
              <a:rPr lang="pt-BR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().</a:t>
            </a:r>
            <a:r>
              <a:rPr lang="pt-BR" altLang="zh-CN" sz="1600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new</a:t>
            </a:r>
            <a:r>
              <a:rPr lang="pt-BR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pt-BR" altLang="zh-CN" sz="16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Inner</a:t>
            </a:r>
            <a:r>
              <a:rPr lang="pt-BR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();</a:t>
            </a:r>
            <a:endParaRPr lang="pt-BR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	</a:t>
            </a:r>
            <a:r>
              <a:rPr lang="en-US" altLang="zh-CN" sz="1600" dirty="0" err="1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oi</a:t>
            </a:r>
            <a:r>
              <a:rPr lang="en-US" altLang="zh-CN" sz="1600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.show</a:t>
            </a:r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();</a:t>
            </a:r>
            <a:endParaRPr lang="en-US" altLang="zh-CN" sz="1600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}	</a:t>
            </a:r>
            <a:endParaRPr lang="en-US" altLang="zh-CN" sz="1600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}</a:t>
            </a:r>
            <a:endParaRPr lang="zh-CN" altLang="en-US" sz="16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226769" y="728367"/>
            <a:ext cx="7541773" cy="5400675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package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包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package</a:t>
            </a: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关键字的概述及作用</a:t>
            </a:r>
            <a:endParaRPr lang="en-US" altLang="zh-CN" sz="1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包注意事项和包的类使用</a:t>
            </a:r>
            <a:r>
              <a:rPr lang="en-US" altLang="zh-CN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(import</a:t>
            </a: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关键字</a:t>
            </a:r>
            <a:r>
              <a:rPr lang="en-US" altLang="zh-CN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zh-CN" altLang="en-US" sz="1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import</a:t>
            </a: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关键字概述</a:t>
            </a:r>
            <a:endParaRPr lang="en-US" altLang="zh-CN" sz="1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面试题</a:t>
            </a:r>
            <a:r>
              <a:rPr lang="en-US" altLang="zh-CN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en-US" altLang="zh-CN" sz="14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package,import,class</a:t>
            </a:r>
            <a:endParaRPr lang="en-US" altLang="zh-CN" sz="1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权限修饰</a:t>
            </a: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四种权限修饰符图表</a:t>
            </a:r>
            <a:endParaRPr lang="en-US" altLang="zh-CN" sz="1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类及其组成所使用的常见修饰符</a:t>
            </a:r>
            <a:endParaRPr lang="en-US" altLang="zh-CN" sz="1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内部类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内部类概述和访问特点</a:t>
            </a:r>
            <a:r>
              <a:rPr lang="en-US" altLang="zh-CN" sz="1400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【</a:t>
            </a:r>
            <a:r>
              <a:rPr lang="zh-CN" altLang="en-US" sz="1400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了解</a:t>
            </a:r>
            <a:r>
              <a:rPr lang="en-US" altLang="zh-CN" sz="1400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】</a:t>
            </a:r>
            <a:endParaRPr lang="en-US" altLang="zh-CN" sz="1400" b="1" dirty="0">
              <a:solidFill>
                <a:schemeClr val="accent2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成员内部类私有</a:t>
            </a:r>
            <a:r>
              <a:rPr lang="zh-CN" altLang="en-US" sz="1400" b="1" dirty="0">
                <a:solidFill>
                  <a:srgbClr val="00B05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使用</a:t>
            </a:r>
            <a:r>
              <a:rPr lang="en-US" altLang="zh-CN" sz="1400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【</a:t>
            </a:r>
            <a:r>
              <a:rPr lang="zh-CN" altLang="en-US" sz="1400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了解</a:t>
            </a:r>
            <a:r>
              <a:rPr lang="en-US" altLang="zh-CN" sz="1400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】</a:t>
            </a:r>
            <a:endParaRPr lang="en-US" altLang="zh-CN" sz="1400" b="1" dirty="0">
              <a:solidFill>
                <a:schemeClr val="accent2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静态成员内部类</a:t>
            </a:r>
            <a:r>
              <a:rPr lang="en-US" altLang="zh-CN" sz="1400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【</a:t>
            </a:r>
            <a:r>
              <a:rPr lang="zh-CN" altLang="en-US" sz="1400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了解</a:t>
            </a:r>
            <a:r>
              <a:rPr lang="en-US" altLang="zh-CN" sz="1400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】</a:t>
            </a:r>
            <a:endParaRPr lang="en-US" altLang="zh-CN" sz="1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成员内部类的面试题</a:t>
            </a:r>
            <a:r>
              <a:rPr lang="en-US" altLang="zh-CN" sz="1400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【</a:t>
            </a:r>
            <a:r>
              <a:rPr lang="zh-CN" altLang="en-US" sz="1400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掌握</a:t>
            </a:r>
            <a:r>
              <a:rPr lang="en-US" altLang="zh-CN" sz="1400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】</a:t>
            </a:r>
            <a:endParaRPr lang="en-US" altLang="zh-CN" sz="1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局部内部类访问局部变量的问题</a:t>
            </a:r>
            <a:endParaRPr lang="en-US" altLang="zh-CN" sz="1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匿名内部类的格式和理解</a:t>
            </a:r>
            <a:endParaRPr lang="en-US" altLang="zh-CN" sz="1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匿名内部类的面试题</a:t>
            </a: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26769" y="86557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大纲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210843" y="767654"/>
            <a:ext cx="4782078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局部内部类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访问</a:t>
            </a:r>
            <a:r>
              <a:rPr lang="zh-CN" altLang="en-US" sz="2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局部变量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的问题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17600" y="1478280"/>
            <a:ext cx="9956800" cy="396938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局部内部类访问局部变量必须用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final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修饰</a:t>
            </a:r>
            <a:endParaRPr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局部内部类在访问他所在方法中的局部变量必须用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final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修饰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为什么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?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因为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当调用这个方法时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局部变量如果没有用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final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修饰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他的生命周期和方法的生命周期是一样的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当方法弹栈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这个局部变量也会消失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那么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如果局部内部类对象还没有马上消失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想用这个局部变量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就没有了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如果用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final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修饰会在类加载的时候进入常量池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即使方法弹栈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常量池的常量还在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也可以继续使用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但是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jdk1.8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取消了这个事情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所以我认为这是个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bug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980" y="4194810"/>
            <a:ext cx="3848100" cy="25146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55" y="2518410"/>
            <a:ext cx="3943350" cy="8636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069080" y="215900"/>
            <a:ext cx="3108960" cy="4685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栈区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612380" y="780415"/>
            <a:ext cx="3363595" cy="2751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堆区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299960" y="3745230"/>
            <a:ext cx="4284345" cy="1598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方法区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299960" y="4909185"/>
            <a:ext cx="1598930" cy="4349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静态区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102090" y="4909185"/>
            <a:ext cx="1598930" cy="4349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常量区</a:t>
            </a:r>
            <a:endParaRPr lang="zh-CN" altLang="en-US"/>
          </a:p>
          <a:p>
            <a:pPr algn="ctr"/>
            <a:r>
              <a:rPr lang="en-US" altLang="zh-CN"/>
              <a:t>final a= 10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5005070" y="3531870"/>
            <a:ext cx="1533525" cy="11195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main</a:t>
            </a:r>
            <a:r>
              <a:rPr lang="zh-CN" altLang="en-US"/>
              <a:t>方法</a:t>
            </a:r>
            <a:endParaRPr lang="zh-CN" altLang="en-US"/>
          </a:p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108575" y="4194810"/>
            <a:ext cx="1326515" cy="359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outer</a:t>
            </a:r>
            <a:endParaRPr lang="en-US" altLang="zh-CN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6338570" y="2117725"/>
            <a:ext cx="1196340" cy="21863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991475" y="975995"/>
            <a:ext cx="2142490" cy="8153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new Outer{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}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981075" y="813435"/>
            <a:ext cx="2033270" cy="13042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outer.test1</a:t>
            </a:r>
            <a:r>
              <a:rPr lang="zh-CN" altLang="en-US"/>
              <a:t>方法</a:t>
            </a:r>
            <a:endParaRPr lang="zh-CN" altLang="en-US"/>
          </a:p>
          <a:p>
            <a:pPr algn="ctr"/>
            <a:r>
              <a:rPr lang="en-US" altLang="zh-CN"/>
              <a:t>a = 10</a:t>
            </a:r>
            <a:endParaRPr lang="en-US" altLang="zh-CN"/>
          </a:p>
          <a:p>
            <a:pPr algn="ctr"/>
            <a:r>
              <a:rPr lang="en-US" altLang="zh-CN"/>
              <a:t>inner</a:t>
            </a:r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7991475" y="2113280"/>
            <a:ext cx="2142490" cy="8153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new Inner{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}</a:t>
            </a:r>
            <a:endParaRPr lang="en-US" altLang="zh-CN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5974080" y="2335530"/>
            <a:ext cx="2403475" cy="3695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505325" y="215900"/>
            <a:ext cx="2033270" cy="13042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inner.test2</a:t>
            </a:r>
            <a:r>
              <a:rPr lang="zh-CN" altLang="en-US"/>
              <a:t>方法</a:t>
            </a:r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789295" y="1139190"/>
            <a:ext cx="3665220" cy="37738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345565" y="751840"/>
            <a:ext cx="9500870" cy="5077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/>
              <a:t>public class Demo {</a:t>
            </a:r>
            <a:endParaRPr lang="zh-CN" altLang="en-US"/>
          </a:p>
          <a:p>
            <a:r>
              <a:rPr lang="zh-CN" altLang="en-US"/>
              <a:t>	public static void main(String[] args) {</a:t>
            </a:r>
            <a:endParaRPr lang="zh-CN" altLang="en-US"/>
          </a:p>
          <a:p>
            <a:r>
              <a:rPr lang="zh-CN" altLang="en-US"/>
              <a:t>		Outer outer = new Outer();</a:t>
            </a:r>
            <a:endParaRPr lang="zh-CN" altLang="en-US"/>
          </a:p>
          <a:p>
            <a:r>
              <a:rPr lang="zh-CN" altLang="en-US"/>
              <a:t>		outer.test();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r>
              <a:rPr lang="zh-CN" altLang="en-US"/>
              <a:t>class Outer{</a:t>
            </a:r>
            <a:endParaRPr lang="zh-CN" altLang="en-US"/>
          </a:p>
          <a:p>
            <a:r>
              <a:rPr lang="zh-CN" altLang="en-US"/>
              <a:t>	public void test(){</a:t>
            </a:r>
            <a:endParaRPr lang="zh-CN" altLang="en-US"/>
          </a:p>
          <a:p>
            <a:r>
              <a:rPr lang="zh-CN" altLang="en-US"/>
              <a:t>		int a = 10;</a:t>
            </a:r>
            <a:endParaRPr lang="zh-CN" altLang="en-US"/>
          </a:p>
          <a:p>
            <a:r>
              <a:rPr lang="zh-CN" altLang="en-US"/>
              <a:t>		class Inner{</a:t>
            </a:r>
            <a:endParaRPr lang="zh-CN" altLang="en-US"/>
          </a:p>
          <a:p>
            <a:r>
              <a:rPr lang="zh-CN" altLang="en-US"/>
              <a:t>			public void test(){</a:t>
            </a:r>
            <a:endParaRPr lang="zh-CN" altLang="en-US"/>
          </a:p>
          <a:p>
            <a:r>
              <a:rPr lang="zh-CN" altLang="en-US"/>
              <a:t>				System.out.println(a);</a:t>
            </a:r>
            <a:r>
              <a:rPr lang="en-US" altLang="zh-CN"/>
              <a:t>//</a:t>
            </a:r>
            <a:r>
              <a:rPr lang="zh-CN" altLang="en-US"/>
              <a:t>如果是</a:t>
            </a:r>
            <a:r>
              <a:rPr lang="en-US" altLang="zh-CN"/>
              <a:t>1.7</a:t>
            </a:r>
            <a:r>
              <a:rPr lang="zh-CN" altLang="en-US"/>
              <a:t>的话，会报错</a:t>
            </a:r>
            <a:endParaRPr lang="zh-CN" altLang="en-US"/>
          </a:p>
          <a:p>
            <a:r>
              <a:rPr lang="zh-CN" altLang="en-US"/>
              <a:t>			}</a:t>
            </a:r>
            <a:endParaRPr lang="zh-CN" altLang="en-US"/>
          </a:p>
          <a:p>
            <a:r>
              <a:rPr lang="zh-CN" altLang="en-US"/>
              <a:t>		}</a:t>
            </a:r>
            <a:endParaRPr lang="zh-CN" altLang="en-US"/>
          </a:p>
          <a:p>
            <a:r>
              <a:rPr lang="zh-CN" altLang="en-US"/>
              <a:t>		Inner inner = new Inner();</a:t>
            </a:r>
            <a:endParaRPr lang="zh-CN" altLang="en-US"/>
          </a:p>
          <a:p>
            <a:r>
              <a:rPr lang="zh-CN" altLang="en-US"/>
              <a:t>		inner.test();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328039" y="748967"/>
            <a:ext cx="3858749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匿名内部类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的格式和理解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28039" y="1395957"/>
            <a:ext cx="7004957" cy="466153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匿名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内部类就是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内部类的简化写法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写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匿名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内部类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前提是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存在一个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抽象类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或者接口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匿名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内部类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格式： 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new 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抽象类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或者接口名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(){ 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重写方法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; } </a:t>
            </a:r>
            <a:endParaRPr lang="en-US" altLang="zh-CN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匿名内部类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本质是什么呢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?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是一个继承了该类或者实现了该接口的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子类匿名对象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匿名内部类的特点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匿名内部类必须实现接口的所有方法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匿名内部类必须实现抽象类的所有方法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匿名内部类的方法调用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像普通对象一样，调用方法即可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301569" y="942908"/>
            <a:ext cx="4572000" cy="461665"/>
          </a:xfrm>
          <a:prstGeom prst="rect">
            <a:avLst/>
          </a:prstGeom>
        </p:spPr>
        <p:txBody>
          <a:bodyPr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面试题</a:t>
            </a: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按照要求，补齐代码</a:t>
            </a:r>
            <a:endParaRPr lang="en-US" altLang="zh-CN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01569" y="1899596"/>
            <a:ext cx="7282542" cy="230695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p>
            <a:r>
              <a:rPr lang="en-US" altLang="zh-CN" b="1" dirty="0">
                <a:solidFill>
                  <a:srgbClr val="7F00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interface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Inter { </a:t>
            </a:r>
            <a:r>
              <a:rPr lang="en-US" altLang="zh-CN" b="1" dirty="0">
                <a:solidFill>
                  <a:srgbClr val="7F00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show(); }</a:t>
            </a:r>
            <a:endParaRPr lang="en-US" altLang="zh-CN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Outer { </a:t>
            </a:r>
            <a:r>
              <a:rPr lang="en-US" altLang="zh-CN" b="1" dirty="0">
                <a:solidFill>
                  <a:srgbClr val="3F7F5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b="1" dirty="0">
                <a:solidFill>
                  <a:srgbClr val="3F7F5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补齐代码 </a:t>
            </a:r>
            <a:r>
              <a:rPr lang="en-US" altLang="zh-CN" b="1" dirty="0">
                <a:solidFill>
                  <a:srgbClr val="3F7F5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rgbClr val="3F7F5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OuterDemo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{</a:t>
            </a:r>
            <a:endParaRPr lang="en-US" altLang="zh-CN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b="1" dirty="0">
                <a:solidFill>
                  <a:srgbClr val="7F00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endParaRPr lang="en-US" altLang="zh-CN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  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Outer.method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().show();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  }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要求在控制台输出”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HelloWorld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4120" y="1025525"/>
            <a:ext cx="1824355" cy="2520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18772" y="937651"/>
            <a:ext cx="2627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独立的</a:t>
            </a:r>
            <a:r>
              <a:rPr kumimoji="1"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</a:t>
            </a: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文件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8772" y="1481455"/>
            <a:ext cx="5758180" cy="1337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前面学习的类基本都是写在一个有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main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方法的文件里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实际的开发中，一个项目是由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个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文件构成的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一般情况下会把</a:t>
            </a: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一个类写在一个独立的</a:t>
            </a:r>
            <a:r>
              <a:rPr kumimoji="1"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</a:t>
            </a: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文件</a:t>
            </a:r>
            <a:endParaRPr kumimoji="1"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281554" y="877495"/>
            <a:ext cx="4320413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package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关键字的概述及作用</a:t>
            </a:r>
            <a:endParaRPr lang="en-US" altLang="zh-CN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81553" y="1665286"/>
            <a:ext cx="8009767" cy="424624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package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包的作用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包其实就是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文件夹</a:t>
            </a:r>
            <a:endParaRPr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包的作用是将字节码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(.class)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进行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分类存放</a:t>
            </a:r>
            <a:endParaRPr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包的作用可以使在同一个项目中有相同的类</a:t>
            </a:r>
            <a:endParaRPr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包的作用有利于以后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功能模块的划分</a:t>
            </a:r>
            <a:endParaRPr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定义包的格式</a:t>
            </a:r>
            <a:endParaRPr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包名一般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用公司域名的倒写</a:t>
            </a:r>
            <a:endParaRPr lang="en-US" altLang="zh-CN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www.baidu.com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的域名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包名写成</a:t>
            </a:r>
            <a:r>
              <a:rPr lang="en-US" altLang="zh-CN" b="1" dirty="0" err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com.baidu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功能模块名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b="1" dirty="0" err="1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com.baidu.student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wwww.alibaba.com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com.alibaba.user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105876" y="141089"/>
            <a:ext cx="934871" cy="369332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举例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10895" y="920115"/>
            <a:ext cx="6310630" cy="1660525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b="1" dirty="0"/>
              <a:t>假做一个培训管理系统，有下面两个模块及功能</a:t>
            </a:r>
            <a:endParaRPr lang="en-US" altLang="zh-CN" b="1" dirty="0"/>
          </a:p>
          <a:p>
            <a:pPr marL="742950" lvl="1" indent="-285750">
              <a:buFont typeface="Wingdings" panose="05000000000000000000" charset="0"/>
              <a:buChar char=""/>
            </a:pPr>
            <a:r>
              <a:rPr lang="zh-CN" altLang="en-US" sz="1400" b="1" dirty="0"/>
              <a:t>学生模块：增加，删除，修改，查询 </a:t>
            </a:r>
            <a:endParaRPr lang="zh-CN" altLang="en-US" sz="1400" b="1" dirty="0"/>
          </a:p>
          <a:p>
            <a:pPr marL="742950" lvl="1" indent="-285750">
              <a:buFont typeface="Wingdings" panose="05000000000000000000" charset="0"/>
              <a:buChar char=""/>
            </a:pPr>
            <a:r>
              <a:rPr lang="zh-CN" altLang="en-US" sz="1600" b="1" dirty="0"/>
              <a:t>老师模块：增加，删除，修改，查询</a:t>
            </a:r>
            <a:endParaRPr lang="zh-CN" altLang="en-US" sz="1600" b="1" dirty="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chemeClr val="tx1"/>
                </a:solidFill>
              </a:rPr>
              <a:t>则我们进行包划分是可以根据</a:t>
            </a:r>
            <a:r>
              <a:rPr lang="zh-CN" altLang="en-US" b="1" dirty="0">
                <a:solidFill>
                  <a:srgbClr val="FF0000"/>
                </a:solidFill>
              </a:rPr>
              <a:t>模块和功能划分</a:t>
            </a:r>
            <a:endParaRPr lang="zh-CN" altLang="en-US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>
                <a:solidFill>
                  <a:srgbClr val="FF0000"/>
                </a:solidFill>
              </a:rPr>
              <a:t>www.baidu.com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810895" y="2453005"/>
          <a:ext cx="3893185" cy="316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2415540" imgH="1965960" progId="Paint.Picture">
                  <p:embed/>
                </p:oleObj>
              </mc:Choice>
              <mc:Fallback>
                <p:oleObj name="" r:id="rId1" imgW="2415540" imgH="196596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810895" y="2453005"/>
                        <a:ext cx="3893185" cy="3168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5636260" y="2482215"/>
          <a:ext cx="3232785" cy="3164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2522220" imgH="2468880" progId="Paint.Picture">
                  <p:embed/>
                </p:oleObj>
              </mc:Choice>
              <mc:Fallback>
                <p:oleObj name="" r:id="rId3" imgW="2522220" imgH="2468880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4"/>
                    </p:blipFill>
                    <p:spPr>
                      <a:xfrm>
                        <a:off x="5636260" y="2482215"/>
                        <a:ext cx="3232785" cy="3164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067550" y="741645"/>
            <a:ext cx="6136640" cy="46037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包注意事项和包的类使用</a:t>
            </a: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-(import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关键字</a:t>
            </a: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67435" y="1361440"/>
            <a:ext cx="10304145" cy="383095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定义包的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注意事项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通过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eclipse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创建包，然后在包下面创建的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文件，</a:t>
            </a:r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默认会在第一行加入 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package</a:t>
            </a:r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代码</a:t>
            </a:r>
            <a:endParaRPr lang="zh-CN" altLang="en-US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如果在一个包的类中使用另一个包的类，需要使用</a:t>
            </a:r>
            <a:r>
              <a:rPr lang="en-US" altLang="zh-CN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import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导入包的类</a:t>
            </a:r>
            <a:endParaRPr lang="en-US" altLang="zh-CN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vl="1" indent="0">
              <a:lnSpc>
                <a:spcPct val="150000"/>
              </a:lnSpc>
              <a:buFont typeface="+mj-ea"/>
              <a:buNone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如：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import 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com.baidu.model.Student</a:t>
            </a:r>
            <a:endParaRPr lang="en-US" altLang="zh-CN" b="1" dirty="0">
              <a:solidFill>
                <a:schemeClr val="accent2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package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语句必须是放在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第一行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的代码位置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package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语句在一个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文件中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只能有一个</a:t>
            </a:r>
            <a:endParaRPr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项目中的</a:t>
            </a:r>
            <a:r>
              <a:rPr lang="en-US" altLang="zh-CN" b="1" dirty="0" err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src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bin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目录区别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src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是源代码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vl="1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bin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存放编译后的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class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文件</a:t>
            </a:r>
            <a:endParaRPr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283212" y="914313"/>
            <a:ext cx="2254885" cy="368300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charset="0"/>
              <a:buChar char="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import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关键字概述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83335" y="1485900"/>
            <a:ext cx="9232265" cy="327660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import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关键字是用来导入类的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import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使用的两种方式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import 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com.baidu.model.Student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只导入一个类</a:t>
            </a:r>
            <a:endParaRPr lang="en-US" altLang="zh-CN" b="1" dirty="0">
              <a:solidFill>
                <a:schemeClr val="accent2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import 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com.baidu.model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* </a:t>
            </a:r>
            <a:r>
              <a:rPr lang="zh-CN" altLang="en-US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导入包的所有类</a:t>
            </a:r>
            <a:r>
              <a:rPr lang="en-US" altLang="zh-CN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不建议使用这种方法</a:t>
            </a:r>
            <a:endParaRPr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创建类的另一种方式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在类名前加包名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com.baidu.model.Student</a:t>
            </a:r>
            <a:r>
              <a:rPr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600" b="1" dirty="0" err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stu</a:t>
            </a:r>
            <a:r>
              <a:rPr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= new </a:t>
            </a:r>
            <a:r>
              <a:rPr lang="en-US" altLang="zh-CN" sz="1600" b="1" dirty="0" err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com.baidu.model.Student</a:t>
            </a:r>
            <a:r>
              <a:rPr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();</a:t>
            </a:r>
            <a:endParaRPr lang="en-US" altLang="zh-CN" sz="16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java.util.Scanner</a:t>
            </a:r>
            <a:r>
              <a:rPr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s = new </a:t>
            </a:r>
            <a:r>
              <a:rPr lang="en-US" altLang="zh-CN" sz="1600" b="1" dirty="0" err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java.util.Scanner</a:t>
            </a:r>
            <a:r>
              <a:rPr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</a:rPr>
              <a:t>System.</a:t>
            </a:r>
            <a:r>
              <a:rPr lang="en-US" altLang="zh-CN" sz="1600" b="1" i="1" dirty="0" err="1">
                <a:solidFill>
                  <a:srgbClr val="FF0000"/>
                </a:solidFill>
              </a:rPr>
              <a:t>in</a:t>
            </a:r>
            <a:r>
              <a:rPr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en-US" altLang="zh-CN" sz="16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包的类能被其它包访问，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一定是</a:t>
            </a:r>
            <a:r>
              <a:rPr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的类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pulbic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修饰的类代表其它包可以访问此类</a:t>
            </a: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619899" y="1305526"/>
            <a:ext cx="5309870" cy="368300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面试题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package,import,class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有没有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顺序关系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?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19898" y="1799727"/>
            <a:ext cx="5998210" cy="1337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package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只能有一个，必须放在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文件的第一行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import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只能放在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package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的下面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多个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import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应放在一起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class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放在 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package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或者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import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的下面</a:t>
            </a:r>
            <a:endParaRPr kumimoji="1"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6652" y="1534816"/>
            <a:ext cx="6644393" cy="1762979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3" name="矩形 2"/>
          <p:cNvSpPr/>
          <p:nvPr/>
        </p:nvSpPr>
        <p:spPr>
          <a:xfrm>
            <a:off x="1406978" y="981590"/>
            <a:ext cx="7651435" cy="424624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四种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权限修饰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符图表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所谓的权限就是别人是否能访问类、属性、方法</a:t>
            </a:r>
            <a:endParaRPr lang="zh-CN" altLang="en-US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主要先掌握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private</a:t>
            </a:r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</a:t>
            </a:r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就可以了</a:t>
            </a:r>
            <a:endParaRPr lang="zh-CN" altLang="en-US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一般写方法时，最好写上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private</a:t>
            </a:r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或者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</a:t>
            </a:r>
            <a:endParaRPr lang="en-US" altLang="zh-CN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写类的时候，会在类名前加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</a:t>
            </a:r>
            <a:endParaRPr lang="en-US" altLang="zh-CN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4007</Words>
  <Application>WPS 演示</Application>
  <PresentationFormat>宽屏</PresentationFormat>
  <Paragraphs>288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Arial</vt:lpstr>
      <vt:lpstr>宋体</vt:lpstr>
      <vt:lpstr>Wingdings</vt:lpstr>
      <vt:lpstr>方正舒体</vt:lpstr>
      <vt:lpstr>仿宋</vt:lpstr>
      <vt:lpstr>Wingdings</vt:lpstr>
      <vt:lpstr>Calibri</vt:lpstr>
      <vt:lpstr>微软雅黑</vt:lpstr>
      <vt:lpstr>Arial Unicode MS</vt:lpstr>
      <vt:lpstr>自定义设计方案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gyf</cp:lastModifiedBy>
  <cp:revision>164</cp:revision>
  <dcterms:created xsi:type="dcterms:W3CDTF">2015-05-05T08:02:00Z</dcterms:created>
  <dcterms:modified xsi:type="dcterms:W3CDTF">2018-01-29T02:21:23Z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