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60" r:id="rId3"/>
    <p:sldId id="262" r:id="rId4"/>
    <p:sldId id="264" r:id="rId5"/>
    <p:sldId id="263" r:id="rId6"/>
    <p:sldId id="265" r:id="rId7"/>
    <p:sldId id="266" r:id="rId8"/>
    <p:sldId id="267" r:id="rId9"/>
    <p:sldId id="268" r:id="rId11"/>
    <p:sldId id="269" r:id="rId12"/>
    <p:sldId id="284"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98" r:id="rId26"/>
    <p:sldId id="25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dirty="0">
                <a:sym typeface="+mn-ea"/>
              </a:rPr>
              <a:t>public class Demo {</a:t>
            </a:r>
            <a:endParaRPr lang="en-US" altLang="zh-CN" b="1" kern="1200" dirty="0">
              <a:solidFill>
                <a:schemeClr val="tx1"/>
              </a:solidFill>
              <a:latin typeface="+mn-lt"/>
              <a:ea typeface="+mn-ea"/>
              <a:cs typeface="+mn-cs"/>
            </a:endParaRPr>
          </a:p>
          <a:p>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public static void main(String[] </a:t>
            </a:r>
            <a:r>
              <a:rPr lang="en-US" altLang="zh-CN" b="1" dirty="0" err="1">
                <a:sym typeface="+mn-ea"/>
              </a:rPr>
              <a:t>args</a:t>
            </a:r>
            <a:r>
              <a:rPr lang="en-US" altLang="zh-CN" b="1" dirty="0">
                <a:sym typeface="+mn-ea"/>
              </a:rPr>
              <a:t>) {</a:t>
            </a:r>
            <a:endParaRPr lang="en-US" altLang="zh-CN" b="1" kern="1200" dirty="0">
              <a:solidFill>
                <a:schemeClr val="tx1"/>
              </a:solidFill>
              <a:latin typeface="+mn-lt"/>
              <a:ea typeface="+mn-ea"/>
              <a:cs typeface="+mn-cs"/>
            </a:endParaRPr>
          </a:p>
          <a:p>
            <a:r>
              <a:rPr lang="en-US" altLang="zh-CN" dirty="0">
                <a:sym typeface="+mn-ea"/>
              </a:rPr>
              <a:t>		Scanner </a:t>
            </a:r>
            <a:r>
              <a:rPr lang="en-US" altLang="zh-CN" u="sng" dirty="0" err="1">
                <a:sym typeface="+mn-ea"/>
              </a:rPr>
              <a:t>sc</a:t>
            </a:r>
            <a:r>
              <a:rPr lang="en-US" altLang="zh-CN" u="sng" dirty="0">
                <a:sym typeface="+mn-ea"/>
              </a:rPr>
              <a:t> = </a:t>
            </a:r>
            <a:r>
              <a:rPr lang="en-US" altLang="zh-CN" b="1" u="sng" dirty="0">
                <a:sym typeface="+mn-ea"/>
              </a:rPr>
              <a:t>new Scanner(</a:t>
            </a:r>
            <a:r>
              <a:rPr lang="en-US" altLang="zh-CN" b="1" u="sng" dirty="0" err="1">
                <a:sym typeface="+mn-ea"/>
              </a:rPr>
              <a:t>System.</a:t>
            </a:r>
            <a:r>
              <a:rPr lang="en-US" altLang="zh-CN" b="1" i="1" u="sng" dirty="0" err="1">
                <a:sym typeface="+mn-ea"/>
              </a:rPr>
              <a:t>in</a:t>
            </a:r>
            <a:r>
              <a:rPr lang="en-US" altLang="zh-CN" b="1" i="1" u="sng" dirty="0">
                <a:sym typeface="+mn-ea"/>
              </a:rPr>
              <a:t>);</a:t>
            </a:r>
            <a:endParaRPr lang="en-US" altLang="zh-CN" b="1" i="1" u="sng"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zh-CN" altLang="en-US" b="1" i="1" dirty="0">
                <a:sym typeface="+mn-ea"/>
              </a:rPr>
              <a:t>你有三次登录机会</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r>
              <a:rPr lang="en-US" altLang="zh-CN" b="1" dirty="0" err="1">
                <a:sym typeface="+mn-ea"/>
              </a:rPr>
              <a:t>int</a:t>
            </a:r>
            <a:r>
              <a:rPr lang="en-US" altLang="zh-CN" b="1" dirty="0">
                <a:sym typeface="+mn-ea"/>
              </a:rPr>
              <a:t> time = 3;</a:t>
            </a:r>
            <a:endParaRPr lang="en-US" altLang="zh-CN" b="1" kern="1200" dirty="0">
              <a:solidFill>
                <a:schemeClr val="tx1"/>
              </a:solidFill>
              <a:latin typeface="+mn-lt"/>
              <a:ea typeface="+mn-ea"/>
              <a:cs typeface="+mn-cs"/>
            </a:endParaRPr>
          </a:p>
          <a:p>
            <a:r>
              <a:rPr lang="en-US" altLang="zh-CN" dirty="0">
                <a:sym typeface="+mn-ea"/>
              </a:rPr>
              <a:t>		</a:t>
            </a:r>
            <a:r>
              <a:rPr lang="en-US" altLang="zh-CN" b="1" dirty="0" err="1">
                <a:sym typeface="+mn-ea"/>
              </a:rPr>
              <a:t>for</a:t>
            </a:r>
            <a:r>
              <a:rPr lang="en-US" altLang="zh-CN" b="1" dirty="0">
                <a:sym typeface="+mn-ea"/>
              </a:rPr>
              <a:t> (</a:t>
            </a:r>
            <a:r>
              <a:rPr lang="en-US" altLang="zh-CN" b="1" dirty="0" err="1">
                <a:sym typeface="+mn-ea"/>
              </a:rPr>
              <a:t>int</a:t>
            </a:r>
            <a:r>
              <a:rPr lang="en-US" altLang="zh-CN" b="1" dirty="0">
                <a:sym typeface="+mn-ea"/>
              </a:rPr>
              <a:t> </a:t>
            </a:r>
            <a:r>
              <a:rPr lang="en-US" altLang="zh-CN" b="1" dirty="0" err="1">
                <a:sym typeface="+mn-ea"/>
              </a:rPr>
              <a:t>i</a:t>
            </a:r>
            <a:r>
              <a:rPr lang="en-US" altLang="zh-CN" b="1" dirty="0">
                <a:sym typeface="+mn-ea"/>
              </a:rPr>
              <a:t> = 0; </a:t>
            </a:r>
            <a:r>
              <a:rPr lang="en-US" altLang="zh-CN" b="1" dirty="0" err="1">
                <a:sym typeface="+mn-ea"/>
              </a:rPr>
              <a:t>i</a:t>
            </a:r>
            <a:r>
              <a:rPr lang="en-US" altLang="zh-CN" b="1" dirty="0">
                <a:sym typeface="+mn-ea"/>
              </a:rPr>
              <a:t> &lt; 3; </a:t>
            </a:r>
            <a:r>
              <a:rPr lang="en-US" altLang="zh-CN" b="1" dirty="0" err="1">
                <a:sym typeface="+mn-ea"/>
              </a:rPr>
              <a:t>i</a:t>
            </a:r>
            <a:r>
              <a:rPr lang="en-US" altLang="zh-CN" b="1" dirty="0">
                <a:sym typeface="+mn-ea"/>
              </a:rPr>
              <a:t>++) {</a:t>
            </a:r>
            <a:endParaRPr lang="en-US" altLang="zh-CN" b="1"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zh-CN" altLang="en-US" b="1" i="1" dirty="0">
                <a:sym typeface="+mn-ea"/>
              </a:rPr>
              <a:t>请输入用户名</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String name = </a:t>
            </a:r>
            <a:r>
              <a:rPr lang="en-US" altLang="zh-CN" dirty="0" err="1">
                <a:sym typeface="+mn-ea"/>
              </a:rPr>
              <a:t>sc.nextLine</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zh-CN" altLang="en-US" b="1" i="1" dirty="0">
                <a:sym typeface="+mn-ea"/>
              </a:rPr>
              <a:t>请输入密码</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String </a:t>
            </a:r>
            <a:r>
              <a:rPr lang="en-US" altLang="zh-CN" dirty="0" err="1">
                <a:sym typeface="+mn-ea"/>
              </a:rPr>
              <a:t>pwd</a:t>
            </a:r>
            <a:r>
              <a:rPr lang="en-US" altLang="zh-CN" dirty="0">
                <a:sym typeface="+mn-ea"/>
              </a:rPr>
              <a:t> = </a:t>
            </a:r>
            <a:r>
              <a:rPr lang="en-US" altLang="zh-CN" dirty="0" err="1">
                <a:sym typeface="+mn-ea"/>
              </a:rPr>
              <a:t>sc.nextLine</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zh-CN" altLang="en-US" dirty="0">
                <a:sym typeface="+mn-ea"/>
              </a:rPr>
              <a:t>			</a:t>
            </a:r>
            <a:r>
              <a:rPr lang="en-US" altLang="zh-CN" dirty="0">
                <a:sym typeface="+mn-ea"/>
              </a:rPr>
              <a:t>//</a:t>
            </a:r>
            <a:r>
              <a:rPr lang="zh-CN" altLang="en-US" dirty="0">
                <a:sym typeface="+mn-ea"/>
              </a:rPr>
              <a:t>如果是字符串常量和字符串比较，通常都是字符串常量调用方法，将变量当代参数，防止空指针</a:t>
            </a:r>
            <a:endParaRPr lang="zh-CN" altLang="en-US" kern="1200" dirty="0">
              <a:solidFill>
                <a:schemeClr val="tx1"/>
              </a:solidFill>
              <a:latin typeface="+mn-lt"/>
              <a:ea typeface="+mn-ea"/>
              <a:cs typeface="+mn-cs"/>
            </a:endParaRPr>
          </a:p>
          <a:p>
            <a:r>
              <a:rPr lang="en-US" altLang="zh-CN" dirty="0">
                <a:sym typeface="+mn-ea"/>
              </a:rPr>
              <a:t>			</a:t>
            </a:r>
            <a:r>
              <a:rPr lang="en-US" altLang="zh-CN" b="1" dirty="0">
                <a:sym typeface="+mn-ea"/>
              </a:rPr>
              <a:t>if("</a:t>
            </a:r>
            <a:r>
              <a:rPr lang="en-US" altLang="zh-CN" b="1" dirty="0" err="1">
                <a:sym typeface="+mn-ea"/>
              </a:rPr>
              <a:t>admin".equals</a:t>
            </a:r>
            <a:r>
              <a:rPr lang="en-US" altLang="zh-CN" b="1" dirty="0">
                <a:sym typeface="+mn-ea"/>
              </a:rPr>
              <a:t>(name) &amp;&amp; "</a:t>
            </a:r>
            <a:r>
              <a:rPr lang="en-US" altLang="zh-CN" b="1" dirty="0" err="1">
                <a:sym typeface="+mn-ea"/>
              </a:rPr>
              <a:t>admin".equals</a:t>
            </a:r>
            <a:r>
              <a:rPr lang="en-US" altLang="zh-CN" b="1" dirty="0">
                <a:sym typeface="+mn-ea"/>
              </a:rPr>
              <a:t>(</a:t>
            </a:r>
            <a:r>
              <a:rPr lang="en-US" altLang="zh-CN" b="1" dirty="0" err="1">
                <a:sym typeface="+mn-ea"/>
              </a:rPr>
              <a:t>pwd</a:t>
            </a:r>
            <a:r>
              <a:rPr lang="en-US" altLang="zh-CN" b="1" dirty="0">
                <a:sym typeface="+mn-ea"/>
              </a:rPr>
              <a:t>)){</a:t>
            </a:r>
            <a:endParaRPr lang="en-US" altLang="zh-CN" b="1"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zh-CN" altLang="en-US" b="1" i="1" dirty="0">
                <a:sym typeface="+mn-ea"/>
              </a:rPr>
              <a:t>登录成功</a:t>
            </a:r>
            <a:r>
              <a:rPr lang="en-US" altLang="zh-CN" b="1" i="1" dirty="0">
                <a:sym typeface="+mn-ea"/>
              </a:rPr>
              <a:t>");</a:t>
            </a:r>
            <a:endParaRPr lang="en-US" altLang="zh-CN" b="1" i="1" kern="1200" dirty="0">
              <a:solidFill>
                <a:schemeClr val="tx1"/>
              </a:solidFill>
              <a:latin typeface="+mn-lt"/>
              <a:ea typeface="+mn-ea"/>
              <a:cs typeface="+mn-cs"/>
            </a:endParaRPr>
          </a:p>
          <a:p>
            <a:r>
              <a:rPr lang="da-DK" altLang="zh-CN" dirty="0">
                <a:sym typeface="+mn-ea"/>
              </a:rPr>
              <a:t>			}</a:t>
            </a:r>
            <a:r>
              <a:rPr lang="da-DK" altLang="zh-CN" b="1" dirty="0" err="1">
                <a:sym typeface="+mn-ea"/>
              </a:rPr>
              <a:t>else</a:t>
            </a:r>
            <a:r>
              <a:rPr lang="da-DK" altLang="zh-CN" b="1" dirty="0">
                <a:sym typeface="+mn-ea"/>
              </a:rPr>
              <a:t>{</a:t>
            </a:r>
            <a:endParaRPr lang="da-DK" altLang="zh-CN" b="1" kern="1200" dirty="0">
              <a:solidFill>
                <a:schemeClr val="tx1"/>
              </a:solidFill>
              <a:latin typeface="+mn-lt"/>
              <a:ea typeface="+mn-ea"/>
              <a:cs typeface="+mn-cs"/>
            </a:endParaRPr>
          </a:p>
          <a:p>
            <a:r>
              <a:rPr lang="en-US" altLang="zh-CN" dirty="0">
                <a:sym typeface="+mn-ea"/>
              </a:rPr>
              <a:t>				</a:t>
            </a:r>
            <a:r>
              <a:rPr lang="en-US" altLang="zh-CN" dirty="0" err="1">
                <a:sym typeface="+mn-ea"/>
              </a:rPr>
              <a:t>time</a:t>
            </a:r>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b="1" dirty="0" err="1">
                <a:sym typeface="+mn-ea"/>
              </a:rPr>
              <a:t>if</a:t>
            </a:r>
            <a:r>
              <a:rPr lang="en-US" altLang="zh-CN" b="1" dirty="0">
                <a:sym typeface="+mn-ea"/>
              </a:rPr>
              <a:t>(</a:t>
            </a:r>
            <a:r>
              <a:rPr lang="en-US" altLang="zh-CN" b="1" dirty="0" err="1">
                <a:sym typeface="+mn-ea"/>
              </a:rPr>
              <a:t>time</a:t>
            </a:r>
            <a:r>
              <a:rPr lang="en-US" altLang="zh-CN" b="1" dirty="0">
                <a:sym typeface="+mn-ea"/>
              </a:rPr>
              <a:t> == 0){</a:t>
            </a:r>
            <a:endParaRPr lang="en-US" altLang="zh-CN" b="1" kern="1200" dirty="0">
              <a:solidFill>
                <a:schemeClr val="tx1"/>
              </a:solidFill>
              <a:latin typeface="+mn-lt"/>
              <a:ea typeface="+mn-ea"/>
              <a:cs typeface="+mn-cs"/>
            </a:endParaRPr>
          </a:p>
          <a:p>
            <a:r>
              <a:rPr lang="zh-CN" altLang="en-US"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zh-CN" altLang="en-US" b="1" i="1" dirty="0">
                <a:sym typeface="+mn-ea"/>
              </a:rPr>
              <a:t>你已经没有机会了，明天再来</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r>
              <a:rPr lang="en-US" altLang="zh-CN" b="1" dirty="0">
                <a:sym typeface="+mn-ea"/>
              </a:rPr>
              <a:t>break;</a:t>
            </a:r>
            <a:endParaRPr lang="en-US" altLang="zh-CN" b="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zh-CN" altLang="en-US" b="1" i="1" dirty="0">
                <a:sym typeface="+mn-ea"/>
              </a:rPr>
              <a:t>登录失败</a:t>
            </a:r>
            <a:r>
              <a:rPr lang="en-US" altLang="zh-CN" b="1" i="1" dirty="0">
                <a:sym typeface="+mn-ea"/>
              </a:rPr>
              <a:t>,</a:t>
            </a:r>
            <a:r>
              <a:rPr lang="zh-CN" altLang="en-US" b="1" i="1" dirty="0">
                <a:sym typeface="+mn-ea"/>
              </a:rPr>
              <a:t>还有</a:t>
            </a:r>
            <a:r>
              <a:rPr lang="en-US" altLang="zh-CN" b="1" i="1" dirty="0">
                <a:sym typeface="+mn-ea"/>
              </a:rPr>
              <a:t>" + </a:t>
            </a:r>
            <a:r>
              <a:rPr lang="en-US" altLang="zh-CN" b="1" i="1" dirty="0" err="1">
                <a:sym typeface="+mn-ea"/>
              </a:rPr>
              <a:t>time</a:t>
            </a:r>
            <a:r>
              <a:rPr lang="en-US" altLang="zh-CN" b="1" i="1" dirty="0">
                <a:sym typeface="+mn-ea"/>
              </a:rPr>
              <a:t> + "</a:t>
            </a:r>
            <a:r>
              <a:rPr lang="zh-CN" altLang="en-US" b="1" i="1" dirty="0">
                <a:sym typeface="+mn-ea"/>
              </a:rPr>
              <a:t>机会</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a:t>
            </a:r>
            <a:endParaRPr lang="en-US" altLang="zh-CN" kern="1200" dirty="0">
              <a:solidFill>
                <a:schemeClr val="tx1"/>
              </a:solidFill>
              <a:latin typeface="+mn-lt"/>
              <a:ea typeface="+mn-ea"/>
              <a:cs typeface="+mn-cs"/>
            </a:endParaRPr>
          </a:p>
          <a:p>
            <a:endParaRPr kumimoji="1" lang="zh-CN" altLang="en-US" dirty="0"/>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dirty="0">
                <a:sym typeface="+mn-ea"/>
              </a:rPr>
              <a:t>public class Demo {</a:t>
            </a:r>
            <a:endParaRPr lang="en-US" altLang="zh-CN" b="1" kern="1200" dirty="0">
              <a:solidFill>
                <a:schemeClr val="tx1"/>
              </a:solidFill>
              <a:latin typeface="+mn-lt"/>
              <a:ea typeface="+mn-ea"/>
              <a:cs typeface="+mn-cs"/>
            </a:endParaRPr>
          </a:p>
          <a:p>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public static void main(String[] </a:t>
            </a:r>
            <a:r>
              <a:rPr lang="en-US" altLang="zh-CN" b="1" dirty="0" err="1">
                <a:sym typeface="+mn-ea"/>
              </a:rPr>
              <a:t>args</a:t>
            </a:r>
            <a:r>
              <a:rPr lang="en-US" altLang="zh-CN" b="1" dirty="0">
                <a:sym typeface="+mn-ea"/>
              </a:rPr>
              <a:t>) {</a:t>
            </a:r>
            <a:endParaRPr lang="en-US" altLang="zh-CN" b="1" kern="1200" dirty="0">
              <a:solidFill>
                <a:schemeClr val="tx1"/>
              </a:solidFill>
              <a:latin typeface="+mn-lt"/>
              <a:ea typeface="+mn-ea"/>
              <a:cs typeface="+mn-cs"/>
            </a:endParaRPr>
          </a:p>
          <a:p>
            <a:r>
              <a:rPr lang="en-US" altLang="zh-CN" dirty="0">
                <a:sym typeface="+mn-ea"/>
              </a:rPr>
              <a:t>//		byte[] </a:t>
            </a:r>
            <a:r>
              <a:rPr lang="en-US" altLang="zh-CN" dirty="0" err="1">
                <a:sym typeface="+mn-ea"/>
              </a:rPr>
              <a:t>getBytes</a:t>
            </a:r>
            <a:r>
              <a:rPr lang="en-US" altLang="zh-CN" dirty="0">
                <a:sym typeface="+mn-ea"/>
              </a:rPr>
              <a:t>():</a:t>
            </a:r>
            <a:r>
              <a:rPr lang="zh-CN" altLang="en-US" dirty="0">
                <a:sym typeface="+mn-ea"/>
              </a:rPr>
              <a:t>把字符串转换为字节数组</a:t>
            </a:r>
            <a:endParaRPr lang="zh-CN" altLang="en-US" kern="1200" dirty="0">
              <a:solidFill>
                <a:schemeClr val="tx1"/>
              </a:solidFill>
              <a:latin typeface="+mn-lt"/>
              <a:ea typeface="+mn-ea"/>
              <a:cs typeface="+mn-cs"/>
            </a:endParaRPr>
          </a:p>
          <a:p>
            <a:r>
              <a:rPr lang="en-US" altLang="zh-CN" dirty="0">
                <a:sym typeface="+mn-ea"/>
              </a:rPr>
              <a:t>//		char[] </a:t>
            </a:r>
            <a:r>
              <a:rPr lang="en-US" altLang="zh-CN" dirty="0" err="1">
                <a:sym typeface="+mn-ea"/>
              </a:rPr>
              <a:t>toCharArray</a:t>
            </a:r>
            <a:r>
              <a:rPr lang="en-US" altLang="zh-CN" dirty="0">
                <a:sym typeface="+mn-ea"/>
              </a:rPr>
              <a:t>()</a:t>
            </a:r>
            <a:r>
              <a:rPr lang="zh-CN" altLang="en-US" dirty="0">
                <a:sym typeface="+mn-ea"/>
              </a:rPr>
              <a:t>：把字符串转换为字符数组</a:t>
            </a:r>
            <a:endParaRPr lang="zh-CN" altLang="en-US" kern="1200" dirty="0">
              <a:solidFill>
                <a:schemeClr val="tx1"/>
              </a:solidFill>
              <a:latin typeface="+mn-lt"/>
              <a:ea typeface="+mn-ea"/>
              <a:cs typeface="+mn-cs"/>
            </a:endParaRPr>
          </a:p>
          <a:p>
            <a:r>
              <a:rPr lang="en-US" altLang="zh-CN" dirty="0">
                <a:sym typeface="+mn-ea"/>
              </a:rPr>
              <a:t>//		static String </a:t>
            </a:r>
            <a:r>
              <a:rPr lang="en-US" altLang="zh-CN" dirty="0" err="1">
                <a:sym typeface="+mn-ea"/>
              </a:rPr>
              <a:t>valueOf</a:t>
            </a:r>
            <a:r>
              <a:rPr lang="en-US" altLang="zh-CN" dirty="0">
                <a:sym typeface="+mn-ea"/>
              </a:rPr>
              <a:t>(char[] </a:t>
            </a:r>
            <a:r>
              <a:rPr lang="en-US" altLang="zh-CN" u="sng" dirty="0" err="1">
                <a:sym typeface="+mn-ea"/>
              </a:rPr>
              <a:t>chs</a:t>
            </a:r>
            <a:r>
              <a:rPr lang="en-US" altLang="zh-CN" u="sng" dirty="0">
                <a:sym typeface="+mn-ea"/>
              </a:rPr>
              <a:t>)</a:t>
            </a:r>
            <a:r>
              <a:rPr lang="zh-CN" altLang="en-US" u="sng" dirty="0">
                <a:sym typeface="+mn-ea"/>
              </a:rPr>
              <a:t>：把字符数组转成字符串</a:t>
            </a:r>
            <a:endParaRPr lang="zh-CN" altLang="en-US" u="sng" kern="1200" dirty="0">
              <a:solidFill>
                <a:schemeClr val="tx1"/>
              </a:solidFill>
              <a:latin typeface="+mn-lt"/>
              <a:ea typeface="+mn-ea"/>
              <a:cs typeface="+mn-cs"/>
            </a:endParaRPr>
          </a:p>
          <a:p>
            <a:r>
              <a:rPr lang="en-US" altLang="zh-CN" dirty="0">
                <a:sym typeface="+mn-ea"/>
              </a:rPr>
              <a:t>//		static String </a:t>
            </a:r>
            <a:r>
              <a:rPr lang="en-US" altLang="zh-CN" dirty="0" err="1">
                <a:sym typeface="+mn-ea"/>
              </a:rPr>
              <a:t>valueOf</a:t>
            </a:r>
            <a:r>
              <a:rPr lang="en-US" altLang="zh-CN" dirty="0">
                <a:sym typeface="+mn-ea"/>
              </a:rPr>
              <a:t>(</a:t>
            </a:r>
            <a:r>
              <a:rPr lang="en-US" altLang="zh-CN" u="sng" dirty="0" err="1">
                <a:sym typeface="+mn-ea"/>
              </a:rPr>
              <a:t>int</a:t>
            </a:r>
            <a:r>
              <a:rPr lang="en-US" altLang="zh-CN" u="sng" dirty="0">
                <a:sym typeface="+mn-ea"/>
              </a:rPr>
              <a:t> </a:t>
            </a:r>
            <a:r>
              <a:rPr lang="en-US" altLang="zh-CN" u="sng" dirty="0" err="1">
                <a:sym typeface="+mn-ea"/>
              </a:rPr>
              <a:t>i</a:t>
            </a:r>
            <a:r>
              <a:rPr lang="en-US" altLang="zh-CN" u="sng" dirty="0">
                <a:sym typeface="+mn-ea"/>
              </a:rPr>
              <a:t>)</a:t>
            </a:r>
            <a:r>
              <a:rPr lang="zh-CN" altLang="en-US" u="sng" dirty="0">
                <a:sym typeface="+mn-ea"/>
              </a:rPr>
              <a:t>：把</a:t>
            </a:r>
            <a:r>
              <a:rPr lang="en-US" altLang="zh-CN" u="sng" dirty="0" err="1">
                <a:sym typeface="+mn-ea"/>
              </a:rPr>
              <a:t>int</a:t>
            </a:r>
            <a:r>
              <a:rPr lang="zh-CN" altLang="en-US" u="sng" dirty="0">
                <a:sym typeface="+mn-ea"/>
              </a:rPr>
              <a:t>类型的数据转成字符串</a:t>
            </a:r>
            <a:endParaRPr lang="zh-CN" altLang="en-US" u="sng" kern="1200" dirty="0">
              <a:solidFill>
                <a:schemeClr val="tx1"/>
              </a:solidFill>
              <a:latin typeface="+mn-lt"/>
              <a:ea typeface="+mn-ea"/>
              <a:cs typeface="+mn-cs"/>
            </a:endParaRPr>
          </a:p>
          <a:p>
            <a:r>
              <a:rPr lang="en-US" altLang="zh-CN" dirty="0">
                <a:sym typeface="+mn-ea"/>
              </a:rPr>
              <a:t>//		</a:t>
            </a:r>
            <a:r>
              <a:rPr lang="zh-CN" altLang="en-US" dirty="0">
                <a:sym typeface="+mn-ea"/>
              </a:rPr>
              <a:t>注意</a:t>
            </a:r>
            <a:r>
              <a:rPr lang="en-US" altLang="zh-CN" dirty="0">
                <a:sym typeface="+mn-ea"/>
              </a:rPr>
              <a:t>:String</a:t>
            </a:r>
            <a:r>
              <a:rPr lang="zh-CN" altLang="en-US" dirty="0">
                <a:sym typeface="+mn-ea"/>
              </a:rPr>
              <a:t>类的</a:t>
            </a:r>
            <a:r>
              <a:rPr lang="en-US" altLang="zh-CN" dirty="0" err="1">
                <a:sym typeface="+mn-ea"/>
              </a:rPr>
              <a:t>valueOf</a:t>
            </a:r>
            <a:r>
              <a:rPr lang="zh-CN" altLang="en-US" dirty="0">
                <a:sym typeface="+mn-ea"/>
              </a:rPr>
              <a:t>方法可以把任意类型的数据转成字符串</a:t>
            </a:r>
            <a:endParaRPr lang="zh-CN" altLang="en-US" kern="1200" dirty="0">
              <a:solidFill>
                <a:schemeClr val="tx1"/>
              </a:solidFill>
              <a:latin typeface="+mn-lt"/>
              <a:ea typeface="+mn-ea"/>
              <a:cs typeface="+mn-cs"/>
            </a:endParaRPr>
          </a:p>
          <a:p>
            <a:r>
              <a:rPr lang="en-US" altLang="zh-CN" dirty="0">
                <a:sym typeface="+mn-ea"/>
              </a:rPr>
              <a:t>//		String </a:t>
            </a:r>
            <a:r>
              <a:rPr lang="en-US" altLang="zh-CN" dirty="0" err="1">
                <a:sym typeface="+mn-ea"/>
              </a:rPr>
              <a:t>toLowerCase</a:t>
            </a:r>
            <a:r>
              <a:rPr lang="en-US" altLang="zh-CN" dirty="0">
                <a:sym typeface="+mn-ea"/>
              </a:rPr>
              <a:t>()</a:t>
            </a:r>
            <a:r>
              <a:rPr lang="zh-CN" altLang="en-US" dirty="0">
                <a:sym typeface="+mn-ea"/>
              </a:rPr>
              <a:t>：把字符串转成小写</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a:t>
            </a:r>
            <a:r>
              <a:rPr lang="en-US" altLang="zh-CN" dirty="0" err="1">
                <a:sym typeface="+mn-ea"/>
              </a:rPr>
              <a:t>toUpperCase</a:t>
            </a:r>
            <a:r>
              <a:rPr lang="en-US" altLang="zh-CN" dirty="0">
                <a:sym typeface="+mn-ea"/>
              </a:rPr>
              <a:t>()</a:t>
            </a:r>
            <a:r>
              <a:rPr lang="zh-CN" altLang="en-US" dirty="0">
                <a:sym typeface="+mn-ea"/>
              </a:rPr>
              <a:t>：把字符串转成大写</a:t>
            </a:r>
            <a:endParaRPr lang="zh-CN" altLang="en-US" kern="1200" dirty="0">
              <a:solidFill>
                <a:schemeClr val="tx1"/>
              </a:solidFill>
              <a:latin typeface="+mn-lt"/>
              <a:ea typeface="+mn-ea"/>
              <a:cs typeface="+mn-cs"/>
            </a:endParaRPr>
          </a:p>
          <a:p>
            <a:r>
              <a:rPr lang="en-US" altLang="zh-CN" dirty="0">
                <a:sym typeface="+mn-ea"/>
              </a:rPr>
              <a:t>//		String </a:t>
            </a:r>
            <a:r>
              <a:rPr lang="en-US" altLang="zh-CN" u="sng" dirty="0" err="1">
                <a:sym typeface="+mn-ea"/>
              </a:rPr>
              <a:t>concat</a:t>
            </a:r>
            <a:r>
              <a:rPr lang="en-US" altLang="zh-CN" u="sng" dirty="0">
                <a:sym typeface="+mn-ea"/>
              </a:rPr>
              <a:t>(String </a:t>
            </a:r>
            <a:r>
              <a:rPr lang="en-US" altLang="zh-CN" u="sng" dirty="0" err="1">
                <a:sym typeface="+mn-ea"/>
              </a:rPr>
              <a:t>str</a:t>
            </a:r>
            <a:r>
              <a:rPr lang="en-US" altLang="zh-CN" u="sng" dirty="0">
                <a:sym typeface="+mn-ea"/>
              </a:rPr>
              <a:t>)</a:t>
            </a:r>
            <a:r>
              <a:rPr lang="zh-CN" altLang="en-US" u="sng" dirty="0">
                <a:sym typeface="+mn-ea"/>
              </a:rPr>
              <a:t>：把字符串拼接</a:t>
            </a:r>
            <a:endParaRPr lang="zh-CN" altLang="en-US" u="sng" kern="1200" dirty="0">
              <a:solidFill>
                <a:schemeClr val="tx1"/>
              </a:solidFill>
              <a:latin typeface="+mn-lt"/>
              <a:ea typeface="+mn-ea"/>
              <a:cs typeface="+mn-cs"/>
            </a:endParaRPr>
          </a:p>
          <a:p>
            <a:r>
              <a:rPr lang="en-US" altLang="zh-CN" dirty="0">
                <a:sym typeface="+mn-ea"/>
              </a:rPr>
              <a:t>		</a:t>
            </a:r>
            <a:r>
              <a:rPr lang="en-US" altLang="zh-CN" i="1" dirty="0">
                <a:sym typeface="+mn-ea"/>
              </a:rPr>
              <a:t>test3();</a:t>
            </a:r>
            <a:endParaRPr lang="en-US" altLang="zh-CN"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public static void test3(){</a:t>
            </a:r>
            <a:endParaRPr lang="en-US" altLang="zh-CN" b="1" kern="1200" dirty="0">
              <a:solidFill>
                <a:schemeClr val="tx1"/>
              </a:solidFill>
              <a:latin typeface="+mn-lt"/>
              <a:ea typeface="+mn-ea"/>
              <a:cs typeface="+mn-cs"/>
            </a:endParaRPr>
          </a:p>
          <a:p>
            <a:r>
              <a:rPr lang="en-US" altLang="zh-CN" dirty="0">
                <a:sym typeface="+mn-ea"/>
              </a:rPr>
              <a:t>//		1.static String </a:t>
            </a:r>
            <a:r>
              <a:rPr lang="en-US" altLang="zh-CN" dirty="0" err="1">
                <a:sym typeface="+mn-ea"/>
              </a:rPr>
              <a:t>valueOf</a:t>
            </a:r>
            <a:r>
              <a:rPr lang="en-US" altLang="zh-CN" dirty="0">
                <a:sym typeface="+mn-ea"/>
              </a:rPr>
              <a:t>(char[] </a:t>
            </a:r>
            <a:r>
              <a:rPr lang="en-US" altLang="zh-CN" u="sng" dirty="0" err="1">
                <a:sym typeface="+mn-ea"/>
              </a:rPr>
              <a:t>chs</a:t>
            </a:r>
            <a:r>
              <a:rPr lang="en-US" altLang="zh-CN" u="sng" dirty="0">
                <a:sym typeface="+mn-ea"/>
              </a:rPr>
              <a:t>)</a:t>
            </a:r>
            <a:r>
              <a:rPr lang="zh-CN" altLang="en-US" u="sng" dirty="0">
                <a:sym typeface="+mn-ea"/>
              </a:rPr>
              <a:t>：把字符数组转成字符串</a:t>
            </a:r>
            <a:endParaRPr lang="zh-CN" altLang="en-US" u="sng" kern="1200" dirty="0">
              <a:solidFill>
                <a:schemeClr val="tx1"/>
              </a:solidFill>
              <a:latin typeface="+mn-lt"/>
              <a:ea typeface="+mn-ea"/>
              <a:cs typeface="+mn-cs"/>
            </a:endParaRPr>
          </a:p>
          <a:p>
            <a:r>
              <a:rPr lang="en-US" altLang="zh-CN" dirty="0">
                <a:sym typeface="+mn-ea"/>
              </a:rPr>
              <a:t>		</a:t>
            </a:r>
            <a:r>
              <a:rPr lang="en-US" altLang="zh-CN" b="1" dirty="0" err="1">
                <a:sym typeface="+mn-ea"/>
              </a:rPr>
              <a:t>char</a:t>
            </a:r>
            <a:r>
              <a:rPr lang="en-US" altLang="zh-CN" b="1" dirty="0">
                <a:sym typeface="+mn-ea"/>
              </a:rPr>
              <a:t>[] </a:t>
            </a:r>
            <a:r>
              <a:rPr lang="en-US" altLang="zh-CN" b="1" dirty="0" err="1">
                <a:sym typeface="+mn-ea"/>
              </a:rPr>
              <a:t>cs</a:t>
            </a:r>
            <a:r>
              <a:rPr lang="en-US" altLang="zh-CN" b="1" dirty="0">
                <a:sym typeface="+mn-ea"/>
              </a:rPr>
              <a:t> = {'I','&amp;','U'};</a:t>
            </a:r>
            <a:endParaRPr lang="en-US" altLang="zh-CN" b="1"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en-US" altLang="zh-CN" b="1" i="1" dirty="0" err="1">
                <a:sym typeface="+mn-ea"/>
              </a:rPr>
              <a:t>String.valueOf</a:t>
            </a:r>
            <a:r>
              <a:rPr lang="en-US" altLang="zh-CN" b="1" i="1" dirty="0">
                <a:sym typeface="+mn-ea"/>
              </a:rPr>
              <a:t>(</a:t>
            </a:r>
            <a:r>
              <a:rPr lang="en-US" altLang="zh-CN" b="1" i="1" dirty="0" err="1">
                <a:sym typeface="+mn-ea"/>
              </a:rPr>
              <a:t>cs</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2.static String </a:t>
            </a:r>
            <a:r>
              <a:rPr lang="en-US" altLang="zh-CN" dirty="0" err="1">
                <a:sym typeface="+mn-ea"/>
              </a:rPr>
              <a:t>valueOf</a:t>
            </a:r>
            <a:r>
              <a:rPr lang="en-US" altLang="zh-CN" dirty="0">
                <a:sym typeface="+mn-ea"/>
              </a:rPr>
              <a:t>(</a:t>
            </a:r>
            <a:r>
              <a:rPr lang="en-US" altLang="zh-CN" u="sng" dirty="0" err="1">
                <a:sym typeface="+mn-ea"/>
              </a:rPr>
              <a:t>int</a:t>
            </a:r>
            <a:r>
              <a:rPr lang="en-US" altLang="zh-CN" u="sng" dirty="0">
                <a:sym typeface="+mn-ea"/>
              </a:rPr>
              <a:t> </a:t>
            </a:r>
            <a:r>
              <a:rPr lang="en-US" altLang="zh-CN" u="sng" dirty="0" err="1">
                <a:sym typeface="+mn-ea"/>
              </a:rPr>
              <a:t>i</a:t>
            </a:r>
            <a:r>
              <a:rPr lang="en-US" altLang="zh-CN" u="sng" dirty="0">
                <a:sym typeface="+mn-ea"/>
              </a:rPr>
              <a:t>)</a:t>
            </a:r>
            <a:r>
              <a:rPr lang="zh-CN" altLang="en-US" u="sng" dirty="0">
                <a:sym typeface="+mn-ea"/>
              </a:rPr>
              <a:t>：把</a:t>
            </a:r>
            <a:r>
              <a:rPr lang="en-US" altLang="zh-CN" u="sng" dirty="0" err="1">
                <a:sym typeface="+mn-ea"/>
              </a:rPr>
              <a:t>int</a:t>
            </a:r>
            <a:r>
              <a:rPr lang="zh-CN" altLang="en-US" u="sng" dirty="0">
                <a:sym typeface="+mn-ea"/>
              </a:rPr>
              <a:t>类型的数据转成字符串</a:t>
            </a:r>
            <a:endParaRPr lang="zh-CN" altLang="en-US" u="sng" kern="1200" dirty="0">
              <a:solidFill>
                <a:schemeClr val="tx1"/>
              </a:solidFill>
              <a:latin typeface="+mn-lt"/>
              <a:ea typeface="+mn-ea"/>
              <a:cs typeface="+mn-cs"/>
            </a:endParaRPr>
          </a:p>
          <a:p>
            <a:r>
              <a:rPr lang="en-US" altLang="zh-CN" dirty="0">
                <a:sym typeface="+mn-ea"/>
              </a:rPr>
              <a:t>		String s = </a:t>
            </a:r>
            <a:r>
              <a:rPr lang="en-US" altLang="zh-CN" dirty="0" err="1">
                <a:sym typeface="+mn-ea"/>
              </a:rPr>
              <a:t>String.</a:t>
            </a:r>
            <a:r>
              <a:rPr lang="en-US" altLang="zh-CN" i="1" dirty="0" err="1">
                <a:sym typeface="+mn-ea"/>
              </a:rPr>
              <a:t>valueOf</a:t>
            </a:r>
            <a:r>
              <a:rPr lang="en-US" altLang="zh-CN" i="1" dirty="0">
                <a:sym typeface="+mn-ea"/>
              </a:rPr>
              <a:t>(100);</a:t>
            </a:r>
            <a:endParaRPr lang="en-US" altLang="zh-CN"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(s);</a:t>
            </a:r>
            <a:endParaRPr lang="en-US" altLang="zh-CN" b="1" i="1"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(s + 100);</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public static void test2(){</a:t>
            </a:r>
            <a:endParaRPr lang="en-US" altLang="zh-CN" b="1" kern="1200" dirty="0">
              <a:solidFill>
                <a:schemeClr val="tx1"/>
              </a:solidFill>
              <a:latin typeface="+mn-lt"/>
              <a:ea typeface="+mn-ea"/>
              <a:cs typeface="+mn-cs"/>
            </a:endParaRPr>
          </a:p>
          <a:p>
            <a:r>
              <a:rPr lang="en-US" altLang="zh-CN" dirty="0">
                <a:sym typeface="+mn-ea"/>
              </a:rPr>
              <a:t>//		char[] </a:t>
            </a:r>
            <a:r>
              <a:rPr lang="en-US" altLang="zh-CN" dirty="0" err="1">
                <a:sym typeface="+mn-ea"/>
              </a:rPr>
              <a:t>toCharArray</a:t>
            </a:r>
            <a:r>
              <a:rPr lang="en-US" altLang="zh-CN" dirty="0">
                <a:sym typeface="+mn-ea"/>
              </a:rPr>
              <a:t>()</a:t>
            </a:r>
            <a:r>
              <a:rPr lang="zh-CN" altLang="en-US" dirty="0">
                <a:sym typeface="+mn-ea"/>
              </a:rPr>
              <a:t>：把字符串转换为字符数组</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a:t>
            </a:r>
            <a:r>
              <a:rPr lang="en-US" altLang="zh-CN" dirty="0" err="1">
                <a:sym typeface="+mn-ea"/>
              </a:rPr>
              <a:t>s</a:t>
            </a:r>
            <a:r>
              <a:rPr lang="en-US" altLang="zh-CN" dirty="0">
                <a:sym typeface="+mn-ea"/>
              </a:rPr>
              <a:t> = "abc23</a:t>
            </a:r>
            <a:r>
              <a:rPr lang="zh-CN" altLang="en-US" dirty="0">
                <a:sym typeface="+mn-ea"/>
              </a:rPr>
              <a:t>数组</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char[] </a:t>
            </a:r>
            <a:r>
              <a:rPr lang="en-US" altLang="zh-CN" b="1" dirty="0" err="1">
                <a:sym typeface="+mn-ea"/>
              </a:rPr>
              <a:t>cs</a:t>
            </a:r>
            <a:r>
              <a:rPr lang="en-US" altLang="zh-CN" b="1" dirty="0">
                <a:sym typeface="+mn-ea"/>
              </a:rPr>
              <a:t> = </a:t>
            </a:r>
            <a:r>
              <a:rPr lang="en-US" altLang="zh-CN" b="1" dirty="0" err="1">
                <a:sym typeface="+mn-ea"/>
              </a:rPr>
              <a:t>s.toCharArray</a:t>
            </a:r>
            <a:r>
              <a:rPr lang="en-US" altLang="zh-CN" b="1" dirty="0">
                <a:sym typeface="+mn-ea"/>
              </a:rPr>
              <a:t>();</a:t>
            </a:r>
            <a:endParaRPr lang="en-US" altLang="zh-CN" b="1" kern="1200" dirty="0">
              <a:solidFill>
                <a:schemeClr val="tx1"/>
              </a:solidFill>
              <a:latin typeface="+mn-lt"/>
              <a:ea typeface="+mn-ea"/>
              <a:cs typeface="+mn-cs"/>
            </a:endParaRPr>
          </a:p>
          <a:p>
            <a:r>
              <a:rPr lang="en-US" altLang="zh-CN" dirty="0">
                <a:sym typeface="+mn-ea"/>
              </a:rPr>
              <a:t>		</a:t>
            </a:r>
            <a:r>
              <a:rPr lang="en-US" altLang="zh-CN" b="1" dirty="0">
                <a:sym typeface="+mn-ea"/>
              </a:rPr>
              <a:t>for(</a:t>
            </a:r>
            <a:r>
              <a:rPr lang="en-US" altLang="zh-CN" b="1" dirty="0" err="1">
                <a:sym typeface="+mn-ea"/>
              </a:rPr>
              <a:t>int</a:t>
            </a:r>
            <a:r>
              <a:rPr lang="en-US" altLang="zh-CN" b="1" dirty="0">
                <a:sym typeface="+mn-ea"/>
              </a:rPr>
              <a:t> </a:t>
            </a:r>
            <a:r>
              <a:rPr lang="en-US" altLang="zh-CN" b="1" dirty="0" err="1">
                <a:sym typeface="+mn-ea"/>
              </a:rPr>
              <a:t>i</a:t>
            </a:r>
            <a:r>
              <a:rPr lang="en-US" altLang="zh-CN" b="1" dirty="0">
                <a:sym typeface="+mn-ea"/>
              </a:rPr>
              <a:t> = 0; </a:t>
            </a:r>
            <a:r>
              <a:rPr lang="en-US" altLang="zh-CN" b="1" dirty="0" err="1">
                <a:sym typeface="+mn-ea"/>
              </a:rPr>
              <a:t>i</a:t>
            </a:r>
            <a:r>
              <a:rPr lang="en-US" altLang="zh-CN" b="1" dirty="0">
                <a:sym typeface="+mn-ea"/>
              </a:rPr>
              <a:t> &lt; </a:t>
            </a:r>
            <a:r>
              <a:rPr lang="en-US" altLang="zh-CN" b="1" dirty="0" err="1">
                <a:sym typeface="+mn-ea"/>
              </a:rPr>
              <a:t>cs.length</a:t>
            </a:r>
            <a:r>
              <a:rPr lang="en-US" altLang="zh-CN" b="1" dirty="0">
                <a:sym typeface="+mn-ea"/>
              </a:rPr>
              <a:t> ; </a:t>
            </a:r>
            <a:r>
              <a:rPr lang="en-US" altLang="zh-CN" b="1" dirty="0" err="1">
                <a:sym typeface="+mn-ea"/>
              </a:rPr>
              <a:t>i</a:t>
            </a:r>
            <a:r>
              <a:rPr lang="en-US" altLang="zh-CN" b="1" dirty="0">
                <a:sym typeface="+mn-ea"/>
              </a:rPr>
              <a:t>++){</a:t>
            </a:r>
            <a:endParaRPr lang="en-US" altLang="zh-CN" b="1" kern="1200" dirty="0">
              <a:solidFill>
                <a:schemeClr val="tx1"/>
              </a:solidFill>
              <a:latin typeface="+mn-lt"/>
              <a:ea typeface="+mn-ea"/>
              <a:cs typeface="+mn-cs"/>
            </a:endParaRPr>
          </a:p>
          <a:p>
            <a:r>
              <a:rPr lang="zh-CN" altLang="en-US" dirty="0">
                <a:sym typeface="+mn-ea"/>
              </a:rPr>
              <a:t>			</a:t>
            </a:r>
            <a:r>
              <a:rPr lang="en-US" altLang="zh-CN" dirty="0">
                <a:sym typeface="+mn-ea"/>
              </a:rPr>
              <a:t>//</a:t>
            </a:r>
            <a:r>
              <a:rPr lang="zh-CN" altLang="en-US" dirty="0">
                <a:sym typeface="+mn-ea"/>
              </a:rPr>
              <a:t>这两个方法都可以遍历字符</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s.charAt</a:t>
            </a:r>
            <a:r>
              <a:rPr lang="en-US" altLang="zh-CN" dirty="0">
                <a:sym typeface="+mn-ea"/>
              </a:rPr>
              <a:t>(index)</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en-US" altLang="zh-CN" b="1" i="1" dirty="0" err="1">
                <a:sym typeface="+mn-ea"/>
              </a:rPr>
              <a:t>cs</a:t>
            </a:r>
            <a:r>
              <a:rPr lang="en-US" altLang="zh-CN" b="1" i="1" dirty="0">
                <a:sym typeface="+mn-ea"/>
              </a:rPr>
              <a:t>[</a:t>
            </a:r>
            <a:r>
              <a:rPr lang="en-US" altLang="zh-CN" b="1" i="1" dirty="0" err="1">
                <a:sym typeface="+mn-ea"/>
              </a:rPr>
              <a:t>i</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public static void test1(){</a:t>
            </a:r>
            <a:endParaRPr lang="en-US" altLang="zh-CN" b="1" kern="1200" dirty="0">
              <a:solidFill>
                <a:schemeClr val="tx1"/>
              </a:solidFill>
              <a:latin typeface="+mn-lt"/>
              <a:ea typeface="+mn-ea"/>
              <a:cs typeface="+mn-cs"/>
            </a:endParaRPr>
          </a:p>
          <a:p>
            <a:r>
              <a:rPr lang="en-US" altLang="zh-CN" dirty="0">
                <a:sym typeface="+mn-ea"/>
              </a:rPr>
              <a:t>//		byte[] </a:t>
            </a:r>
            <a:r>
              <a:rPr lang="en-US" altLang="zh-CN" dirty="0" err="1">
                <a:sym typeface="+mn-ea"/>
              </a:rPr>
              <a:t>getBytes</a:t>
            </a:r>
            <a:r>
              <a:rPr lang="en-US" altLang="zh-CN" dirty="0">
                <a:sym typeface="+mn-ea"/>
              </a:rPr>
              <a:t>():</a:t>
            </a:r>
            <a:r>
              <a:rPr lang="zh-CN" altLang="en-US" dirty="0">
                <a:sym typeface="+mn-ea"/>
              </a:rPr>
              <a:t>把字符串转换为字节数组</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s1 = "</a:t>
            </a:r>
            <a:r>
              <a:rPr lang="en-US" altLang="zh-CN" dirty="0" err="1">
                <a:sym typeface="+mn-ea"/>
              </a:rPr>
              <a:t>abc</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//1.</a:t>
            </a:r>
            <a:r>
              <a:rPr lang="zh-CN" altLang="en-US" dirty="0">
                <a:sym typeface="+mn-ea"/>
              </a:rPr>
              <a:t>英文</a:t>
            </a:r>
            <a:endParaRPr lang="zh-CN" altLang="en-US" kern="1200" dirty="0">
              <a:solidFill>
                <a:schemeClr val="tx1"/>
              </a:solidFill>
              <a:latin typeface="+mn-lt"/>
              <a:ea typeface="+mn-ea"/>
              <a:cs typeface="+mn-cs"/>
            </a:endParaRPr>
          </a:p>
          <a:p>
            <a:r>
              <a:rPr lang="en-US" altLang="zh-CN" dirty="0">
                <a:sym typeface="+mn-ea"/>
              </a:rPr>
              <a:t>		</a:t>
            </a:r>
            <a:r>
              <a:rPr lang="en-US" altLang="zh-CN" b="1" dirty="0">
                <a:sym typeface="+mn-ea"/>
              </a:rPr>
              <a:t>byte[] bytes1 = s1.getBytes();</a:t>
            </a:r>
            <a:endParaRPr lang="en-US" altLang="zh-CN" b="1" kern="1200" dirty="0">
              <a:solidFill>
                <a:schemeClr val="tx1"/>
              </a:solidFill>
              <a:latin typeface="+mn-lt"/>
              <a:ea typeface="+mn-ea"/>
              <a:cs typeface="+mn-cs"/>
            </a:endParaRPr>
          </a:p>
          <a:p>
            <a:r>
              <a:rPr lang="en-US" altLang="zh-CN" dirty="0">
                <a:sym typeface="+mn-ea"/>
              </a:rPr>
              <a:t>		</a:t>
            </a:r>
            <a:r>
              <a:rPr lang="en-US" altLang="zh-CN" b="1" dirty="0" err="1">
                <a:sym typeface="+mn-ea"/>
              </a:rPr>
              <a:t>for</a:t>
            </a:r>
            <a:r>
              <a:rPr lang="en-US" altLang="zh-CN" b="1" dirty="0">
                <a:sym typeface="+mn-ea"/>
              </a:rPr>
              <a:t>(</a:t>
            </a:r>
            <a:r>
              <a:rPr lang="en-US" altLang="zh-CN" b="1" dirty="0" err="1">
                <a:sym typeface="+mn-ea"/>
              </a:rPr>
              <a:t>int</a:t>
            </a:r>
            <a:r>
              <a:rPr lang="en-US" altLang="zh-CN" b="1" dirty="0">
                <a:sym typeface="+mn-ea"/>
              </a:rPr>
              <a:t> </a:t>
            </a:r>
            <a:r>
              <a:rPr lang="en-US" altLang="zh-CN" b="1" dirty="0" err="1">
                <a:sym typeface="+mn-ea"/>
              </a:rPr>
              <a:t>i</a:t>
            </a:r>
            <a:r>
              <a:rPr lang="en-US" altLang="zh-CN" b="1" dirty="0">
                <a:sym typeface="+mn-ea"/>
              </a:rPr>
              <a:t> = 0; </a:t>
            </a:r>
            <a:r>
              <a:rPr lang="en-US" altLang="zh-CN" b="1" dirty="0" err="1">
                <a:sym typeface="+mn-ea"/>
              </a:rPr>
              <a:t>i</a:t>
            </a:r>
            <a:r>
              <a:rPr lang="en-US" altLang="zh-CN" b="1" dirty="0">
                <a:sym typeface="+mn-ea"/>
              </a:rPr>
              <a:t> &lt; bytes1.length; </a:t>
            </a:r>
            <a:r>
              <a:rPr lang="en-US" altLang="zh-CN" b="1" dirty="0" err="1">
                <a:sym typeface="+mn-ea"/>
              </a:rPr>
              <a:t>i</a:t>
            </a:r>
            <a:r>
              <a:rPr lang="en-US" altLang="zh-CN" b="1" dirty="0">
                <a:sym typeface="+mn-ea"/>
              </a:rPr>
              <a:t>++){</a:t>
            </a:r>
            <a:endParaRPr lang="en-US" altLang="zh-CN" b="1"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a:t>
            </a:r>
            <a:r>
              <a:rPr lang="en-US" altLang="zh-CN" b="1" i="1" dirty="0">
                <a:sym typeface="+mn-ea"/>
              </a:rPr>
              <a:t>(bytes1[</a:t>
            </a:r>
            <a:r>
              <a:rPr lang="en-US" altLang="zh-CN" b="1" i="1" dirty="0" err="1">
                <a:sym typeface="+mn-ea"/>
              </a:rPr>
              <a:t>i</a:t>
            </a:r>
            <a:r>
              <a:rPr lang="en-US" altLang="zh-CN" b="1" i="1" dirty="0">
                <a:sym typeface="+mn-ea"/>
              </a:rPr>
              <a:t>] + " ");</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//2.</a:t>
            </a:r>
            <a:r>
              <a:rPr lang="zh-CN" altLang="en-US" dirty="0">
                <a:sym typeface="+mn-ea"/>
              </a:rPr>
              <a:t>中文</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en-US" altLang="zh-CN" b="1" i="1" dirty="0" err="1">
                <a:sym typeface="+mn-ea"/>
              </a:rPr>
              <a:t>n</a:t>
            </a:r>
            <a:r>
              <a:rPr lang="en-US" altLang="zh-CN" b="1" i="1" dirty="0">
                <a:sym typeface="+mn-ea"/>
              </a:rPr>
              <a:t>================");</a:t>
            </a:r>
            <a:endParaRPr lang="en-US" altLang="zh-CN" b="1" i="1" kern="1200" dirty="0">
              <a:solidFill>
                <a:schemeClr val="tx1"/>
              </a:solidFill>
              <a:latin typeface="+mn-lt"/>
              <a:ea typeface="+mn-ea"/>
              <a:cs typeface="+mn-cs"/>
            </a:endParaRPr>
          </a:p>
          <a:p>
            <a:r>
              <a:rPr lang="zh-CN" altLang="en-US" dirty="0">
                <a:sym typeface="+mn-ea"/>
              </a:rPr>
              <a:t>		</a:t>
            </a:r>
            <a:r>
              <a:rPr lang="en-US" altLang="zh-CN" dirty="0">
                <a:sym typeface="+mn-ea"/>
              </a:rPr>
              <a:t>//</a:t>
            </a:r>
            <a:r>
              <a:rPr lang="zh-CN" altLang="en-US" dirty="0">
                <a:sym typeface="+mn-ea"/>
              </a:rPr>
              <a:t>通过</a:t>
            </a:r>
            <a:r>
              <a:rPr lang="en-US" altLang="zh-CN" dirty="0">
                <a:sym typeface="+mn-ea"/>
              </a:rPr>
              <a:t>GBK</a:t>
            </a:r>
            <a:r>
              <a:rPr lang="zh-CN" altLang="en-US" dirty="0">
                <a:sym typeface="+mn-ea"/>
              </a:rPr>
              <a:t>码将字符串转成字符数组</a:t>
            </a:r>
            <a:endParaRPr lang="zh-CN" altLang="en-US" kern="1200" dirty="0">
              <a:solidFill>
                <a:schemeClr val="tx1"/>
              </a:solidFill>
              <a:latin typeface="+mn-lt"/>
              <a:ea typeface="+mn-ea"/>
              <a:cs typeface="+mn-cs"/>
            </a:endParaRPr>
          </a:p>
          <a:p>
            <a:r>
              <a:rPr lang="zh-CN" altLang="en-US" dirty="0">
                <a:sym typeface="+mn-ea"/>
              </a:rPr>
              <a:t>		</a:t>
            </a:r>
            <a:r>
              <a:rPr lang="en-US" altLang="zh-CN" dirty="0">
                <a:sym typeface="+mn-ea"/>
              </a:rPr>
              <a:t>//</a:t>
            </a:r>
            <a:r>
              <a:rPr lang="zh-CN" altLang="en-US" dirty="0">
                <a:sym typeface="+mn-ea"/>
              </a:rPr>
              <a:t>编码</a:t>
            </a:r>
            <a:r>
              <a:rPr lang="en-US" altLang="zh-CN" dirty="0">
                <a:sym typeface="+mn-ea"/>
              </a:rPr>
              <a:t>:</a:t>
            </a:r>
            <a:r>
              <a:rPr lang="zh-CN" altLang="en-US" dirty="0">
                <a:sym typeface="+mn-ea"/>
              </a:rPr>
              <a:t>把我们看的懂转成计算机看的懂的</a:t>
            </a:r>
            <a:endParaRPr lang="zh-CN" altLang="en-US" kern="1200" dirty="0">
              <a:solidFill>
                <a:schemeClr val="tx1"/>
              </a:solidFill>
              <a:latin typeface="+mn-lt"/>
              <a:ea typeface="+mn-ea"/>
              <a:cs typeface="+mn-cs"/>
            </a:endParaRPr>
          </a:p>
          <a:p>
            <a:r>
              <a:rPr lang="zh-CN" altLang="en-US" dirty="0">
                <a:sym typeface="+mn-ea"/>
              </a:rPr>
              <a:t>		</a:t>
            </a:r>
            <a:r>
              <a:rPr lang="en-US" altLang="zh-CN" dirty="0">
                <a:sym typeface="+mn-ea"/>
              </a:rPr>
              <a:t>//GBK</a:t>
            </a:r>
            <a:r>
              <a:rPr lang="zh-CN" altLang="en-US" dirty="0">
                <a:sym typeface="+mn-ea"/>
              </a:rPr>
              <a:t>码表示一个中文占用两个字节</a:t>
            </a:r>
            <a:r>
              <a:rPr lang="en-US" altLang="zh-CN" dirty="0">
                <a:sym typeface="+mn-ea"/>
              </a:rPr>
              <a:t>,</a:t>
            </a:r>
            <a:r>
              <a:rPr lang="zh-CN" altLang="en-US" dirty="0">
                <a:sym typeface="+mn-ea"/>
              </a:rPr>
              <a:t>在</a:t>
            </a:r>
            <a:r>
              <a:rPr lang="en-US" altLang="zh-CN" u="sng" dirty="0" err="1">
                <a:sym typeface="+mn-ea"/>
              </a:rPr>
              <a:t>unicode</a:t>
            </a:r>
            <a:r>
              <a:rPr lang="zh-CN" altLang="en-US" u="sng" dirty="0">
                <a:sym typeface="+mn-ea"/>
              </a:rPr>
              <a:t>，一个中文占用三个字节</a:t>
            </a:r>
            <a:endParaRPr lang="zh-CN" altLang="en-US" u="sng" kern="1200" dirty="0">
              <a:solidFill>
                <a:schemeClr val="tx1"/>
              </a:solidFill>
              <a:latin typeface="+mn-lt"/>
              <a:ea typeface="+mn-ea"/>
              <a:cs typeface="+mn-cs"/>
            </a:endParaRPr>
          </a:p>
          <a:p>
            <a:r>
              <a:rPr lang="zh-CN" altLang="en-US" dirty="0">
                <a:sym typeface="+mn-ea"/>
              </a:rPr>
              <a:t>		</a:t>
            </a:r>
            <a:r>
              <a:rPr lang="en-US" altLang="zh-CN" dirty="0">
                <a:sym typeface="+mn-ea"/>
              </a:rPr>
              <a:t>//GBK</a:t>
            </a:r>
            <a:r>
              <a:rPr lang="zh-CN" altLang="en-US" dirty="0">
                <a:sym typeface="+mn-ea"/>
              </a:rPr>
              <a:t>码的一个特点，中文的第一个字节肯定是负数，用于区别中英文</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s2 = "</a:t>
            </a:r>
            <a:r>
              <a:rPr lang="zh-CN" altLang="en-US" dirty="0">
                <a:sym typeface="+mn-ea"/>
              </a:rPr>
              <a:t>你好你好</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byte[] bytes2 = s2.getBytes();</a:t>
            </a:r>
            <a:endParaRPr lang="en-US" altLang="zh-CN" b="1" kern="1200" dirty="0">
              <a:solidFill>
                <a:schemeClr val="tx1"/>
              </a:solidFill>
              <a:latin typeface="+mn-lt"/>
              <a:ea typeface="+mn-ea"/>
              <a:cs typeface="+mn-cs"/>
            </a:endParaRPr>
          </a:p>
          <a:p>
            <a:r>
              <a:rPr lang="en-US" altLang="zh-CN" dirty="0">
                <a:sym typeface="+mn-ea"/>
              </a:rPr>
              <a:t>		</a:t>
            </a:r>
            <a:r>
              <a:rPr lang="en-US" altLang="zh-CN" b="1" dirty="0" err="1">
                <a:sym typeface="+mn-ea"/>
              </a:rPr>
              <a:t>for</a:t>
            </a:r>
            <a:r>
              <a:rPr lang="en-US" altLang="zh-CN" b="1" dirty="0">
                <a:sym typeface="+mn-ea"/>
              </a:rPr>
              <a:t>(</a:t>
            </a:r>
            <a:r>
              <a:rPr lang="en-US" altLang="zh-CN" b="1" dirty="0" err="1">
                <a:sym typeface="+mn-ea"/>
              </a:rPr>
              <a:t>int</a:t>
            </a:r>
            <a:r>
              <a:rPr lang="en-US" altLang="zh-CN" b="1" dirty="0">
                <a:sym typeface="+mn-ea"/>
              </a:rPr>
              <a:t> </a:t>
            </a:r>
            <a:r>
              <a:rPr lang="en-US" altLang="zh-CN" b="1" dirty="0" err="1">
                <a:sym typeface="+mn-ea"/>
              </a:rPr>
              <a:t>i</a:t>
            </a:r>
            <a:r>
              <a:rPr lang="en-US" altLang="zh-CN" b="1" dirty="0">
                <a:sym typeface="+mn-ea"/>
              </a:rPr>
              <a:t> = 0; </a:t>
            </a:r>
            <a:r>
              <a:rPr lang="en-US" altLang="zh-CN" b="1" dirty="0" err="1">
                <a:sym typeface="+mn-ea"/>
              </a:rPr>
              <a:t>i</a:t>
            </a:r>
            <a:r>
              <a:rPr lang="en-US" altLang="zh-CN" b="1" dirty="0">
                <a:sym typeface="+mn-ea"/>
              </a:rPr>
              <a:t> &lt; bytes2.length; </a:t>
            </a:r>
            <a:r>
              <a:rPr lang="en-US" altLang="zh-CN" b="1" dirty="0" err="1">
                <a:sym typeface="+mn-ea"/>
              </a:rPr>
              <a:t>i</a:t>
            </a:r>
            <a:r>
              <a:rPr lang="en-US" altLang="zh-CN" b="1" dirty="0">
                <a:sym typeface="+mn-ea"/>
              </a:rPr>
              <a:t>++){</a:t>
            </a:r>
            <a:endParaRPr lang="en-US" altLang="zh-CN" b="1"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a:t>
            </a:r>
            <a:r>
              <a:rPr lang="en-US" altLang="zh-CN" b="1" i="1" dirty="0">
                <a:sym typeface="+mn-ea"/>
              </a:rPr>
              <a:t>(bytes2[</a:t>
            </a:r>
            <a:r>
              <a:rPr lang="en-US" altLang="zh-CN" b="1" i="1" dirty="0" err="1">
                <a:sym typeface="+mn-ea"/>
              </a:rPr>
              <a:t>i</a:t>
            </a:r>
            <a:r>
              <a:rPr lang="en-US" altLang="zh-CN" b="1" i="1" dirty="0">
                <a:sym typeface="+mn-ea"/>
              </a:rPr>
              <a:t>] + " ");</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en-US" altLang="zh-CN" b="1" i="1" dirty="0" err="1">
                <a:sym typeface="+mn-ea"/>
              </a:rPr>
              <a:t>n</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s3 = "</a:t>
            </a:r>
            <a:r>
              <a:rPr lang="zh-CN" altLang="en-US" dirty="0">
                <a:sym typeface="+mn-ea"/>
              </a:rPr>
              <a:t>琲</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byte[] bytes3 = s3.getBytes();</a:t>
            </a:r>
            <a:endParaRPr lang="en-US" altLang="zh-CN" b="1" kern="1200" dirty="0">
              <a:solidFill>
                <a:schemeClr val="tx1"/>
              </a:solidFill>
              <a:latin typeface="+mn-lt"/>
              <a:ea typeface="+mn-ea"/>
              <a:cs typeface="+mn-cs"/>
            </a:endParaRPr>
          </a:p>
          <a:p>
            <a:r>
              <a:rPr lang="en-US" altLang="zh-CN" dirty="0">
                <a:sym typeface="+mn-ea"/>
              </a:rPr>
              <a:t>		</a:t>
            </a:r>
            <a:r>
              <a:rPr lang="en-US" altLang="zh-CN" b="1" dirty="0" err="1">
                <a:sym typeface="+mn-ea"/>
              </a:rPr>
              <a:t>for</a:t>
            </a:r>
            <a:r>
              <a:rPr lang="en-US" altLang="zh-CN" b="1" dirty="0">
                <a:sym typeface="+mn-ea"/>
              </a:rPr>
              <a:t>(</a:t>
            </a:r>
            <a:r>
              <a:rPr lang="en-US" altLang="zh-CN" b="1" dirty="0" err="1">
                <a:sym typeface="+mn-ea"/>
              </a:rPr>
              <a:t>int</a:t>
            </a:r>
            <a:r>
              <a:rPr lang="en-US" altLang="zh-CN" b="1" dirty="0">
                <a:sym typeface="+mn-ea"/>
              </a:rPr>
              <a:t> </a:t>
            </a:r>
            <a:r>
              <a:rPr lang="en-US" altLang="zh-CN" b="1" dirty="0" err="1">
                <a:sym typeface="+mn-ea"/>
              </a:rPr>
              <a:t>i</a:t>
            </a:r>
            <a:r>
              <a:rPr lang="en-US" altLang="zh-CN" b="1" dirty="0">
                <a:sym typeface="+mn-ea"/>
              </a:rPr>
              <a:t> = 0; </a:t>
            </a:r>
            <a:r>
              <a:rPr lang="en-US" altLang="zh-CN" b="1" dirty="0" err="1">
                <a:sym typeface="+mn-ea"/>
              </a:rPr>
              <a:t>i</a:t>
            </a:r>
            <a:r>
              <a:rPr lang="en-US" altLang="zh-CN" b="1" dirty="0">
                <a:sym typeface="+mn-ea"/>
              </a:rPr>
              <a:t> &lt; bytes3.length; </a:t>
            </a:r>
            <a:r>
              <a:rPr lang="en-US" altLang="zh-CN" b="1" dirty="0" err="1">
                <a:sym typeface="+mn-ea"/>
              </a:rPr>
              <a:t>i</a:t>
            </a:r>
            <a:r>
              <a:rPr lang="en-US" altLang="zh-CN" b="1" dirty="0">
                <a:sym typeface="+mn-ea"/>
              </a:rPr>
              <a:t>++){</a:t>
            </a:r>
            <a:endParaRPr lang="en-US" altLang="zh-CN" b="1"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a:t>
            </a:r>
            <a:r>
              <a:rPr lang="en-US" altLang="zh-CN" b="1" i="1" dirty="0">
                <a:sym typeface="+mn-ea"/>
              </a:rPr>
              <a:t>(bytes3[</a:t>
            </a:r>
            <a:r>
              <a:rPr lang="en-US" altLang="zh-CN" b="1" i="1" dirty="0" err="1">
                <a:sym typeface="+mn-ea"/>
              </a:rPr>
              <a:t>i</a:t>
            </a:r>
            <a:r>
              <a:rPr lang="en-US" altLang="zh-CN" b="1" i="1" dirty="0">
                <a:sym typeface="+mn-ea"/>
              </a:rPr>
              <a:t>] + " ");</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a:t>
            </a:r>
            <a:endParaRPr lang="en-US" altLang="zh-CN" kern="1200" dirty="0">
              <a:solidFill>
                <a:schemeClr val="tx1"/>
              </a:solidFill>
              <a:latin typeface="+mn-lt"/>
              <a:ea typeface="+mn-ea"/>
              <a:cs typeface="+mn-cs"/>
            </a:endParaRPr>
          </a:p>
          <a:p>
            <a:endParaRPr kumimoji="1" lang="zh-CN" altLang="en-US" dirty="0"/>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dirty="0">
                <a:sym typeface="+mn-ea"/>
              </a:rPr>
              <a:t>public class Demo {</a:t>
            </a:r>
            <a:endParaRPr lang="en-US" altLang="zh-CN" b="1" kern="1200" dirty="0">
              <a:solidFill>
                <a:schemeClr val="tx1"/>
              </a:solidFill>
              <a:latin typeface="+mn-lt"/>
              <a:ea typeface="+mn-ea"/>
              <a:cs typeface="+mn-cs"/>
            </a:endParaRPr>
          </a:p>
          <a:p>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public static void main(String[] </a:t>
            </a:r>
            <a:r>
              <a:rPr lang="en-US" altLang="zh-CN" b="1" dirty="0" err="1">
                <a:sym typeface="+mn-ea"/>
              </a:rPr>
              <a:t>args</a:t>
            </a:r>
            <a:r>
              <a:rPr lang="en-US" altLang="zh-CN" b="1" dirty="0">
                <a:sym typeface="+mn-ea"/>
              </a:rPr>
              <a:t>) {</a:t>
            </a:r>
            <a:endParaRPr lang="en-US" altLang="zh-CN" b="1" kern="1200" dirty="0">
              <a:solidFill>
                <a:schemeClr val="tx1"/>
              </a:solidFill>
              <a:latin typeface="+mn-lt"/>
              <a:ea typeface="+mn-ea"/>
              <a:cs typeface="+mn-cs"/>
            </a:endParaRPr>
          </a:p>
          <a:p>
            <a:r>
              <a:rPr lang="en-US" altLang="zh-CN" dirty="0">
                <a:sym typeface="+mn-ea"/>
              </a:rPr>
              <a:t>//		</a:t>
            </a:r>
            <a:r>
              <a:rPr lang="zh-CN" altLang="en-US" dirty="0">
                <a:sym typeface="+mn-ea"/>
              </a:rPr>
              <a:t>把数组中的数据按照指定的格式拼接成字符串</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eg:Int</a:t>
            </a:r>
            <a:r>
              <a:rPr lang="en-US" altLang="zh-CN" dirty="0">
                <a:sym typeface="+mn-ea"/>
              </a:rPr>
              <a:t>[] </a:t>
            </a:r>
            <a:r>
              <a:rPr lang="en-US" altLang="zh-CN" u="sng" dirty="0" err="1">
                <a:sym typeface="+mn-ea"/>
              </a:rPr>
              <a:t>arr</a:t>
            </a:r>
            <a:r>
              <a:rPr lang="en-US" altLang="zh-CN" u="sng" dirty="0">
                <a:sym typeface="+mn-ea"/>
              </a:rPr>
              <a:t> = {1,2,3} </a:t>
            </a:r>
            <a:r>
              <a:rPr lang="zh-CN" altLang="en-US" u="sng" dirty="0">
                <a:sym typeface="+mn-ea"/>
              </a:rPr>
              <a:t>转成 “</a:t>
            </a:r>
            <a:r>
              <a:rPr lang="en-US" altLang="zh-CN" u="sng" dirty="0">
                <a:sym typeface="+mn-ea"/>
              </a:rPr>
              <a:t>[1,2,3]”</a:t>
            </a:r>
            <a:endParaRPr lang="en-US" altLang="zh-CN" u="sng" kern="1200" dirty="0">
              <a:solidFill>
                <a:schemeClr val="tx1"/>
              </a:solidFill>
              <a:latin typeface="+mn-lt"/>
              <a:ea typeface="+mn-ea"/>
              <a:cs typeface="+mn-cs"/>
            </a:endParaRPr>
          </a:p>
          <a:p>
            <a:endParaRPr lang="en-US" altLang="zh-CN" kern="1200" dirty="0">
              <a:solidFill>
                <a:schemeClr val="tx1"/>
              </a:solidFill>
              <a:latin typeface="+mn-lt"/>
              <a:ea typeface="+mn-ea"/>
              <a:cs typeface="+mn-cs"/>
            </a:endParaRPr>
          </a:p>
          <a:p>
            <a:r>
              <a:rPr lang="en-US" altLang="zh-CN" dirty="0">
                <a:sym typeface="+mn-ea"/>
              </a:rPr>
              <a:t>		</a:t>
            </a:r>
            <a:r>
              <a:rPr lang="en-US" altLang="zh-CN" b="1" dirty="0" err="1">
                <a:sym typeface="+mn-ea"/>
              </a:rPr>
              <a:t>int</a:t>
            </a:r>
            <a:r>
              <a:rPr lang="en-US" altLang="zh-CN" b="1" dirty="0">
                <a:sym typeface="+mn-ea"/>
              </a:rPr>
              <a:t>[] </a:t>
            </a:r>
            <a:r>
              <a:rPr lang="en-US" altLang="zh-CN" b="1" dirty="0" err="1">
                <a:sym typeface="+mn-ea"/>
              </a:rPr>
              <a:t>arr</a:t>
            </a:r>
            <a:r>
              <a:rPr lang="en-US" altLang="zh-CN" b="1" dirty="0">
                <a:sym typeface="+mn-ea"/>
              </a:rPr>
              <a:t> = {1,2,3,5,6,123};</a:t>
            </a:r>
            <a:endParaRPr lang="en-US" altLang="zh-CN" b="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a:t>
            </a:r>
            <a:r>
              <a:rPr lang="en-US" altLang="zh-CN" dirty="0" err="1">
                <a:sym typeface="+mn-ea"/>
              </a:rPr>
              <a:t>s</a:t>
            </a:r>
            <a:r>
              <a:rPr lang="en-US" altLang="zh-CN" dirty="0">
                <a:sym typeface="+mn-ea"/>
              </a:rPr>
              <a:t> = "[";</a:t>
            </a:r>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for(</a:t>
            </a:r>
            <a:r>
              <a:rPr lang="en-US" altLang="zh-CN" b="1" dirty="0" err="1">
                <a:sym typeface="+mn-ea"/>
              </a:rPr>
              <a:t>int</a:t>
            </a:r>
            <a:r>
              <a:rPr lang="en-US" altLang="zh-CN" b="1" dirty="0">
                <a:sym typeface="+mn-ea"/>
              </a:rPr>
              <a:t> </a:t>
            </a:r>
            <a:r>
              <a:rPr lang="en-US" altLang="zh-CN" b="1" dirty="0" err="1">
                <a:sym typeface="+mn-ea"/>
              </a:rPr>
              <a:t>i</a:t>
            </a:r>
            <a:r>
              <a:rPr lang="en-US" altLang="zh-CN" b="1" dirty="0">
                <a:sym typeface="+mn-ea"/>
              </a:rPr>
              <a:t> = 0 ;</a:t>
            </a:r>
            <a:r>
              <a:rPr lang="en-US" altLang="zh-CN" b="1" dirty="0" err="1">
                <a:sym typeface="+mn-ea"/>
              </a:rPr>
              <a:t>i</a:t>
            </a:r>
            <a:r>
              <a:rPr lang="en-US" altLang="zh-CN" b="1" dirty="0">
                <a:sym typeface="+mn-ea"/>
              </a:rPr>
              <a:t> &lt; </a:t>
            </a:r>
            <a:r>
              <a:rPr lang="en-US" altLang="zh-CN" b="1" dirty="0" err="1">
                <a:sym typeface="+mn-ea"/>
              </a:rPr>
              <a:t>arr.length</a:t>
            </a:r>
            <a:r>
              <a:rPr lang="en-US" altLang="zh-CN" b="1" dirty="0">
                <a:sym typeface="+mn-ea"/>
              </a:rPr>
              <a:t> ; </a:t>
            </a:r>
            <a:r>
              <a:rPr lang="en-US" altLang="zh-CN" b="1" dirty="0" err="1">
                <a:sym typeface="+mn-ea"/>
              </a:rPr>
              <a:t>i</a:t>
            </a:r>
            <a:r>
              <a:rPr lang="en-US" altLang="zh-CN" b="1" dirty="0">
                <a:sym typeface="+mn-ea"/>
              </a:rPr>
              <a:t>++){</a:t>
            </a:r>
            <a:endParaRPr lang="en-US" altLang="zh-CN" b="1" kern="1200" dirty="0">
              <a:solidFill>
                <a:schemeClr val="tx1"/>
              </a:solidFill>
              <a:latin typeface="+mn-lt"/>
              <a:ea typeface="+mn-ea"/>
              <a:cs typeface="+mn-cs"/>
            </a:endParaRPr>
          </a:p>
          <a:p>
            <a:r>
              <a:rPr lang="en-US" altLang="zh-CN" dirty="0">
                <a:sym typeface="+mn-ea"/>
              </a:rPr>
              <a:t>			</a:t>
            </a:r>
            <a:r>
              <a:rPr lang="en-US" altLang="zh-CN" b="1" dirty="0">
                <a:sym typeface="+mn-ea"/>
              </a:rPr>
              <a:t>if(</a:t>
            </a:r>
            <a:r>
              <a:rPr lang="en-US" altLang="zh-CN" b="1" dirty="0" err="1">
                <a:sym typeface="+mn-ea"/>
              </a:rPr>
              <a:t>i</a:t>
            </a:r>
            <a:r>
              <a:rPr lang="en-US" altLang="zh-CN" b="1" dirty="0">
                <a:sym typeface="+mn-ea"/>
              </a:rPr>
              <a:t> == </a:t>
            </a:r>
            <a:r>
              <a:rPr lang="en-US" altLang="zh-CN" b="1" dirty="0" err="1">
                <a:sym typeface="+mn-ea"/>
              </a:rPr>
              <a:t>arr.length</a:t>
            </a:r>
            <a:r>
              <a:rPr lang="en-US" altLang="zh-CN" b="1" dirty="0">
                <a:sym typeface="+mn-ea"/>
              </a:rPr>
              <a:t> - 1){</a:t>
            </a:r>
            <a:endParaRPr lang="en-US" altLang="zh-CN" b="1" kern="1200" dirty="0">
              <a:solidFill>
                <a:schemeClr val="tx1"/>
              </a:solidFill>
              <a:latin typeface="+mn-lt"/>
              <a:ea typeface="+mn-ea"/>
              <a:cs typeface="+mn-cs"/>
            </a:endParaRPr>
          </a:p>
          <a:p>
            <a:r>
              <a:rPr lang="en-US" altLang="zh-CN" dirty="0">
                <a:sym typeface="+mn-ea"/>
              </a:rPr>
              <a:t>				</a:t>
            </a:r>
            <a:r>
              <a:rPr lang="en-US" altLang="zh-CN" dirty="0" err="1">
                <a:sym typeface="+mn-ea"/>
              </a:rPr>
              <a:t>s</a:t>
            </a:r>
            <a:r>
              <a:rPr lang="en-US" altLang="zh-CN" dirty="0">
                <a:sym typeface="+mn-ea"/>
              </a:rPr>
              <a:t> += </a:t>
            </a:r>
            <a:r>
              <a:rPr lang="en-US" altLang="zh-CN" dirty="0" err="1">
                <a:sym typeface="+mn-ea"/>
              </a:rPr>
              <a:t>arr</a:t>
            </a:r>
            <a:r>
              <a:rPr lang="en-US" altLang="zh-CN" dirty="0">
                <a:sym typeface="+mn-ea"/>
              </a:rPr>
              <a:t>[</a:t>
            </a:r>
            <a:r>
              <a:rPr lang="en-US" altLang="zh-CN" dirty="0" err="1">
                <a:sym typeface="+mn-ea"/>
              </a:rPr>
              <a:t>i</a:t>
            </a:r>
            <a:r>
              <a:rPr lang="en-US" altLang="zh-CN" dirty="0">
                <a:sym typeface="+mn-ea"/>
              </a:rPr>
              <a:t>] + "]";</a:t>
            </a:r>
            <a:endParaRPr lang="en-US" altLang="zh-CN" kern="1200" dirty="0">
              <a:solidFill>
                <a:schemeClr val="tx1"/>
              </a:solidFill>
              <a:latin typeface="+mn-lt"/>
              <a:ea typeface="+mn-ea"/>
              <a:cs typeface="+mn-cs"/>
            </a:endParaRPr>
          </a:p>
          <a:p>
            <a:r>
              <a:rPr lang="da-DK" altLang="zh-CN" dirty="0">
                <a:sym typeface="+mn-ea"/>
              </a:rPr>
              <a:t>			}</a:t>
            </a:r>
            <a:r>
              <a:rPr lang="da-DK" altLang="zh-CN" b="1" dirty="0" err="1">
                <a:sym typeface="+mn-ea"/>
              </a:rPr>
              <a:t>else</a:t>
            </a:r>
            <a:r>
              <a:rPr lang="da-DK" altLang="zh-CN" b="1" dirty="0">
                <a:sym typeface="+mn-ea"/>
              </a:rPr>
              <a:t>{</a:t>
            </a:r>
            <a:endParaRPr lang="da-DK" altLang="zh-CN" b="1" kern="1200" dirty="0">
              <a:solidFill>
                <a:schemeClr val="tx1"/>
              </a:solidFill>
              <a:latin typeface="+mn-lt"/>
              <a:ea typeface="+mn-ea"/>
              <a:cs typeface="+mn-cs"/>
            </a:endParaRPr>
          </a:p>
          <a:p>
            <a:r>
              <a:rPr lang="en-US" altLang="zh-CN" dirty="0">
                <a:sym typeface="+mn-ea"/>
              </a:rPr>
              <a:t>				</a:t>
            </a:r>
            <a:r>
              <a:rPr lang="en-US" altLang="zh-CN" dirty="0" err="1">
                <a:sym typeface="+mn-ea"/>
              </a:rPr>
              <a:t>s</a:t>
            </a:r>
            <a:r>
              <a:rPr lang="en-US" altLang="zh-CN" dirty="0">
                <a:sym typeface="+mn-ea"/>
              </a:rPr>
              <a:t> += </a:t>
            </a:r>
            <a:r>
              <a:rPr lang="en-US" altLang="zh-CN" dirty="0" err="1">
                <a:sym typeface="+mn-ea"/>
              </a:rPr>
              <a:t>arr</a:t>
            </a:r>
            <a:r>
              <a:rPr lang="en-US" altLang="zh-CN" dirty="0">
                <a:sym typeface="+mn-ea"/>
              </a:rPr>
              <a:t>[</a:t>
            </a:r>
            <a:r>
              <a:rPr lang="en-US" altLang="zh-CN" dirty="0" err="1">
                <a:sym typeface="+mn-ea"/>
              </a:rPr>
              <a:t>i</a:t>
            </a:r>
            <a:r>
              <a:rPr lang="en-US" altLang="zh-CN" dirty="0">
                <a:sym typeface="+mn-ea"/>
              </a:rPr>
              <a:t>] + ",";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(s);</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a:t>
            </a:r>
            <a:endParaRPr lang="en-US" altLang="zh-CN" kern="1200" dirty="0">
              <a:solidFill>
                <a:schemeClr val="tx1"/>
              </a:solidFill>
              <a:latin typeface="+mn-lt"/>
              <a:ea typeface="+mn-ea"/>
              <a:cs typeface="+mn-cs"/>
            </a:endParaRPr>
          </a:p>
          <a:p>
            <a:endParaRPr kumimoji="1" lang="zh-CN" altLang="en-US" dirty="0"/>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dirty="0">
                <a:sym typeface="+mn-ea"/>
              </a:rPr>
              <a:t>public class Demo {</a:t>
            </a:r>
            <a:endParaRPr lang="en-US" altLang="zh-CN" b="1" kern="1200" dirty="0">
              <a:solidFill>
                <a:schemeClr val="tx1"/>
              </a:solidFill>
              <a:latin typeface="+mn-lt"/>
              <a:ea typeface="+mn-ea"/>
              <a:cs typeface="+mn-cs"/>
            </a:endParaRPr>
          </a:p>
          <a:p>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public static void main(String[] </a:t>
            </a:r>
            <a:r>
              <a:rPr lang="en-US" altLang="zh-CN" b="1" dirty="0" err="1">
                <a:sym typeface="+mn-ea"/>
              </a:rPr>
              <a:t>args</a:t>
            </a:r>
            <a:r>
              <a:rPr lang="en-US" altLang="zh-CN" b="1" dirty="0">
                <a:sym typeface="+mn-ea"/>
              </a:rPr>
              <a:t>) {</a:t>
            </a:r>
            <a:endParaRPr lang="en-US" altLang="zh-CN" b="1" kern="1200" dirty="0">
              <a:solidFill>
                <a:schemeClr val="tx1"/>
              </a:solidFill>
              <a:latin typeface="+mn-lt"/>
              <a:ea typeface="+mn-ea"/>
              <a:cs typeface="+mn-cs"/>
            </a:endParaRPr>
          </a:p>
          <a:p>
            <a:r>
              <a:rPr lang="en-US" altLang="zh-CN" dirty="0">
                <a:sym typeface="+mn-ea"/>
              </a:rPr>
              <a:t>		String </a:t>
            </a:r>
            <a:r>
              <a:rPr lang="en-US" altLang="zh-CN" dirty="0" err="1">
                <a:sym typeface="+mn-ea"/>
              </a:rPr>
              <a:t>str</a:t>
            </a:r>
            <a:r>
              <a:rPr lang="en-US" altLang="zh-CN" dirty="0">
                <a:sym typeface="+mn-ea"/>
              </a:rPr>
              <a:t> = " Hello ";</a:t>
            </a:r>
            <a:endParaRPr lang="en-US" altLang="zh-CN" kern="1200" dirty="0">
              <a:solidFill>
                <a:schemeClr val="tx1"/>
              </a:solidFill>
              <a:latin typeface="+mn-lt"/>
              <a:ea typeface="+mn-ea"/>
              <a:cs typeface="+mn-cs"/>
            </a:endParaRPr>
          </a:p>
          <a:p>
            <a:r>
              <a:rPr lang="en-US" altLang="zh-CN" dirty="0">
                <a:sym typeface="+mn-ea"/>
              </a:rPr>
              <a:t>		//1.</a:t>
            </a:r>
            <a:r>
              <a:rPr lang="zh-CN" altLang="en-US" dirty="0">
                <a:sym typeface="+mn-ea"/>
              </a:rPr>
              <a:t>替换字符串</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en-US" altLang="zh-CN" b="1" i="1" dirty="0" err="1">
                <a:sym typeface="+mn-ea"/>
              </a:rPr>
              <a:t>str.replace</a:t>
            </a:r>
            <a:r>
              <a:rPr lang="en-US" altLang="zh-CN" b="1" i="1" dirty="0">
                <a:sym typeface="+mn-ea"/>
              </a:rPr>
              <a:t>('o', '0'));</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//2.</a:t>
            </a:r>
            <a:r>
              <a:rPr lang="zh-CN" altLang="en-US" dirty="0">
                <a:sym typeface="+mn-ea"/>
              </a:rPr>
              <a:t>替换字符串</a:t>
            </a:r>
            <a:endParaRPr lang="zh-CN" altLang="en-US" kern="1200" dirty="0">
              <a:solidFill>
                <a:schemeClr val="tx1"/>
              </a:solidFill>
              <a:latin typeface="+mn-lt"/>
              <a:ea typeface="+mn-ea"/>
              <a:cs typeface="+mn-cs"/>
            </a:endParaRPr>
          </a:p>
          <a:p>
            <a:r>
              <a:rPr lang="en-US" altLang="zh-CN" dirty="0">
                <a:sym typeface="+mn-ea"/>
              </a:rPr>
              <a:t>		//String  </a:t>
            </a:r>
            <a:r>
              <a:rPr lang="zh-CN" altLang="en-US" dirty="0">
                <a:sym typeface="+mn-ea"/>
              </a:rPr>
              <a:t>实现了 </a:t>
            </a:r>
            <a:r>
              <a:rPr lang="en-US" altLang="zh-CN" dirty="0" err="1">
                <a:sym typeface="+mn-ea"/>
              </a:rPr>
              <a:t>CharSequence</a:t>
            </a:r>
            <a:r>
              <a:rPr lang="zh-CN" altLang="en-US" dirty="0">
                <a:sym typeface="+mn-ea"/>
              </a:rPr>
              <a:t>接口</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en-US" altLang="zh-CN" b="1" i="1" dirty="0" err="1">
                <a:sym typeface="+mn-ea"/>
              </a:rPr>
              <a:t>str.replace</a:t>
            </a:r>
            <a:r>
              <a:rPr lang="en-US" altLang="zh-CN" b="1" i="1" dirty="0">
                <a:sym typeface="+mn-ea"/>
              </a:rPr>
              <a:t>("el", "00"));</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zh-CN" altLang="en-US" dirty="0">
                <a:sym typeface="+mn-ea"/>
              </a:rPr>
              <a:t>		</a:t>
            </a:r>
            <a:r>
              <a:rPr lang="en-US" altLang="zh-CN" dirty="0">
                <a:sym typeface="+mn-ea"/>
              </a:rPr>
              <a:t>//3.</a:t>
            </a:r>
            <a:r>
              <a:rPr lang="zh-CN" altLang="en-US" dirty="0">
                <a:sym typeface="+mn-ea"/>
              </a:rPr>
              <a:t>去除字符串的左右空格</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en-US" altLang="zh-CN" b="1" i="1" dirty="0" err="1">
                <a:sym typeface="+mn-ea"/>
              </a:rPr>
              <a:t>str.trim</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//4.</a:t>
            </a:r>
            <a:r>
              <a:rPr lang="zh-CN" altLang="en-US" dirty="0">
                <a:sym typeface="+mn-ea"/>
              </a:rPr>
              <a:t>比较字符串大小</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s1 = "</a:t>
            </a:r>
            <a:r>
              <a:rPr lang="en-US" altLang="zh-CN" dirty="0" err="1">
                <a:sym typeface="+mn-ea"/>
              </a:rPr>
              <a:t>a</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s1 = "</a:t>
            </a:r>
            <a:r>
              <a:rPr lang="zh-CN" altLang="en-US" dirty="0">
                <a:sym typeface="+mn-ea"/>
              </a:rPr>
              <a:t>我</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s2 = "</a:t>
            </a:r>
            <a:r>
              <a:rPr lang="en-US" altLang="zh-CN" dirty="0" err="1">
                <a:sym typeface="+mn-ea"/>
              </a:rPr>
              <a:t>d</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s2 = "</a:t>
            </a:r>
            <a:r>
              <a:rPr lang="en-US" altLang="zh-CN" u="sng" dirty="0" err="1">
                <a:sym typeface="+mn-ea"/>
              </a:rPr>
              <a:t>abcde</a:t>
            </a:r>
            <a:r>
              <a:rPr lang="en-US" altLang="zh-CN" u="sng" dirty="0">
                <a:sym typeface="+mn-ea"/>
              </a:rPr>
              <a:t>";</a:t>
            </a:r>
            <a:endParaRPr lang="en-US" altLang="zh-CN" u="sng"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s2 = "</a:t>
            </a:r>
            <a:r>
              <a:rPr lang="zh-CN" altLang="en-US" dirty="0">
                <a:sym typeface="+mn-ea"/>
              </a:rPr>
              <a:t>你</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zh-CN" altLang="en-US" b="1" i="1" dirty="0">
                <a:sym typeface="+mn-ea"/>
              </a:rPr>
              <a:t>我</a:t>
            </a:r>
            <a:r>
              <a:rPr lang="en-US" altLang="zh-CN" b="1" i="1" dirty="0">
                <a:sym typeface="+mn-ea"/>
              </a:rPr>
              <a:t>' + 0);//</a:t>
            </a:r>
            <a:r>
              <a:rPr lang="zh-CN" altLang="en-US" b="1" i="1" dirty="0">
                <a:sym typeface="+mn-ea"/>
              </a:rPr>
              <a:t>打印</a:t>
            </a:r>
            <a:r>
              <a:rPr lang="en-US" altLang="zh-CN" b="1" i="1" u="sng" dirty="0" err="1">
                <a:sym typeface="+mn-ea"/>
              </a:rPr>
              <a:t>unicode</a:t>
            </a:r>
            <a:r>
              <a:rPr lang="zh-CN" altLang="en-US" b="1" i="1" u="sng" dirty="0">
                <a:sym typeface="+mn-ea"/>
              </a:rPr>
              <a:t>码表值</a:t>
            </a:r>
            <a:endParaRPr lang="zh-CN" altLang="en-US" b="1" i="1" u="sng"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zh-CN" altLang="en-US" b="1" i="1" dirty="0">
                <a:sym typeface="+mn-ea"/>
              </a:rPr>
              <a:t>你</a:t>
            </a:r>
            <a:r>
              <a:rPr lang="en-US" altLang="zh-CN" b="1" i="1" dirty="0">
                <a:sym typeface="+mn-ea"/>
              </a:rPr>
              <a:t>' + 0);//</a:t>
            </a:r>
            <a:r>
              <a:rPr lang="zh-CN" altLang="en-US" b="1" i="1" dirty="0">
                <a:sym typeface="+mn-ea"/>
              </a:rPr>
              <a:t>打印</a:t>
            </a:r>
            <a:r>
              <a:rPr lang="en-US" altLang="zh-CN" b="1" i="1" u="sng" dirty="0" err="1">
                <a:sym typeface="+mn-ea"/>
              </a:rPr>
              <a:t>unicode</a:t>
            </a:r>
            <a:r>
              <a:rPr lang="zh-CN" altLang="en-US" b="1" i="1" u="sng" dirty="0">
                <a:sym typeface="+mn-ea"/>
              </a:rPr>
              <a:t>码表值</a:t>
            </a:r>
            <a:endParaRPr lang="zh-CN" altLang="en-US" b="1" i="1" u="sng"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(s1.compareTo(s2));//</a:t>
            </a:r>
            <a:r>
              <a:rPr lang="zh-CN" altLang="en-US" b="1" i="1" dirty="0">
                <a:sym typeface="+mn-ea"/>
              </a:rPr>
              <a:t>按照码表比较大小</a:t>
            </a:r>
            <a:endParaRPr lang="zh-CN" altLang="en-US" b="1" i="1" kern="1200" dirty="0">
              <a:solidFill>
                <a:schemeClr val="tx1"/>
              </a:solidFill>
              <a:latin typeface="+mn-lt"/>
              <a:ea typeface="+mn-ea"/>
              <a:cs typeface="+mn-cs"/>
            </a:endParaRPr>
          </a:p>
          <a:p>
            <a:r>
              <a:rPr lang="zh-CN" altLang="en-US" dirty="0">
                <a:sym typeface="+mn-ea"/>
              </a:rPr>
              <a:t>		</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s3 = "</a:t>
            </a:r>
            <a:r>
              <a:rPr lang="en-US" altLang="zh-CN" dirty="0" err="1">
                <a:sym typeface="+mn-ea"/>
              </a:rPr>
              <a:t>b</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String</a:t>
            </a:r>
            <a:r>
              <a:rPr lang="en-US" altLang="zh-CN" dirty="0">
                <a:sym typeface="+mn-ea"/>
              </a:rPr>
              <a:t> s4 = "</a:t>
            </a:r>
            <a:r>
              <a:rPr lang="en-US" altLang="zh-CN" dirty="0" err="1">
                <a:sym typeface="+mn-ea"/>
              </a:rPr>
              <a:t>A</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(s3.compareToIgnoreCase(s4));</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zh-CN" altLang="en-US" dirty="0">
                <a:sym typeface="+mn-ea"/>
              </a:rPr>
              <a:t>分析下源码</a:t>
            </a:r>
            <a:endParaRPr lang="zh-CN" altLang="en-US" kern="1200" dirty="0">
              <a:solidFill>
                <a:schemeClr val="tx1"/>
              </a:solidFill>
              <a:latin typeface="+mn-lt"/>
              <a:ea typeface="+mn-ea"/>
              <a:cs typeface="+mn-cs"/>
            </a:endParaRPr>
          </a:p>
          <a:p>
            <a:r>
              <a:rPr lang="en-US" altLang="zh-CN" dirty="0">
                <a:sym typeface="+mn-ea"/>
              </a:rPr>
              <a:t>//		 public </a:t>
            </a:r>
            <a:r>
              <a:rPr lang="en-US" altLang="zh-CN" u="sng" dirty="0" err="1">
                <a:sym typeface="+mn-ea"/>
              </a:rPr>
              <a:t>int</a:t>
            </a:r>
            <a:r>
              <a:rPr lang="en-US" altLang="zh-CN" u="sng" dirty="0">
                <a:sym typeface="+mn-ea"/>
              </a:rPr>
              <a:t> </a:t>
            </a:r>
            <a:r>
              <a:rPr lang="en-US" altLang="zh-CN" u="sng" dirty="0" err="1">
                <a:sym typeface="+mn-ea"/>
              </a:rPr>
              <a:t>compareTo</a:t>
            </a:r>
            <a:r>
              <a:rPr lang="en-US" altLang="zh-CN" u="sng" dirty="0">
                <a:sym typeface="+mn-ea"/>
              </a:rPr>
              <a:t>(String </a:t>
            </a:r>
            <a:r>
              <a:rPr lang="en-US" altLang="zh-CN" u="sng" dirty="0" err="1">
                <a:sym typeface="+mn-ea"/>
              </a:rPr>
              <a:t>anotherString</a:t>
            </a:r>
            <a:r>
              <a:rPr lang="en-US" altLang="zh-CN" u="sng" dirty="0">
                <a:sym typeface="+mn-ea"/>
              </a:rPr>
              <a:t>) {</a:t>
            </a:r>
            <a:endParaRPr lang="en-US" altLang="zh-CN" u="sng" kern="1200" dirty="0">
              <a:solidFill>
                <a:schemeClr val="tx1"/>
              </a:solidFill>
              <a:latin typeface="+mn-lt"/>
              <a:ea typeface="+mn-ea"/>
              <a:cs typeface="+mn-cs"/>
            </a:endParaRPr>
          </a:p>
          <a:p>
            <a:r>
              <a:rPr lang="en-US" altLang="zh-CN" dirty="0">
                <a:sym typeface="+mn-ea"/>
              </a:rPr>
              <a:t>//		        </a:t>
            </a:r>
            <a:r>
              <a:rPr lang="en-US" altLang="zh-CN" u="sng" dirty="0" err="1">
                <a:sym typeface="+mn-ea"/>
              </a:rPr>
              <a:t>int</a:t>
            </a:r>
            <a:r>
              <a:rPr lang="en-US" altLang="zh-CN" u="sng" dirty="0">
                <a:sym typeface="+mn-ea"/>
              </a:rPr>
              <a:t> len1 = </a:t>
            </a:r>
            <a:r>
              <a:rPr lang="en-US" altLang="zh-CN" u="sng" dirty="0" err="1">
                <a:sym typeface="+mn-ea"/>
              </a:rPr>
              <a:t>value.length</a:t>
            </a:r>
            <a:r>
              <a:rPr lang="en-US" altLang="zh-CN" u="sng" dirty="0">
                <a:sym typeface="+mn-ea"/>
              </a:rPr>
              <a:t>;</a:t>
            </a:r>
            <a:endParaRPr lang="en-US" altLang="zh-CN" u="sng" kern="1200" dirty="0">
              <a:solidFill>
                <a:schemeClr val="tx1"/>
              </a:solidFill>
              <a:latin typeface="+mn-lt"/>
              <a:ea typeface="+mn-ea"/>
              <a:cs typeface="+mn-cs"/>
            </a:endParaRPr>
          </a:p>
          <a:p>
            <a:r>
              <a:rPr lang="en-US" altLang="zh-CN" dirty="0">
                <a:sym typeface="+mn-ea"/>
              </a:rPr>
              <a:t>//		        </a:t>
            </a:r>
            <a:r>
              <a:rPr lang="en-US" altLang="zh-CN" u="sng" dirty="0" err="1">
                <a:sym typeface="+mn-ea"/>
              </a:rPr>
              <a:t>int</a:t>
            </a:r>
            <a:r>
              <a:rPr lang="en-US" altLang="zh-CN" u="sng" dirty="0">
                <a:sym typeface="+mn-ea"/>
              </a:rPr>
              <a:t> len2 = </a:t>
            </a:r>
            <a:r>
              <a:rPr lang="en-US" altLang="zh-CN" u="sng" dirty="0" err="1">
                <a:sym typeface="+mn-ea"/>
              </a:rPr>
              <a:t>anotherString.value.length</a:t>
            </a:r>
            <a:r>
              <a:rPr lang="en-US" altLang="zh-CN" u="sng" dirty="0">
                <a:sym typeface="+mn-ea"/>
              </a:rPr>
              <a:t>;</a:t>
            </a:r>
            <a:endParaRPr lang="en-US" altLang="zh-CN" u="sng" kern="1200" dirty="0">
              <a:solidFill>
                <a:schemeClr val="tx1"/>
              </a:solidFill>
              <a:latin typeface="+mn-lt"/>
              <a:ea typeface="+mn-ea"/>
              <a:cs typeface="+mn-cs"/>
            </a:endParaRPr>
          </a:p>
          <a:p>
            <a:r>
              <a:rPr lang="en-US" altLang="zh-CN" dirty="0">
                <a:sym typeface="+mn-ea"/>
              </a:rPr>
              <a:t>//		        </a:t>
            </a:r>
            <a:r>
              <a:rPr lang="en-US" altLang="zh-CN" u="sng" dirty="0" err="1">
                <a:sym typeface="+mn-ea"/>
              </a:rPr>
              <a:t>int</a:t>
            </a:r>
            <a:r>
              <a:rPr lang="en-US" altLang="zh-CN" u="sng" dirty="0">
                <a:sym typeface="+mn-ea"/>
              </a:rPr>
              <a:t> </a:t>
            </a:r>
            <a:r>
              <a:rPr lang="en-US" altLang="zh-CN" u="sng" dirty="0" err="1">
                <a:sym typeface="+mn-ea"/>
              </a:rPr>
              <a:t>lim</a:t>
            </a:r>
            <a:r>
              <a:rPr lang="en-US" altLang="zh-CN" u="sng" dirty="0">
                <a:sym typeface="+mn-ea"/>
              </a:rPr>
              <a:t> = </a:t>
            </a:r>
            <a:r>
              <a:rPr lang="en-US" altLang="zh-CN" u="sng" dirty="0" err="1">
                <a:sym typeface="+mn-ea"/>
              </a:rPr>
              <a:t>Math.min</a:t>
            </a:r>
            <a:r>
              <a:rPr lang="en-US" altLang="zh-CN" u="sng" dirty="0">
                <a:sym typeface="+mn-ea"/>
              </a:rPr>
              <a:t>(len1, len2);</a:t>
            </a:r>
            <a:endParaRPr lang="en-US" altLang="zh-CN" u="sng" kern="1200" dirty="0">
              <a:solidFill>
                <a:schemeClr val="tx1"/>
              </a:solidFill>
              <a:latin typeface="+mn-lt"/>
              <a:ea typeface="+mn-ea"/>
              <a:cs typeface="+mn-cs"/>
            </a:endParaRPr>
          </a:p>
          <a:p>
            <a:r>
              <a:rPr lang="en-US" altLang="zh-CN" dirty="0">
                <a:sym typeface="+mn-ea"/>
              </a:rPr>
              <a:t>//		        </a:t>
            </a:r>
            <a:r>
              <a:rPr lang="en-US" altLang="zh-CN" dirty="0" err="1">
                <a:sym typeface="+mn-ea"/>
              </a:rPr>
              <a:t>char</a:t>
            </a:r>
            <a:r>
              <a:rPr lang="en-US" altLang="zh-CN" dirty="0">
                <a:sym typeface="+mn-ea"/>
              </a:rPr>
              <a:t> v1[] = </a:t>
            </a:r>
            <a:r>
              <a:rPr lang="en-US" altLang="zh-CN" dirty="0" err="1">
                <a:sym typeface="+mn-ea"/>
              </a:rPr>
              <a:t>value</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char v2[] = </a:t>
            </a:r>
            <a:r>
              <a:rPr lang="en-US" altLang="zh-CN" dirty="0" err="1">
                <a:sym typeface="+mn-ea"/>
              </a:rPr>
              <a:t>anotherString.value</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u="sng" dirty="0" err="1">
                <a:sym typeface="+mn-ea"/>
              </a:rPr>
              <a:t>int</a:t>
            </a:r>
            <a:r>
              <a:rPr lang="en-US" altLang="zh-CN" u="sng" dirty="0">
                <a:sym typeface="+mn-ea"/>
              </a:rPr>
              <a:t> </a:t>
            </a:r>
            <a:r>
              <a:rPr lang="en-US" altLang="zh-CN" u="sng" dirty="0" err="1">
                <a:sym typeface="+mn-ea"/>
              </a:rPr>
              <a:t>k</a:t>
            </a:r>
            <a:r>
              <a:rPr lang="en-US" altLang="zh-CN" u="sng" dirty="0">
                <a:sym typeface="+mn-ea"/>
              </a:rPr>
              <a:t> = 0;</a:t>
            </a:r>
            <a:endParaRPr lang="en-US" altLang="zh-CN" u="sng" kern="1200" dirty="0">
              <a:solidFill>
                <a:schemeClr val="tx1"/>
              </a:solidFill>
              <a:latin typeface="+mn-lt"/>
              <a:ea typeface="+mn-ea"/>
              <a:cs typeface="+mn-cs"/>
            </a:endParaRPr>
          </a:p>
          <a:p>
            <a:r>
              <a:rPr lang="en-US" altLang="zh-CN" dirty="0">
                <a:sym typeface="+mn-ea"/>
              </a:rPr>
              <a:t>//		        while (k &lt; </a:t>
            </a:r>
            <a:r>
              <a:rPr lang="en-US" altLang="zh-CN" u="sng" dirty="0" err="1">
                <a:sym typeface="+mn-ea"/>
              </a:rPr>
              <a:t>lim</a:t>
            </a:r>
            <a:r>
              <a:rPr lang="en-US" altLang="zh-CN" u="sng" dirty="0">
                <a:sym typeface="+mn-ea"/>
              </a:rPr>
              <a:t>) {</a:t>
            </a:r>
            <a:endParaRPr lang="en-US" altLang="zh-CN" u="sng" kern="1200" dirty="0">
              <a:solidFill>
                <a:schemeClr val="tx1"/>
              </a:solidFill>
              <a:latin typeface="+mn-lt"/>
              <a:ea typeface="+mn-ea"/>
              <a:cs typeface="+mn-cs"/>
            </a:endParaRPr>
          </a:p>
          <a:p>
            <a:r>
              <a:rPr lang="en-US" altLang="zh-CN" dirty="0">
                <a:sym typeface="+mn-ea"/>
              </a:rPr>
              <a:t>//		            </a:t>
            </a:r>
            <a:r>
              <a:rPr lang="en-US" altLang="zh-CN" dirty="0" err="1">
                <a:sym typeface="+mn-ea"/>
              </a:rPr>
              <a:t>char</a:t>
            </a:r>
            <a:r>
              <a:rPr lang="en-US" altLang="zh-CN" dirty="0">
                <a:sym typeface="+mn-ea"/>
              </a:rPr>
              <a:t> c1 = v1[</a:t>
            </a:r>
            <a:r>
              <a:rPr lang="en-US" altLang="zh-CN" dirty="0" err="1">
                <a:sym typeface="+mn-ea"/>
              </a:rPr>
              <a:t>k</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char</a:t>
            </a:r>
            <a:r>
              <a:rPr lang="en-US" altLang="zh-CN" dirty="0">
                <a:sym typeface="+mn-ea"/>
              </a:rPr>
              <a:t> c2 = v2[</a:t>
            </a:r>
            <a:r>
              <a:rPr lang="en-US" altLang="zh-CN" dirty="0" err="1">
                <a:sym typeface="+mn-ea"/>
              </a:rPr>
              <a:t>k</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if</a:t>
            </a:r>
            <a:r>
              <a:rPr lang="en-US" altLang="zh-CN" dirty="0">
                <a:sym typeface="+mn-ea"/>
              </a:rPr>
              <a:t> (c1 != c2) {</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return</a:t>
            </a:r>
            <a:r>
              <a:rPr lang="en-US" altLang="zh-CN" dirty="0">
                <a:sym typeface="+mn-ea"/>
              </a:rPr>
              <a:t> c1 - c2;</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k</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return</a:t>
            </a:r>
            <a:r>
              <a:rPr lang="en-US" altLang="zh-CN" dirty="0">
                <a:sym typeface="+mn-ea"/>
              </a:rPr>
              <a:t> len1 - len2;</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a:t>
            </a:r>
            <a:endParaRPr lang="en-US" altLang="zh-CN" kern="1200" dirty="0">
              <a:solidFill>
                <a:schemeClr val="tx1"/>
              </a:solidFill>
              <a:latin typeface="+mn-lt"/>
              <a:ea typeface="+mn-ea"/>
              <a:cs typeface="+mn-cs"/>
            </a:endParaRPr>
          </a:p>
          <a:p>
            <a:endParaRPr kumimoji="1" lang="zh-CN" altLang="en-US" dirty="0"/>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0" name="文本框 9"/>
          <p:cNvSpPr txBox="1"/>
          <p:nvPr userDrawn="1"/>
        </p:nvSpPr>
        <p:spPr>
          <a:xfrm>
            <a:off x="7673340" y="6308725"/>
            <a:ext cx="3058795" cy="460375"/>
          </a:xfrm>
          <a:prstGeom prst="rect">
            <a:avLst/>
          </a:prstGeom>
          <a:noFill/>
        </p:spPr>
        <p:txBody>
          <a:bodyPr wrap="none" rtlCol="0" anchor="t">
            <a:spAutoFit/>
          </a:bodyPr>
          <a:p>
            <a:pPr algn="ct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郭永峰 </a:t>
            </a:r>
            <a:r>
              <a:rPr lang="en-US" altLang="zh-CN" sz="2400" b="1">
                <a:solidFill>
                  <a:schemeClr val="tx1">
                    <a:lumMod val="75000"/>
                    <a:lumOff val="25000"/>
                  </a:schemeClr>
                </a:solidFill>
                <a:latin typeface="方正舒体" panose="02010601030101010101" charset="-122"/>
                <a:ea typeface="方正舒体" panose="02010601030101010101" charset="-122"/>
                <a:sym typeface="+mn-ea"/>
              </a:rPr>
              <a:t>IT </a:t>
            </a: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教育工作室</a:t>
            </a:r>
            <a:endParaRPr lang="zh-CN" altLang="en-US" sz="2400" b="1">
              <a:solidFill>
                <a:schemeClr val="tx1">
                  <a:lumMod val="75000"/>
                  <a:lumOff val="25000"/>
                </a:schemeClr>
              </a:solidFill>
              <a:latin typeface="方正舒体" panose="02010601030101010101" charset="-122"/>
              <a:ea typeface="方正舒体" panose="02010601030101010101" charset="-122"/>
              <a:sym typeface="+mn-ea"/>
            </a:endParaRPr>
          </a:p>
        </p:txBody>
      </p:sp>
      <p:pic>
        <p:nvPicPr>
          <p:cNvPr id="2" name="图片 1" descr="1878338568376248"/>
          <p:cNvPicPr>
            <a:picLocks noChangeAspect="1"/>
          </p:cNvPicPr>
          <p:nvPr userDrawn="1"/>
        </p:nvPicPr>
        <p:blipFill>
          <a:blip r:embed="rId2"/>
          <a:stretch>
            <a:fillRect/>
          </a:stretch>
        </p:blipFill>
        <p:spPr>
          <a:xfrm>
            <a:off x="-30480" y="-15875"/>
            <a:ext cx="12263755" cy="6895465"/>
          </a:xfrm>
          <a:prstGeom prst="rect">
            <a:avLst/>
          </a:prstGeom>
        </p:spPr>
      </p:pic>
      <p:pic>
        <p:nvPicPr>
          <p:cNvPr id="8" name="图片 7"/>
          <p:cNvPicPr>
            <a:picLocks noChangeAspect="1"/>
          </p:cNvPicPr>
          <p:nvPr userDrawn="1"/>
        </p:nvPicPr>
        <p:blipFill>
          <a:blip r:embed="rId3"/>
          <a:stretch>
            <a:fillRect/>
          </a:stretch>
        </p:blipFill>
        <p:spPr>
          <a:xfrm>
            <a:off x="8731885" y="4443730"/>
            <a:ext cx="1513205" cy="1776095"/>
          </a:xfrm>
          <a:prstGeom prst="rect">
            <a:avLst/>
          </a:prstGeom>
        </p:spPr>
      </p:pic>
      <p:sp>
        <p:nvSpPr>
          <p:cNvPr id="9" name="文本框 8"/>
          <p:cNvSpPr txBox="1"/>
          <p:nvPr userDrawn="1"/>
        </p:nvSpPr>
        <p:spPr>
          <a:xfrm>
            <a:off x="4954270" y="5851525"/>
            <a:ext cx="2298700" cy="368300"/>
          </a:xfrm>
          <a:prstGeom prst="rect">
            <a:avLst/>
          </a:prstGeom>
          <a:noFill/>
        </p:spPr>
        <p:txBody>
          <a:bodyPr wrap="none" rtlCol="0">
            <a:spAutoFit/>
          </a:bodyPr>
          <a:p>
            <a:r>
              <a:rPr lang="zh-CN" altLang="en-US" b="1"/>
              <a:t>郭永峰 </a:t>
            </a:r>
            <a:r>
              <a:rPr lang="en-US" altLang="zh-CN" b="1"/>
              <a:t>IT </a:t>
            </a:r>
            <a:r>
              <a:rPr lang="zh-CN" altLang="en-US" b="1"/>
              <a:t>教育工作室</a:t>
            </a:r>
            <a:endParaRPr lang="zh-CN" altLang="en-US" b="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2" name="图片 1" descr="66895437422027134"/>
          <p:cNvPicPr>
            <a:picLocks noChangeAspect="1"/>
          </p:cNvPicPr>
          <p:nvPr userDrawn="1"/>
        </p:nvPicPr>
        <p:blipFill>
          <a:blip r:embed="rId2"/>
          <a:stretch>
            <a:fillRect/>
          </a:stretch>
        </p:blipFill>
        <p:spPr>
          <a:xfrm>
            <a:off x="-6985" y="3810"/>
            <a:ext cx="12181840" cy="6849110"/>
          </a:xfrm>
          <a:prstGeom prst="rect">
            <a:avLst/>
          </a:prstGeom>
        </p:spPr>
      </p:pic>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7" name="文本框 6"/>
          <p:cNvSpPr txBox="1"/>
          <p:nvPr userDrawn="1"/>
        </p:nvSpPr>
        <p:spPr>
          <a:xfrm>
            <a:off x="7673340" y="6308725"/>
            <a:ext cx="3058795" cy="460375"/>
          </a:xfrm>
          <a:prstGeom prst="rect">
            <a:avLst/>
          </a:prstGeom>
          <a:noFill/>
        </p:spPr>
        <p:txBody>
          <a:bodyPr wrap="none" rtlCol="0" anchor="t">
            <a:spAutoFit/>
          </a:bodyPr>
          <a:p>
            <a:pPr algn="ct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郭永峰 </a:t>
            </a:r>
            <a:r>
              <a:rPr lang="en-US" altLang="zh-CN" sz="2400" b="1">
                <a:solidFill>
                  <a:schemeClr val="tx1">
                    <a:lumMod val="75000"/>
                    <a:lumOff val="25000"/>
                  </a:schemeClr>
                </a:solidFill>
                <a:latin typeface="方正舒体" panose="02010601030101010101" charset="-122"/>
                <a:ea typeface="方正舒体" panose="02010601030101010101" charset="-122"/>
                <a:sym typeface="+mn-ea"/>
              </a:rPr>
              <a:t>IT </a:t>
            </a: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教育工作室</a:t>
            </a:r>
            <a:endParaRPr lang="zh-CN" altLang="en-US" sz="2400" b="1">
              <a:solidFill>
                <a:schemeClr val="tx1">
                  <a:lumMod val="75000"/>
                  <a:lumOff val="25000"/>
                </a:schemeClr>
              </a:solidFill>
              <a:latin typeface="方正舒体" panose="02010601030101010101" charset="-122"/>
              <a:ea typeface="方正舒体" panose="02010601030101010101" charset="-122"/>
              <a:sym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descr="36189913801173125"/>
          <p:cNvPicPr>
            <a:picLocks noChangeAspect="1"/>
          </p:cNvPicPr>
          <p:nvPr userDrawn="1"/>
        </p:nvPicPr>
        <p:blipFill>
          <a:blip r:embed="rId2"/>
          <a:stretch>
            <a:fillRect/>
          </a:stretch>
        </p:blipFill>
        <p:spPr>
          <a:xfrm>
            <a:off x="10795" y="-3810"/>
            <a:ext cx="12169775" cy="6842760"/>
          </a:xfrm>
          <a:prstGeom prst="rect">
            <a:avLst/>
          </a:prstGeom>
        </p:spPr>
      </p:pic>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6" name="文本框 5"/>
          <p:cNvSpPr txBox="1"/>
          <p:nvPr/>
        </p:nvSpPr>
        <p:spPr>
          <a:xfrm>
            <a:off x="7673340" y="6308725"/>
            <a:ext cx="3058795" cy="460375"/>
          </a:xfrm>
          <a:prstGeom prst="rect">
            <a:avLst/>
          </a:prstGeom>
          <a:noFill/>
        </p:spPr>
        <p:txBody>
          <a:bodyPr wrap="none" rtlCol="0" anchor="t">
            <a:spAutoFit/>
          </a:bodyPr>
          <a:p>
            <a:pPr algn="ct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郭永峰 </a:t>
            </a:r>
            <a:r>
              <a:rPr lang="en-US" altLang="zh-CN" sz="2400" b="1">
                <a:solidFill>
                  <a:schemeClr val="tx1">
                    <a:lumMod val="75000"/>
                    <a:lumOff val="25000"/>
                  </a:schemeClr>
                </a:solidFill>
                <a:latin typeface="方正舒体" panose="02010601030101010101" charset="-122"/>
                <a:ea typeface="方正舒体" panose="02010601030101010101" charset="-122"/>
                <a:sym typeface="+mn-ea"/>
              </a:rPr>
              <a:t>IT </a:t>
            </a: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教育工作室</a:t>
            </a:r>
            <a:endParaRPr lang="zh-CN" altLang="en-US" sz="2400" b="1">
              <a:solidFill>
                <a:schemeClr val="tx1">
                  <a:lumMod val="75000"/>
                  <a:lumOff val="25000"/>
                </a:schemeClr>
              </a:solidFill>
              <a:latin typeface="方正舒体" panose="02010601030101010101" charset="-122"/>
              <a:ea typeface="方正舒体" panose="02010601030101010101" charset="-122"/>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1_竖版">
    <p:spTree>
      <p:nvGrpSpPr>
        <p:cNvPr id="1" name=""/>
        <p:cNvGrpSpPr/>
        <p:nvPr/>
      </p:nvGrpSpPr>
      <p:grpSpPr>
        <a:xfrm>
          <a:off x="0" y="0"/>
          <a:ext cx="0" cy="0"/>
          <a:chOff x="0" y="0"/>
          <a:chExt cx="0" cy="0"/>
        </a:xfrm>
      </p:grpSpPr>
      <p:pic>
        <p:nvPicPr>
          <p:cNvPr id="3" name="图片 2" descr="56782098549992634"/>
          <p:cNvPicPr>
            <a:picLocks noChangeAspect="1"/>
          </p:cNvPicPr>
          <p:nvPr userDrawn="1"/>
        </p:nvPicPr>
        <p:blipFill>
          <a:blip r:embed="rId2"/>
          <a:stretch>
            <a:fillRect/>
          </a:stretch>
        </p:blipFill>
        <p:spPr>
          <a:xfrm>
            <a:off x="-3810" y="-1270"/>
            <a:ext cx="12213590" cy="6866890"/>
          </a:xfrm>
          <a:prstGeom prst="rect">
            <a:avLst/>
          </a:prstGeom>
        </p:spPr>
      </p:pic>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8" name="文本框 7"/>
          <p:cNvSpPr txBox="1"/>
          <p:nvPr userDrawn="1"/>
        </p:nvSpPr>
        <p:spPr>
          <a:xfrm>
            <a:off x="7673340" y="6308725"/>
            <a:ext cx="3058795" cy="460375"/>
          </a:xfrm>
          <a:prstGeom prst="rect">
            <a:avLst/>
          </a:prstGeom>
          <a:noFill/>
        </p:spPr>
        <p:txBody>
          <a:bodyPr wrap="none" rtlCol="0" anchor="t">
            <a:spAutoFit/>
          </a:bodyPr>
          <a:p>
            <a:pPr algn="ct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郭永峰 </a:t>
            </a:r>
            <a:r>
              <a:rPr lang="en-US" altLang="zh-CN" sz="2400" b="1">
                <a:solidFill>
                  <a:schemeClr val="tx1">
                    <a:lumMod val="75000"/>
                    <a:lumOff val="25000"/>
                  </a:schemeClr>
                </a:solidFill>
                <a:latin typeface="方正舒体" panose="02010601030101010101" charset="-122"/>
                <a:ea typeface="方正舒体" panose="02010601030101010101" charset="-122"/>
                <a:sym typeface="+mn-ea"/>
              </a:rPr>
              <a:t>IT </a:t>
            </a: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教育工作室</a:t>
            </a:r>
            <a:endParaRPr lang="zh-CN" altLang="en-US" sz="2400" b="1">
              <a:solidFill>
                <a:schemeClr val="tx1">
                  <a:lumMod val="75000"/>
                  <a:lumOff val="25000"/>
                </a:schemeClr>
              </a:solidFill>
              <a:latin typeface="方正舒体" panose="02010601030101010101" charset="-122"/>
              <a:ea typeface="方正舒体" panose="02010601030101010101" charset="-122"/>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pic>
        <p:nvPicPr>
          <p:cNvPr id="2" name="图片 1" descr="671010769138069432"/>
          <p:cNvPicPr>
            <a:picLocks noChangeAspect="1"/>
          </p:cNvPicPr>
          <p:nvPr userDrawn="1"/>
        </p:nvPicPr>
        <p:blipFill>
          <a:blip r:embed="rId2"/>
          <a:stretch>
            <a:fillRect/>
          </a:stretch>
        </p:blipFill>
        <p:spPr>
          <a:xfrm>
            <a:off x="-5080" y="-11430"/>
            <a:ext cx="12181840" cy="6849110"/>
          </a:xfrm>
          <a:prstGeom prst="rect">
            <a:avLst/>
          </a:prstGeom>
        </p:spPr>
      </p:pic>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8" name="文本框 7"/>
          <p:cNvSpPr txBox="1"/>
          <p:nvPr userDrawn="1"/>
        </p:nvSpPr>
        <p:spPr>
          <a:xfrm>
            <a:off x="7673340" y="6308725"/>
            <a:ext cx="3058795" cy="460375"/>
          </a:xfrm>
          <a:prstGeom prst="rect">
            <a:avLst/>
          </a:prstGeom>
          <a:noFill/>
        </p:spPr>
        <p:txBody>
          <a:bodyPr wrap="none" rtlCol="0" anchor="t">
            <a:spAutoFit/>
          </a:bodyPr>
          <a:p>
            <a:pPr algn="ct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郭永峰 </a:t>
            </a:r>
            <a:r>
              <a:rPr lang="en-US" altLang="zh-CN" sz="2400" b="1">
                <a:solidFill>
                  <a:schemeClr val="tx1">
                    <a:lumMod val="75000"/>
                    <a:lumOff val="25000"/>
                  </a:schemeClr>
                </a:solidFill>
                <a:latin typeface="方正舒体" panose="02010601030101010101" charset="-122"/>
                <a:ea typeface="方正舒体" panose="02010601030101010101" charset="-122"/>
                <a:sym typeface="+mn-ea"/>
              </a:rPr>
              <a:t>IT </a:t>
            </a: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教育工作室</a:t>
            </a:r>
            <a:endParaRPr lang="zh-CN" altLang="en-US" sz="2400" b="1">
              <a:solidFill>
                <a:schemeClr val="tx1">
                  <a:lumMod val="75000"/>
                  <a:lumOff val="25000"/>
                </a:schemeClr>
              </a:solidFill>
              <a:latin typeface="方正舒体" panose="02010601030101010101" charset="-122"/>
              <a:ea typeface="方正舒体" panose="02010601030101010101" charset="-122"/>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2_竖版">
    <p:spTree>
      <p:nvGrpSpPr>
        <p:cNvPr id="1" name=""/>
        <p:cNvGrpSpPr/>
        <p:nvPr/>
      </p:nvGrpSpPr>
      <p:grpSpPr>
        <a:xfrm>
          <a:off x="0" y="0"/>
          <a:ext cx="0" cy="0"/>
          <a:chOff x="0" y="0"/>
          <a:chExt cx="0" cy="0"/>
        </a:xfrm>
      </p:grpSpPr>
      <p:pic>
        <p:nvPicPr>
          <p:cNvPr id="3" name="图片 2" descr="784155543571373671"/>
          <p:cNvPicPr>
            <a:picLocks noChangeAspect="1"/>
          </p:cNvPicPr>
          <p:nvPr userDrawn="1"/>
        </p:nvPicPr>
        <p:blipFill>
          <a:blip r:embed="rId2"/>
          <a:stretch>
            <a:fillRect/>
          </a:stretch>
        </p:blipFill>
        <p:spPr>
          <a:xfrm>
            <a:off x="-5715" y="0"/>
            <a:ext cx="12183745" cy="6850380"/>
          </a:xfrm>
          <a:prstGeom prst="rect">
            <a:avLst/>
          </a:prstGeom>
        </p:spPr>
      </p:pic>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8" name="文本框 7"/>
          <p:cNvSpPr txBox="1"/>
          <p:nvPr userDrawn="1"/>
        </p:nvSpPr>
        <p:spPr>
          <a:xfrm>
            <a:off x="7673340" y="6308725"/>
            <a:ext cx="3058795" cy="460375"/>
          </a:xfrm>
          <a:prstGeom prst="rect">
            <a:avLst/>
          </a:prstGeom>
          <a:noFill/>
        </p:spPr>
        <p:txBody>
          <a:bodyPr wrap="none" rtlCol="0" anchor="t">
            <a:spAutoFit/>
          </a:bodyPr>
          <a:p>
            <a:pPr algn="ct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郭永峰 </a:t>
            </a:r>
            <a:r>
              <a:rPr lang="en-US" altLang="zh-CN" sz="2400" b="1">
                <a:solidFill>
                  <a:schemeClr val="tx1">
                    <a:lumMod val="75000"/>
                    <a:lumOff val="25000"/>
                  </a:schemeClr>
                </a:solidFill>
                <a:latin typeface="方正舒体" panose="02010601030101010101" charset="-122"/>
                <a:ea typeface="方正舒体" panose="02010601030101010101" charset="-122"/>
                <a:sym typeface="+mn-ea"/>
              </a:rPr>
              <a:t>IT </a:t>
            </a: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教育工作室</a:t>
            </a:r>
            <a:endParaRPr lang="zh-CN" altLang="en-US" sz="2400" b="1">
              <a:solidFill>
                <a:schemeClr val="tx1">
                  <a:lumMod val="75000"/>
                  <a:lumOff val="25000"/>
                </a:schemeClr>
              </a:solidFill>
              <a:latin typeface="方正舒体" panose="02010601030101010101" charset="-122"/>
              <a:ea typeface="方正舒体" panose="02010601030101010101" charset="-122"/>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6" name="图片 5" descr="6"/>
          <p:cNvPicPr>
            <a:picLocks noChangeAspect="1"/>
          </p:cNvPicPr>
          <p:nvPr userDrawn="1"/>
        </p:nvPicPr>
        <p:blipFill>
          <a:blip r:embed="rId2"/>
          <a:stretch>
            <a:fillRect/>
          </a:stretch>
        </p:blipFill>
        <p:spPr>
          <a:xfrm>
            <a:off x="-31115" y="-3810"/>
            <a:ext cx="12218035" cy="6869430"/>
          </a:xfrm>
          <a:prstGeom prst="rect">
            <a:avLst/>
          </a:prstGeom>
        </p:spPr>
      </p:pic>
      <p:sp>
        <p:nvSpPr>
          <p:cNvPr id="2" name="文本框 1"/>
          <p:cNvSpPr txBox="1"/>
          <p:nvPr userDrawn="1"/>
        </p:nvSpPr>
        <p:spPr>
          <a:xfrm>
            <a:off x="7673340" y="6308725"/>
            <a:ext cx="3058795" cy="460375"/>
          </a:xfrm>
          <a:prstGeom prst="rect">
            <a:avLst/>
          </a:prstGeom>
          <a:noFill/>
        </p:spPr>
        <p:txBody>
          <a:bodyPr wrap="none" rtlCol="0" anchor="t">
            <a:spAutoFit/>
          </a:bodyPr>
          <a:p>
            <a:pPr algn="ct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郭永峰 </a:t>
            </a:r>
            <a:r>
              <a:rPr lang="en-US" altLang="zh-CN" sz="2400" b="1">
                <a:solidFill>
                  <a:schemeClr val="tx1">
                    <a:lumMod val="75000"/>
                    <a:lumOff val="25000"/>
                  </a:schemeClr>
                </a:solidFill>
                <a:latin typeface="方正舒体" panose="02010601030101010101" charset="-122"/>
                <a:ea typeface="方正舒体" panose="02010601030101010101" charset="-122"/>
                <a:sym typeface="+mn-ea"/>
              </a:rPr>
              <a:t>IT </a:t>
            </a:r>
            <a:r>
              <a:rPr lang="zh-CN" altLang="en-US" sz="2400" b="1">
                <a:solidFill>
                  <a:schemeClr val="tx1">
                    <a:lumMod val="75000"/>
                    <a:lumOff val="25000"/>
                  </a:schemeClr>
                </a:solidFill>
                <a:latin typeface="方正舒体" panose="02010601030101010101" charset="-122"/>
                <a:ea typeface="方正舒体" panose="02010601030101010101" charset="-122"/>
                <a:sym typeface="+mn-ea"/>
              </a:rPr>
              <a:t>教育工作室</a:t>
            </a:r>
            <a:endParaRPr lang="zh-CN" altLang="en-US" sz="2400" b="1">
              <a:solidFill>
                <a:schemeClr val="tx1">
                  <a:lumMod val="75000"/>
                  <a:lumOff val="25000"/>
                </a:schemeClr>
              </a:solidFill>
              <a:latin typeface="方正舒体" panose="02010601030101010101" charset="-122"/>
              <a:ea typeface="方正舒体" panose="02010601030101010101" charset="-122"/>
              <a:sym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8121650" y="3505200"/>
            <a:ext cx="3371850" cy="167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常量区</a:t>
            </a:r>
            <a:endParaRPr lang="zh-CN" altLang="en-US"/>
          </a:p>
        </p:txBody>
      </p:sp>
      <p:sp>
        <p:nvSpPr>
          <p:cNvPr id="6" name="矩形 5"/>
          <p:cNvSpPr/>
          <p:nvPr/>
        </p:nvSpPr>
        <p:spPr>
          <a:xfrm>
            <a:off x="8470900" y="4201795"/>
            <a:ext cx="1762125" cy="46799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ABC</a:t>
            </a:r>
            <a:endParaRPr lang="en-US" altLang="zh-CN"/>
          </a:p>
        </p:txBody>
      </p:sp>
      <p:pic>
        <p:nvPicPr>
          <p:cNvPr id="8" name="图片 7"/>
          <p:cNvPicPr>
            <a:picLocks noChangeAspect="1"/>
          </p:cNvPicPr>
          <p:nvPr/>
        </p:nvPicPr>
        <p:blipFill>
          <a:blip r:embed="rId1"/>
          <a:stretch>
            <a:fillRect/>
          </a:stretch>
        </p:blipFill>
        <p:spPr>
          <a:xfrm>
            <a:off x="3989070" y="4314825"/>
            <a:ext cx="1765300" cy="241300"/>
          </a:xfrm>
          <a:prstGeom prst="rect">
            <a:avLst/>
          </a:prstGeom>
        </p:spPr>
      </p:pic>
      <p:sp>
        <p:nvSpPr>
          <p:cNvPr id="9" name="矩形 8"/>
          <p:cNvSpPr/>
          <p:nvPr/>
        </p:nvSpPr>
        <p:spPr>
          <a:xfrm>
            <a:off x="7922260" y="1348105"/>
            <a:ext cx="3371850" cy="167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堆 </a:t>
            </a:r>
            <a:endParaRPr lang="zh-CN" altLang="en-US"/>
          </a:p>
          <a:p>
            <a:pPr algn="ctr"/>
            <a:r>
              <a:rPr lang="en-US" altLang="zh-CN"/>
              <a:t>new String(“ABC”)</a:t>
            </a:r>
            <a:endParaRPr lang="en-US" altLang="zh-CN"/>
          </a:p>
        </p:txBody>
      </p:sp>
      <p:cxnSp>
        <p:nvCxnSpPr>
          <p:cNvPr id="10" name="直接箭头连接符 9"/>
          <p:cNvCxnSpPr/>
          <p:nvPr/>
        </p:nvCxnSpPr>
        <p:spPr>
          <a:xfrm flipV="1">
            <a:off x="5327015" y="4428490"/>
            <a:ext cx="3143885" cy="14605"/>
          </a:xfrm>
          <a:prstGeom prst="straightConnector1">
            <a:avLst/>
          </a:prstGeom>
          <a:ln w="28575" cmpd="sng">
            <a:solidFill>
              <a:schemeClr val="accent1">
                <a:shade val="50000"/>
              </a:schemeClr>
            </a:solidFill>
            <a:prstDash val="lgDashDot"/>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888865" y="2503805"/>
            <a:ext cx="2994025" cy="1845945"/>
          </a:xfrm>
          <a:prstGeom prst="straightConnector1">
            <a:avLst/>
          </a:prstGeom>
          <a:ln w="28575" cmpd="sng">
            <a:solidFill>
              <a:schemeClr val="accent1">
                <a:shade val="50000"/>
              </a:schemeClr>
            </a:solidFill>
            <a:prstDash val="lgDashDot"/>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262258" y="1285044"/>
            <a:ext cx="7182464" cy="2031325"/>
          </a:xfrm>
          <a:prstGeom prst="rect">
            <a:avLst/>
          </a:prstGeom>
          <a:solidFill>
            <a:schemeClr val="bg1"/>
          </a:solidFill>
          <a:ln>
            <a:solidFill>
              <a:schemeClr val="accent6"/>
            </a:solidFill>
          </a:ln>
        </p:spPr>
        <p:txBody>
          <a:bodyPr wrap="square">
            <a:spAutoFit/>
          </a:bodyPr>
          <a:p>
            <a:r>
              <a:rPr lang="en-US" altLang="zh-CN" dirty="0">
                <a:solidFill>
                  <a:srgbClr val="3F7F5F"/>
                </a:solidFill>
                <a:latin typeface="仿宋" panose="02010609060101010101" charset="-122"/>
                <a:ea typeface="仿宋" panose="02010609060101010101" charset="-122"/>
                <a:cs typeface="仿宋" panose="02010609060101010101" charset="-122"/>
              </a:rPr>
              <a:t>//4.</a:t>
            </a:r>
            <a:r>
              <a:rPr lang="zh-CN" altLang="en-US" dirty="0">
                <a:solidFill>
                  <a:srgbClr val="3F7F5F"/>
                </a:solidFill>
                <a:latin typeface="仿宋" panose="02010609060101010101" charset="-122"/>
                <a:ea typeface="仿宋" panose="02010609060101010101" charset="-122"/>
                <a:cs typeface="仿宋" panose="02010609060101010101" charset="-122"/>
              </a:rPr>
              <a:t>判断定义为</a:t>
            </a:r>
            <a:r>
              <a:rPr lang="en-US" altLang="zh-CN" dirty="0">
                <a:solidFill>
                  <a:srgbClr val="3F7F5F"/>
                </a:solidFill>
                <a:latin typeface="仿宋" panose="02010609060101010101" charset="-122"/>
                <a:ea typeface="仿宋" panose="02010609060101010101" charset="-122"/>
                <a:cs typeface="仿宋" panose="02010609060101010101" charset="-122"/>
              </a:rPr>
              <a:t>String</a:t>
            </a:r>
            <a:r>
              <a:rPr lang="zh-CN" altLang="en-US" dirty="0">
                <a:solidFill>
                  <a:srgbClr val="3F7F5F"/>
                </a:solidFill>
                <a:latin typeface="仿宋" panose="02010609060101010101" charset="-122"/>
                <a:ea typeface="仿宋" panose="02010609060101010101" charset="-122"/>
                <a:cs typeface="仿宋" panose="02010609060101010101" charset="-122"/>
              </a:rPr>
              <a:t>类型的</a:t>
            </a:r>
            <a:r>
              <a:rPr lang="en-US" altLang="zh-CN" dirty="0">
                <a:solidFill>
                  <a:srgbClr val="3F7F5F"/>
                </a:solidFill>
                <a:latin typeface="仿宋" panose="02010609060101010101" charset="-122"/>
                <a:ea typeface="仿宋" panose="02010609060101010101" charset="-122"/>
                <a:cs typeface="仿宋" panose="02010609060101010101" charset="-122"/>
              </a:rPr>
              <a:t>s1</a:t>
            </a:r>
            <a:r>
              <a:rPr lang="zh-CN" altLang="en-US" dirty="0">
                <a:solidFill>
                  <a:srgbClr val="3F7F5F"/>
                </a:solidFill>
                <a:latin typeface="仿宋" panose="02010609060101010101" charset="-122"/>
                <a:ea typeface="仿宋" panose="02010609060101010101" charset="-122"/>
                <a:cs typeface="仿宋" panose="02010609060101010101" charset="-122"/>
              </a:rPr>
              <a:t>和</a:t>
            </a:r>
            <a:r>
              <a:rPr lang="en-US" altLang="zh-CN" dirty="0">
                <a:solidFill>
                  <a:srgbClr val="3F7F5F"/>
                </a:solidFill>
                <a:latin typeface="仿宋" panose="02010609060101010101" charset="-122"/>
                <a:ea typeface="仿宋" panose="02010609060101010101" charset="-122"/>
                <a:cs typeface="仿宋" panose="02010609060101010101" charset="-122"/>
              </a:rPr>
              <a:t>s2</a:t>
            </a:r>
            <a:r>
              <a:rPr lang="zh-CN" altLang="en-US" dirty="0">
                <a:solidFill>
                  <a:srgbClr val="3F7F5F"/>
                </a:solidFill>
                <a:latin typeface="仿宋" panose="02010609060101010101" charset="-122"/>
                <a:ea typeface="仿宋" panose="02010609060101010101" charset="-122"/>
                <a:cs typeface="仿宋" panose="02010609060101010101" charset="-122"/>
              </a:rPr>
              <a:t>是否相等</a:t>
            </a:r>
            <a:endParaRPr lang="zh-CN" altLang="en-US" dirty="0">
              <a:solidFill>
                <a:srgbClr val="3F7F5F"/>
              </a:solidFill>
              <a:latin typeface="仿宋" panose="02010609060101010101" charset="-122"/>
              <a:ea typeface="仿宋" panose="02010609060101010101" charset="-122"/>
              <a:cs typeface="仿宋" panose="02010609060101010101" charset="-122"/>
            </a:endParaRPr>
          </a:p>
          <a:p>
            <a:r>
              <a:rPr lang="en-US" altLang="zh-CN" dirty="0">
                <a:solidFill>
                  <a:srgbClr val="3F7F5F"/>
                </a:solidFill>
                <a:latin typeface="仿宋" panose="02010609060101010101" charset="-122"/>
                <a:ea typeface="仿宋" panose="02010609060101010101" charset="-122"/>
                <a:cs typeface="仿宋" panose="02010609060101010101" charset="-122"/>
              </a:rPr>
              <a:t>//</a:t>
            </a:r>
            <a:r>
              <a:rPr lang="zh-CN" altLang="en-US" dirty="0">
                <a:solidFill>
                  <a:srgbClr val="3F7F5F"/>
                </a:solidFill>
                <a:latin typeface="仿宋" panose="02010609060101010101" charset="-122"/>
                <a:ea typeface="仿宋" panose="02010609060101010101" charset="-122"/>
                <a:cs typeface="仿宋" panose="02010609060101010101" charset="-122"/>
              </a:rPr>
              <a:t>常量优化机制</a:t>
            </a:r>
            <a:r>
              <a:rPr lang="en-US" altLang="zh-CN" dirty="0">
                <a:solidFill>
                  <a:srgbClr val="3F7F5F"/>
                </a:solidFill>
                <a:latin typeface="仿宋" panose="02010609060101010101" charset="-122"/>
                <a:ea typeface="仿宋" panose="02010609060101010101" charset="-122"/>
                <a:cs typeface="仿宋" panose="02010609060101010101" charset="-122"/>
              </a:rPr>
              <a:t>,</a:t>
            </a:r>
            <a:r>
              <a:rPr lang="zh-CN" altLang="en-US" dirty="0">
                <a:solidFill>
                  <a:srgbClr val="3F7F5F"/>
                </a:solidFill>
                <a:latin typeface="仿宋" panose="02010609060101010101" charset="-122"/>
                <a:ea typeface="仿宋" panose="02010609060101010101" charset="-122"/>
                <a:cs typeface="仿宋" panose="02010609060101010101" charset="-122"/>
              </a:rPr>
              <a:t>编译的时候就已经是</a:t>
            </a:r>
            <a:r>
              <a:rPr lang="en-US" altLang="zh-CN" u="sng" dirty="0" err="1">
                <a:solidFill>
                  <a:srgbClr val="3F7F5F"/>
                </a:solidFill>
                <a:latin typeface="仿宋" panose="02010609060101010101" charset="-122"/>
                <a:ea typeface="仿宋" panose="02010609060101010101" charset="-122"/>
                <a:cs typeface="仿宋" panose="02010609060101010101" charset="-122"/>
              </a:rPr>
              <a:t>abc</a:t>
            </a:r>
            <a:endParaRPr lang="en-US" altLang="zh-CN" u="sng" dirty="0">
              <a:solidFill>
                <a:srgbClr val="3F7F5F"/>
              </a:solidFill>
              <a:latin typeface="仿宋" panose="02010609060101010101" charset="-122"/>
              <a:ea typeface="仿宋" panose="02010609060101010101" charset="-122"/>
              <a:cs typeface="仿宋" panose="02010609060101010101" charset="-122"/>
            </a:endParaRPr>
          </a:p>
          <a:p>
            <a:r>
              <a:rPr lang="en-US" altLang="zh-CN" dirty="0">
                <a:solidFill>
                  <a:srgbClr val="3F7F5F"/>
                </a:solidFill>
                <a:latin typeface="仿宋" panose="02010609060101010101" charset="-122"/>
                <a:ea typeface="仿宋" panose="02010609060101010101" charset="-122"/>
                <a:cs typeface="仿宋" panose="02010609060101010101" charset="-122"/>
              </a:rPr>
              <a:t>//</a:t>
            </a:r>
            <a:r>
              <a:rPr lang="en-US" altLang="zh-CN" u="sng" dirty="0" err="1">
                <a:solidFill>
                  <a:srgbClr val="3F7F5F"/>
                </a:solidFill>
                <a:latin typeface="仿宋" panose="02010609060101010101" charset="-122"/>
                <a:ea typeface="仿宋" panose="02010609060101010101" charset="-122"/>
                <a:cs typeface="仿宋" panose="02010609060101010101" charset="-122"/>
              </a:rPr>
              <a:t>int</a:t>
            </a:r>
            <a:r>
              <a:rPr lang="en-US" altLang="zh-CN" u="sng" dirty="0">
                <a:solidFill>
                  <a:srgbClr val="3F7F5F"/>
                </a:solidFill>
                <a:latin typeface="仿宋" panose="02010609060101010101" charset="-122"/>
                <a:ea typeface="仿宋" panose="02010609060101010101" charset="-122"/>
                <a:cs typeface="仿宋" panose="02010609060101010101" charset="-122"/>
              </a:rPr>
              <a:t> a = 3 + 7;</a:t>
            </a:r>
            <a:r>
              <a:rPr lang="zh-CN" altLang="en-US" u="sng" dirty="0">
                <a:solidFill>
                  <a:srgbClr val="3F7F5F"/>
                </a:solidFill>
                <a:latin typeface="仿宋" panose="02010609060101010101" charset="-122"/>
                <a:ea typeface="仿宋" panose="02010609060101010101" charset="-122"/>
                <a:cs typeface="仿宋" panose="02010609060101010101" charset="-122"/>
              </a:rPr>
              <a:t>编译的时候就已经是</a:t>
            </a:r>
            <a:r>
              <a:rPr lang="en-US" altLang="zh-CN" u="sng" dirty="0">
                <a:solidFill>
                  <a:srgbClr val="3F7F5F"/>
                </a:solidFill>
                <a:latin typeface="仿宋" panose="02010609060101010101" charset="-122"/>
                <a:ea typeface="仿宋" panose="02010609060101010101" charset="-122"/>
                <a:cs typeface="仿宋" panose="02010609060101010101" charset="-122"/>
              </a:rPr>
              <a:t>7</a:t>
            </a:r>
            <a:endParaRPr lang="en-US" altLang="zh-CN" u="sng" dirty="0">
              <a:solidFill>
                <a:srgbClr val="3F7F5F"/>
              </a:solidFill>
              <a:latin typeface="仿宋" panose="02010609060101010101" charset="-122"/>
              <a:ea typeface="仿宋" panose="02010609060101010101" charset="-122"/>
              <a:cs typeface="仿宋" panose="02010609060101010101" charset="-122"/>
            </a:endParaRPr>
          </a:p>
          <a:p>
            <a:r>
              <a:rPr lang="en-US" altLang="zh-CN" dirty="0" err="1">
                <a:solidFill>
                  <a:srgbClr val="000000"/>
                </a:solidFill>
                <a:latin typeface="仿宋" panose="02010609060101010101" charset="-122"/>
                <a:ea typeface="仿宋" panose="02010609060101010101" charset="-122"/>
                <a:cs typeface="仿宋" panose="02010609060101010101" charset="-122"/>
              </a:rPr>
              <a:t>String</a:t>
            </a:r>
            <a:r>
              <a:rPr lang="en-US" altLang="zh-CN" dirty="0">
                <a:solidFill>
                  <a:srgbClr val="000000"/>
                </a:solidFill>
                <a:latin typeface="仿宋" panose="02010609060101010101" charset="-122"/>
                <a:ea typeface="仿宋" panose="02010609060101010101" charset="-122"/>
                <a:cs typeface="仿宋" panose="02010609060101010101" charset="-122"/>
              </a:rPr>
              <a:t> </a:t>
            </a:r>
            <a:r>
              <a:rPr lang="en-US" altLang="zh-CN" dirty="0">
                <a:solidFill>
                  <a:srgbClr val="6A3E3E"/>
                </a:solidFill>
                <a:latin typeface="仿宋" panose="02010609060101010101" charset="-122"/>
                <a:ea typeface="仿宋" panose="02010609060101010101" charset="-122"/>
                <a:cs typeface="仿宋" panose="02010609060101010101" charset="-122"/>
              </a:rPr>
              <a:t>s1</a:t>
            </a:r>
            <a:r>
              <a:rPr lang="en-US" altLang="zh-CN" dirty="0">
                <a:solidFill>
                  <a:srgbClr val="000000"/>
                </a:solidFill>
                <a:latin typeface="仿宋" panose="02010609060101010101" charset="-122"/>
                <a:ea typeface="仿宋" panose="02010609060101010101" charset="-122"/>
                <a:cs typeface="仿宋" panose="02010609060101010101" charset="-122"/>
              </a:rPr>
              <a:t> = </a:t>
            </a:r>
            <a:r>
              <a:rPr lang="en-US" altLang="zh-CN" dirty="0">
                <a:solidFill>
                  <a:srgbClr val="2A00FF"/>
                </a:solidFill>
                <a:latin typeface="仿宋" panose="02010609060101010101" charset="-122"/>
                <a:ea typeface="仿宋" panose="02010609060101010101" charset="-122"/>
                <a:cs typeface="仿宋" panose="02010609060101010101" charset="-122"/>
              </a:rPr>
              <a:t>"</a:t>
            </a:r>
            <a:r>
              <a:rPr lang="en-US" altLang="zh-CN" dirty="0" err="1">
                <a:solidFill>
                  <a:srgbClr val="2A00FF"/>
                </a:solidFill>
                <a:latin typeface="仿宋" panose="02010609060101010101" charset="-122"/>
                <a:ea typeface="仿宋" panose="02010609060101010101" charset="-122"/>
                <a:cs typeface="仿宋" panose="02010609060101010101" charset="-122"/>
              </a:rPr>
              <a:t>a</a:t>
            </a:r>
            <a:r>
              <a:rPr lang="en-US" altLang="zh-CN" dirty="0">
                <a:solidFill>
                  <a:srgbClr val="2A00FF"/>
                </a:solidFill>
                <a:latin typeface="仿宋" panose="02010609060101010101" charset="-122"/>
                <a:ea typeface="仿宋" panose="02010609060101010101" charset="-122"/>
                <a:cs typeface="仿宋" panose="02010609060101010101" charset="-122"/>
              </a:rPr>
              <a:t>"</a:t>
            </a:r>
            <a:r>
              <a:rPr lang="en-US" altLang="zh-CN" dirty="0">
                <a:solidFill>
                  <a:srgbClr val="000000"/>
                </a:solidFill>
                <a:latin typeface="仿宋" panose="02010609060101010101" charset="-122"/>
                <a:ea typeface="仿宋" panose="02010609060101010101" charset="-122"/>
                <a:cs typeface="仿宋" panose="02010609060101010101" charset="-122"/>
              </a:rPr>
              <a:t> + </a:t>
            </a:r>
            <a:r>
              <a:rPr lang="en-US" altLang="zh-CN" dirty="0">
                <a:solidFill>
                  <a:srgbClr val="2A00FF"/>
                </a:solidFill>
                <a:latin typeface="仿宋" panose="02010609060101010101" charset="-122"/>
                <a:ea typeface="仿宋" panose="02010609060101010101" charset="-122"/>
                <a:cs typeface="仿宋" panose="02010609060101010101" charset="-122"/>
              </a:rPr>
              <a:t>"</a:t>
            </a:r>
            <a:r>
              <a:rPr lang="en-US" altLang="zh-CN" dirty="0" err="1">
                <a:solidFill>
                  <a:srgbClr val="2A00FF"/>
                </a:solidFill>
                <a:latin typeface="仿宋" panose="02010609060101010101" charset="-122"/>
                <a:ea typeface="仿宋" panose="02010609060101010101" charset="-122"/>
                <a:cs typeface="仿宋" panose="02010609060101010101" charset="-122"/>
              </a:rPr>
              <a:t>b</a:t>
            </a:r>
            <a:r>
              <a:rPr lang="en-US" altLang="zh-CN" dirty="0">
                <a:solidFill>
                  <a:srgbClr val="2A00FF"/>
                </a:solidFill>
                <a:latin typeface="仿宋" panose="02010609060101010101" charset="-122"/>
                <a:ea typeface="仿宋" panose="02010609060101010101" charset="-122"/>
                <a:cs typeface="仿宋" panose="02010609060101010101" charset="-122"/>
              </a:rPr>
              <a:t>"</a:t>
            </a:r>
            <a:r>
              <a:rPr lang="en-US" altLang="zh-CN" dirty="0">
                <a:solidFill>
                  <a:srgbClr val="000000"/>
                </a:solidFill>
                <a:latin typeface="仿宋" panose="02010609060101010101" charset="-122"/>
                <a:ea typeface="仿宋" panose="02010609060101010101" charset="-122"/>
                <a:cs typeface="仿宋" panose="02010609060101010101" charset="-122"/>
              </a:rPr>
              <a:t> + </a:t>
            </a:r>
            <a:r>
              <a:rPr lang="en-US" altLang="zh-CN" dirty="0">
                <a:solidFill>
                  <a:srgbClr val="2A00FF"/>
                </a:solidFill>
                <a:latin typeface="仿宋" panose="02010609060101010101" charset="-122"/>
                <a:ea typeface="仿宋" panose="02010609060101010101" charset="-122"/>
                <a:cs typeface="仿宋" panose="02010609060101010101" charset="-122"/>
              </a:rPr>
              <a:t>"</a:t>
            </a:r>
            <a:r>
              <a:rPr lang="en-US" altLang="zh-CN" dirty="0" err="1">
                <a:solidFill>
                  <a:srgbClr val="2A00FF"/>
                </a:solidFill>
                <a:latin typeface="仿宋" panose="02010609060101010101" charset="-122"/>
                <a:ea typeface="仿宋" panose="02010609060101010101" charset="-122"/>
                <a:cs typeface="仿宋" panose="02010609060101010101" charset="-122"/>
              </a:rPr>
              <a:t>c</a:t>
            </a:r>
            <a:r>
              <a:rPr lang="en-US" altLang="zh-CN" dirty="0">
                <a:solidFill>
                  <a:srgbClr val="2A00FF"/>
                </a:solidFill>
                <a:latin typeface="仿宋" panose="02010609060101010101" charset="-122"/>
                <a:ea typeface="仿宋" panose="02010609060101010101" charset="-122"/>
                <a:cs typeface="仿宋" panose="02010609060101010101" charset="-122"/>
              </a:rPr>
              <a:t>"</a:t>
            </a:r>
            <a:r>
              <a:rPr lang="en-US" altLang="zh-CN" dirty="0">
                <a:solidFill>
                  <a:srgbClr val="000000"/>
                </a:solidFill>
                <a:latin typeface="仿宋" panose="02010609060101010101" charset="-122"/>
                <a:ea typeface="仿宋" panose="02010609060101010101" charset="-122"/>
                <a:cs typeface="仿宋" panose="02010609060101010101" charset="-122"/>
              </a:rPr>
              <a:t>;</a:t>
            </a:r>
            <a:endParaRPr lang="en-US" altLang="zh-CN" dirty="0">
              <a:solidFill>
                <a:srgbClr val="000000"/>
              </a:solidFill>
              <a:latin typeface="仿宋" panose="02010609060101010101" charset="-122"/>
              <a:ea typeface="仿宋" panose="02010609060101010101" charset="-122"/>
              <a:cs typeface="仿宋" panose="02010609060101010101" charset="-122"/>
            </a:endParaRPr>
          </a:p>
          <a:p>
            <a:r>
              <a:rPr lang="en-US" altLang="zh-CN" dirty="0" err="1">
                <a:solidFill>
                  <a:srgbClr val="000000"/>
                </a:solidFill>
                <a:latin typeface="仿宋" panose="02010609060101010101" charset="-122"/>
                <a:ea typeface="仿宋" panose="02010609060101010101" charset="-122"/>
                <a:cs typeface="仿宋" panose="02010609060101010101" charset="-122"/>
              </a:rPr>
              <a:t>String</a:t>
            </a:r>
            <a:r>
              <a:rPr lang="en-US" altLang="zh-CN" dirty="0">
                <a:solidFill>
                  <a:srgbClr val="000000"/>
                </a:solidFill>
                <a:latin typeface="仿宋" panose="02010609060101010101" charset="-122"/>
                <a:ea typeface="仿宋" panose="02010609060101010101" charset="-122"/>
                <a:cs typeface="仿宋" panose="02010609060101010101" charset="-122"/>
              </a:rPr>
              <a:t> </a:t>
            </a:r>
            <a:r>
              <a:rPr lang="en-US" altLang="zh-CN" dirty="0">
                <a:solidFill>
                  <a:srgbClr val="6A3E3E"/>
                </a:solidFill>
                <a:latin typeface="仿宋" panose="02010609060101010101" charset="-122"/>
                <a:ea typeface="仿宋" panose="02010609060101010101" charset="-122"/>
                <a:cs typeface="仿宋" panose="02010609060101010101" charset="-122"/>
              </a:rPr>
              <a:t>s2</a:t>
            </a:r>
            <a:r>
              <a:rPr lang="en-US" altLang="zh-CN" dirty="0">
                <a:solidFill>
                  <a:srgbClr val="000000"/>
                </a:solidFill>
                <a:latin typeface="仿宋" panose="02010609060101010101" charset="-122"/>
                <a:ea typeface="仿宋" panose="02010609060101010101" charset="-122"/>
                <a:cs typeface="仿宋" panose="02010609060101010101" charset="-122"/>
              </a:rPr>
              <a:t> = </a:t>
            </a:r>
            <a:r>
              <a:rPr lang="en-US" altLang="zh-CN" dirty="0">
                <a:solidFill>
                  <a:srgbClr val="2A00FF"/>
                </a:solidFill>
                <a:latin typeface="仿宋" panose="02010609060101010101" charset="-122"/>
                <a:ea typeface="仿宋" panose="02010609060101010101" charset="-122"/>
                <a:cs typeface="仿宋" panose="02010609060101010101" charset="-122"/>
              </a:rPr>
              <a:t>"</a:t>
            </a:r>
            <a:r>
              <a:rPr lang="en-US" altLang="zh-CN" dirty="0" err="1">
                <a:solidFill>
                  <a:srgbClr val="2A00FF"/>
                </a:solidFill>
                <a:latin typeface="仿宋" panose="02010609060101010101" charset="-122"/>
                <a:ea typeface="仿宋" panose="02010609060101010101" charset="-122"/>
                <a:cs typeface="仿宋" panose="02010609060101010101" charset="-122"/>
              </a:rPr>
              <a:t>abc</a:t>
            </a:r>
            <a:r>
              <a:rPr lang="en-US" altLang="zh-CN" dirty="0">
                <a:solidFill>
                  <a:srgbClr val="2A00FF"/>
                </a:solidFill>
                <a:latin typeface="仿宋" panose="02010609060101010101" charset="-122"/>
                <a:ea typeface="仿宋" panose="02010609060101010101" charset="-122"/>
                <a:cs typeface="仿宋" panose="02010609060101010101" charset="-122"/>
              </a:rPr>
              <a:t>"</a:t>
            </a:r>
            <a:r>
              <a:rPr lang="en-US" altLang="zh-CN" dirty="0">
                <a:solidFill>
                  <a:srgbClr val="000000"/>
                </a:solidFill>
                <a:latin typeface="仿宋" panose="02010609060101010101" charset="-122"/>
                <a:ea typeface="仿宋" panose="02010609060101010101" charset="-122"/>
                <a:cs typeface="仿宋" panose="02010609060101010101" charset="-122"/>
              </a:rPr>
              <a:t>;</a:t>
            </a:r>
            <a:endParaRPr lang="en-US" altLang="zh-CN" dirty="0">
              <a:solidFill>
                <a:srgbClr val="000000"/>
              </a:solidFill>
              <a:latin typeface="仿宋" panose="02010609060101010101" charset="-122"/>
              <a:ea typeface="仿宋" panose="02010609060101010101" charset="-122"/>
              <a:cs typeface="仿宋" panose="02010609060101010101" charset="-122"/>
            </a:endParaRPr>
          </a:p>
          <a:p>
            <a:r>
              <a:rPr lang="en-US" altLang="zh-CN" dirty="0" err="1">
                <a:solidFill>
                  <a:srgbClr val="000000"/>
                </a:solidFill>
                <a:latin typeface="仿宋" panose="02010609060101010101" charset="-122"/>
                <a:ea typeface="仿宋" panose="02010609060101010101" charset="-122"/>
                <a:cs typeface="仿宋" panose="02010609060101010101" charset="-122"/>
              </a:rPr>
              <a:t>System.</a:t>
            </a:r>
            <a:r>
              <a:rPr lang="en-US" altLang="zh-CN" b="1" i="1" dirty="0" err="1">
                <a:solidFill>
                  <a:srgbClr val="0000C0"/>
                </a:solidFill>
                <a:latin typeface="仿宋" panose="02010609060101010101" charset="-122"/>
                <a:ea typeface="仿宋" panose="02010609060101010101" charset="-122"/>
                <a:cs typeface="仿宋" panose="02010609060101010101" charset="-122"/>
              </a:rPr>
              <a:t>out</a:t>
            </a:r>
            <a:r>
              <a:rPr lang="en-US" altLang="zh-CN" b="1" i="1" dirty="0" err="1">
                <a:solidFill>
                  <a:srgbClr val="000000"/>
                </a:solidFill>
                <a:latin typeface="仿宋" panose="02010609060101010101" charset="-122"/>
                <a:ea typeface="仿宋" panose="02010609060101010101" charset="-122"/>
                <a:cs typeface="仿宋" panose="02010609060101010101" charset="-122"/>
              </a:rPr>
              <a:t>.println</a:t>
            </a:r>
            <a:r>
              <a:rPr lang="en-US" altLang="zh-CN" b="1" i="1" dirty="0">
                <a:solidFill>
                  <a:srgbClr val="000000"/>
                </a:solidFill>
                <a:latin typeface="仿宋" panose="02010609060101010101" charset="-122"/>
                <a:ea typeface="仿宋" panose="02010609060101010101" charset="-122"/>
                <a:cs typeface="仿宋" panose="02010609060101010101" charset="-122"/>
              </a:rPr>
              <a:t>(</a:t>
            </a:r>
            <a:r>
              <a:rPr lang="en-US" altLang="zh-CN" b="1" i="1" dirty="0">
                <a:solidFill>
                  <a:srgbClr val="6A3E3E"/>
                </a:solidFill>
                <a:latin typeface="仿宋" panose="02010609060101010101" charset="-122"/>
                <a:ea typeface="仿宋" panose="02010609060101010101" charset="-122"/>
                <a:cs typeface="仿宋" panose="02010609060101010101" charset="-122"/>
              </a:rPr>
              <a:t>s1</a:t>
            </a:r>
            <a:r>
              <a:rPr lang="en-US" altLang="zh-CN" b="1" i="1" dirty="0">
                <a:solidFill>
                  <a:srgbClr val="000000"/>
                </a:solidFill>
                <a:latin typeface="仿宋" panose="02010609060101010101" charset="-122"/>
                <a:ea typeface="仿宋" panose="02010609060101010101" charset="-122"/>
                <a:cs typeface="仿宋" panose="02010609060101010101" charset="-122"/>
              </a:rPr>
              <a:t> == </a:t>
            </a:r>
            <a:r>
              <a:rPr lang="en-US" altLang="zh-CN" b="1" i="1" dirty="0">
                <a:solidFill>
                  <a:srgbClr val="6A3E3E"/>
                </a:solidFill>
                <a:latin typeface="仿宋" panose="02010609060101010101" charset="-122"/>
                <a:ea typeface="仿宋" panose="02010609060101010101" charset="-122"/>
                <a:cs typeface="仿宋" panose="02010609060101010101" charset="-122"/>
              </a:rPr>
              <a:t>s2</a:t>
            </a:r>
            <a:r>
              <a:rPr lang="en-US" altLang="zh-CN" b="1" i="1" dirty="0">
                <a:solidFill>
                  <a:srgbClr val="000000"/>
                </a:solidFill>
                <a:latin typeface="仿宋" panose="02010609060101010101" charset="-122"/>
                <a:ea typeface="仿宋" panose="02010609060101010101" charset="-122"/>
                <a:cs typeface="仿宋" panose="02010609060101010101" charset="-122"/>
              </a:rPr>
              <a:t>);</a:t>
            </a:r>
            <a:endParaRPr lang="en-US" altLang="zh-CN" b="1" i="1" dirty="0">
              <a:solidFill>
                <a:srgbClr val="000000"/>
              </a:solidFill>
              <a:latin typeface="仿宋" panose="02010609060101010101" charset="-122"/>
              <a:ea typeface="仿宋" panose="02010609060101010101" charset="-122"/>
              <a:cs typeface="仿宋" panose="02010609060101010101" charset="-122"/>
            </a:endParaRPr>
          </a:p>
          <a:p>
            <a:r>
              <a:rPr lang="en-US" altLang="zh-CN" dirty="0" err="1">
                <a:solidFill>
                  <a:srgbClr val="000000"/>
                </a:solidFill>
                <a:latin typeface="仿宋" panose="02010609060101010101" charset="-122"/>
                <a:ea typeface="仿宋" panose="02010609060101010101" charset="-122"/>
                <a:cs typeface="仿宋" panose="02010609060101010101" charset="-122"/>
              </a:rPr>
              <a:t>System.</a:t>
            </a:r>
            <a:r>
              <a:rPr lang="en-US" altLang="zh-CN" b="1" i="1" dirty="0" err="1">
                <a:solidFill>
                  <a:srgbClr val="0000C0"/>
                </a:solidFill>
                <a:latin typeface="仿宋" panose="02010609060101010101" charset="-122"/>
                <a:ea typeface="仿宋" panose="02010609060101010101" charset="-122"/>
                <a:cs typeface="仿宋" panose="02010609060101010101" charset="-122"/>
              </a:rPr>
              <a:t>out</a:t>
            </a:r>
            <a:r>
              <a:rPr lang="en-US" altLang="zh-CN" b="1" i="1" dirty="0" err="1">
                <a:solidFill>
                  <a:srgbClr val="000000"/>
                </a:solidFill>
                <a:latin typeface="仿宋" panose="02010609060101010101" charset="-122"/>
                <a:ea typeface="仿宋" panose="02010609060101010101" charset="-122"/>
                <a:cs typeface="仿宋" panose="02010609060101010101" charset="-122"/>
              </a:rPr>
              <a:t>.println</a:t>
            </a:r>
            <a:r>
              <a:rPr lang="en-US" altLang="zh-CN" b="1" i="1" dirty="0">
                <a:solidFill>
                  <a:srgbClr val="000000"/>
                </a:solidFill>
                <a:latin typeface="仿宋" panose="02010609060101010101" charset="-122"/>
                <a:ea typeface="仿宋" panose="02010609060101010101" charset="-122"/>
                <a:cs typeface="仿宋" panose="02010609060101010101" charset="-122"/>
              </a:rPr>
              <a:t>(</a:t>
            </a:r>
            <a:r>
              <a:rPr lang="en-US" altLang="zh-CN" b="1" i="1" dirty="0">
                <a:solidFill>
                  <a:srgbClr val="6A3E3E"/>
                </a:solidFill>
                <a:latin typeface="仿宋" panose="02010609060101010101" charset="-122"/>
                <a:ea typeface="仿宋" panose="02010609060101010101" charset="-122"/>
                <a:cs typeface="仿宋" panose="02010609060101010101" charset="-122"/>
              </a:rPr>
              <a:t>s1</a:t>
            </a:r>
            <a:r>
              <a:rPr lang="en-US" altLang="zh-CN" b="1" i="1" dirty="0">
                <a:solidFill>
                  <a:srgbClr val="000000"/>
                </a:solidFill>
                <a:latin typeface="仿宋" panose="02010609060101010101" charset="-122"/>
                <a:ea typeface="仿宋" panose="02010609060101010101" charset="-122"/>
                <a:cs typeface="仿宋" panose="02010609060101010101" charset="-122"/>
              </a:rPr>
              <a:t>.equals(</a:t>
            </a:r>
            <a:r>
              <a:rPr lang="en-US" altLang="zh-CN" b="1" i="1" dirty="0">
                <a:solidFill>
                  <a:srgbClr val="6A3E3E"/>
                </a:solidFill>
                <a:latin typeface="仿宋" panose="02010609060101010101" charset="-122"/>
                <a:ea typeface="仿宋" panose="02010609060101010101" charset="-122"/>
                <a:cs typeface="仿宋" panose="02010609060101010101" charset="-122"/>
              </a:rPr>
              <a:t>s2</a:t>
            </a:r>
            <a:r>
              <a:rPr lang="en-US" altLang="zh-CN" b="1" i="1" dirty="0">
                <a:solidFill>
                  <a:srgbClr val="000000"/>
                </a:solidFill>
                <a:latin typeface="仿宋" panose="02010609060101010101" charset="-122"/>
                <a:ea typeface="仿宋" panose="02010609060101010101" charset="-122"/>
                <a:cs typeface="仿宋" panose="02010609060101010101" charset="-122"/>
              </a:rPr>
              <a:t>));</a:t>
            </a:r>
            <a:endParaRPr lang="zh-CN" altLang="en-US" dirty="0">
              <a:latin typeface="仿宋" panose="02010609060101010101" charset="-122"/>
              <a:ea typeface="仿宋" panose="02010609060101010101" charset="-122"/>
              <a:cs typeface="仿宋" panose="02010609060101010101" charset="-122"/>
            </a:endParaRPr>
          </a:p>
        </p:txBody>
      </p:sp>
      <p:sp>
        <p:nvSpPr>
          <p:cNvPr id="3" name="矩形 2"/>
          <p:cNvSpPr/>
          <p:nvPr/>
        </p:nvSpPr>
        <p:spPr>
          <a:xfrm>
            <a:off x="1262259" y="3552336"/>
            <a:ext cx="7182463" cy="1569660"/>
          </a:xfrm>
          <a:prstGeom prst="rect">
            <a:avLst/>
          </a:prstGeom>
          <a:solidFill>
            <a:schemeClr val="bg1"/>
          </a:solidFill>
          <a:ln>
            <a:solidFill>
              <a:schemeClr val="accent6"/>
            </a:solidFill>
          </a:ln>
        </p:spPr>
        <p:txBody>
          <a:bodyPr wrap="square">
            <a:spAutoFit/>
          </a:bodyPr>
          <a:p>
            <a:r>
              <a:rPr lang="en-US" altLang="zh-CN" sz="1600" dirty="0">
                <a:solidFill>
                  <a:srgbClr val="3F7F5F"/>
                </a:solidFill>
                <a:latin typeface="仿宋" panose="02010609060101010101" charset="-122"/>
                <a:ea typeface="仿宋" panose="02010609060101010101" charset="-122"/>
                <a:cs typeface="仿宋" panose="02010609060101010101" charset="-122"/>
              </a:rPr>
              <a:t>//5.</a:t>
            </a:r>
            <a:r>
              <a:rPr lang="zh-CN" altLang="en-US" sz="1600" dirty="0">
                <a:solidFill>
                  <a:srgbClr val="3F7F5F"/>
                </a:solidFill>
                <a:latin typeface="仿宋" panose="02010609060101010101" charset="-122"/>
                <a:ea typeface="仿宋" panose="02010609060101010101" charset="-122"/>
                <a:cs typeface="仿宋" panose="02010609060101010101" charset="-122"/>
              </a:rPr>
              <a:t>判断定义为</a:t>
            </a:r>
            <a:r>
              <a:rPr lang="en-US" altLang="zh-CN" sz="1600" dirty="0">
                <a:solidFill>
                  <a:srgbClr val="3F7F5F"/>
                </a:solidFill>
                <a:latin typeface="仿宋" panose="02010609060101010101" charset="-122"/>
                <a:ea typeface="仿宋" panose="02010609060101010101" charset="-122"/>
                <a:cs typeface="仿宋" panose="02010609060101010101" charset="-122"/>
              </a:rPr>
              <a:t>String</a:t>
            </a:r>
            <a:r>
              <a:rPr lang="zh-CN" altLang="en-US" sz="1600" dirty="0">
                <a:solidFill>
                  <a:srgbClr val="3F7F5F"/>
                </a:solidFill>
                <a:latin typeface="仿宋" panose="02010609060101010101" charset="-122"/>
                <a:ea typeface="仿宋" panose="02010609060101010101" charset="-122"/>
                <a:cs typeface="仿宋" panose="02010609060101010101" charset="-122"/>
              </a:rPr>
              <a:t>类型的</a:t>
            </a:r>
            <a:r>
              <a:rPr lang="en-US" altLang="zh-CN" sz="1600" dirty="0">
                <a:solidFill>
                  <a:srgbClr val="3F7F5F"/>
                </a:solidFill>
                <a:latin typeface="仿宋" panose="02010609060101010101" charset="-122"/>
                <a:ea typeface="仿宋" panose="02010609060101010101" charset="-122"/>
                <a:cs typeface="仿宋" panose="02010609060101010101" charset="-122"/>
              </a:rPr>
              <a:t>s1</a:t>
            </a:r>
            <a:r>
              <a:rPr lang="zh-CN" altLang="en-US" sz="1600" dirty="0">
                <a:solidFill>
                  <a:srgbClr val="3F7F5F"/>
                </a:solidFill>
                <a:latin typeface="仿宋" panose="02010609060101010101" charset="-122"/>
                <a:ea typeface="仿宋" panose="02010609060101010101" charset="-122"/>
                <a:cs typeface="仿宋" panose="02010609060101010101" charset="-122"/>
              </a:rPr>
              <a:t>和</a:t>
            </a:r>
            <a:r>
              <a:rPr lang="en-US" altLang="zh-CN" sz="1600" dirty="0">
                <a:solidFill>
                  <a:srgbClr val="3F7F5F"/>
                </a:solidFill>
                <a:latin typeface="仿宋" panose="02010609060101010101" charset="-122"/>
                <a:ea typeface="仿宋" panose="02010609060101010101" charset="-122"/>
                <a:cs typeface="仿宋" panose="02010609060101010101" charset="-122"/>
              </a:rPr>
              <a:t>s2</a:t>
            </a:r>
            <a:r>
              <a:rPr lang="zh-CN" altLang="en-US" sz="1600" dirty="0">
                <a:solidFill>
                  <a:srgbClr val="3F7F5F"/>
                </a:solidFill>
                <a:latin typeface="仿宋" panose="02010609060101010101" charset="-122"/>
                <a:ea typeface="仿宋" panose="02010609060101010101" charset="-122"/>
                <a:cs typeface="仿宋" panose="02010609060101010101" charset="-122"/>
              </a:rPr>
              <a:t>是否相等</a:t>
            </a:r>
            <a:endParaRPr lang="zh-CN" altLang="en-US" sz="1600" dirty="0">
              <a:solidFill>
                <a:srgbClr val="3F7F5F"/>
              </a:solidFill>
              <a:latin typeface="仿宋" panose="02010609060101010101" charset="-122"/>
              <a:ea typeface="仿宋" panose="02010609060101010101" charset="-122"/>
              <a:cs typeface="仿宋" panose="02010609060101010101" charset="-122"/>
            </a:endParaRPr>
          </a:p>
          <a:p>
            <a:r>
              <a:rPr lang="en-US" altLang="zh-CN" sz="1600" dirty="0" err="1">
                <a:solidFill>
                  <a:srgbClr val="000000"/>
                </a:solidFill>
                <a:latin typeface="仿宋" panose="02010609060101010101" charset="-122"/>
                <a:ea typeface="仿宋" panose="02010609060101010101" charset="-122"/>
                <a:cs typeface="仿宋" panose="02010609060101010101" charset="-122"/>
              </a:rPr>
              <a:t>String</a:t>
            </a:r>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dirty="0">
                <a:solidFill>
                  <a:srgbClr val="6A3E3E"/>
                </a:solidFill>
                <a:latin typeface="仿宋" panose="02010609060101010101" charset="-122"/>
                <a:ea typeface="仿宋" panose="02010609060101010101" charset="-122"/>
                <a:cs typeface="仿宋" panose="02010609060101010101" charset="-122"/>
              </a:rPr>
              <a:t>s1</a:t>
            </a:r>
            <a:r>
              <a:rPr lang="en-US" altLang="zh-CN" sz="1600" dirty="0">
                <a:solidFill>
                  <a:srgbClr val="000000"/>
                </a:solidFill>
                <a:latin typeface="仿宋" panose="02010609060101010101" charset="-122"/>
                <a:ea typeface="仿宋" panose="02010609060101010101" charset="-122"/>
                <a:cs typeface="仿宋" panose="02010609060101010101" charset="-122"/>
              </a:rPr>
              <a:t> = </a:t>
            </a:r>
            <a:r>
              <a:rPr lang="en-US" altLang="zh-CN" sz="1600" dirty="0">
                <a:solidFill>
                  <a:srgbClr val="2A00FF"/>
                </a:solidFill>
                <a:latin typeface="仿宋" panose="02010609060101010101" charset="-122"/>
                <a:ea typeface="仿宋" panose="02010609060101010101" charset="-122"/>
                <a:cs typeface="仿宋" panose="02010609060101010101" charset="-122"/>
              </a:rPr>
              <a:t>"</a:t>
            </a:r>
            <a:r>
              <a:rPr lang="en-US" altLang="zh-CN" sz="1600" dirty="0" err="1">
                <a:solidFill>
                  <a:srgbClr val="2A00FF"/>
                </a:solidFill>
                <a:latin typeface="仿宋" panose="02010609060101010101" charset="-122"/>
                <a:ea typeface="仿宋" panose="02010609060101010101" charset="-122"/>
                <a:cs typeface="仿宋" panose="02010609060101010101" charset="-122"/>
              </a:rPr>
              <a:t>ab</a:t>
            </a:r>
            <a:r>
              <a:rPr lang="en-US" altLang="zh-CN" sz="1600" dirty="0">
                <a:solidFill>
                  <a:srgbClr val="2A00FF"/>
                </a:solidFill>
                <a:latin typeface="仿宋" panose="02010609060101010101" charset="-122"/>
                <a:ea typeface="仿宋" panose="02010609060101010101" charset="-122"/>
                <a:cs typeface="仿宋" panose="02010609060101010101" charset="-122"/>
              </a:rPr>
              <a:t>"</a:t>
            </a:r>
            <a:r>
              <a:rPr lang="en-US" altLang="zh-CN" sz="1600" dirty="0">
                <a:solidFill>
                  <a:srgbClr val="000000"/>
                </a:solidFill>
                <a:latin typeface="仿宋" panose="02010609060101010101" charset="-122"/>
                <a:ea typeface="仿宋" panose="02010609060101010101" charset="-122"/>
                <a:cs typeface="仿宋" panose="02010609060101010101" charset="-122"/>
              </a:rPr>
              <a:t>;</a:t>
            </a:r>
            <a:endParaRPr lang="en-US"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err="1">
                <a:solidFill>
                  <a:srgbClr val="000000"/>
                </a:solidFill>
                <a:latin typeface="仿宋" panose="02010609060101010101" charset="-122"/>
                <a:ea typeface="仿宋" panose="02010609060101010101" charset="-122"/>
                <a:cs typeface="仿宋" panose="02010609060101010101" charset="-122"/>
              </a:rPr>
              <a:t>String</a:t>
            </a:r>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dirty="0">
                <a:solidFill>
                  <a:srgbClr val="6A3E3E"/>
                </a:solidFill>
                <a:latin typeface="仿宋" panose="02010609060101010101" charset="-122"/>
                <a:ea typeface="仿宋" panose="02010609060101010101" charset="-122"/>
                <a:cs typeface="仿宋" panose="02010609060101010101" charset="-122"/>
              </a:rPr>
              <a:t>s2</a:t>
            </a:r>
            <a:r>
              <a:rPr lang="en-US" altLang="zh-CN" sz="1600" dirty="0">
                <a:solidFill>
                  <a:srgbClr val="000000"/>
                </a:solidFill>
                <a:latin typeface="仿宋" panose="02010609060101010101" charset="-122"/>
                <a:ea typeface="仿宋" panose="02010609060101010101" charset="-122"/>
                <a:cs typeface="仿宋" panose="02010609060101010101" charset="-122"/>
              </a:rPr>
              <a:t> = </a:t>
            </a:r>
            <a:r>
              <a:rPr lang="en-US" altLang="zh-CN" sz="1600" dirty="0">
                <a:solidFill>
                  <a:srgbClr val="2A00FF"/>
                </a:solidFill>
                <a:latin typeface="仿宋" panose="02010609060101010101" charset="-122"/>
                <a:ea typeface="仿宋" panose="02010609060101010101" charset="-122"/>
                <a:cs typeface="仿宋" panose="02010609060101010101" charset="-122"/>
              </a:rPr>
              <a:t>"</a:t>
            </a:r>
            <a:r>
              <a:rPr lang="en-US" altLang="zh-CN" sz="1600" dirty="0" err="1">
                <a:solidFill>
                  <a:srgbClr val="2A00FF"/>
                </a:solidFill>
                <a:latin typeface="仿宋" panose="02010609060101010101" charset="-122"/>
                <a:ea typeface="仿宋" panose="02010609060101010101" charset="-122"/>
                <a:cs typeface="仿宋" panose="02010609060101010101" charset="-122"/>
              </a:rPr>
              <a:t>abc</a:t>
            </a:r>
            <a:r>
              <a:rPr lang="en-US" altLang="zh-CN" sz="1600" dirty="0">
                <a:solidFill>
                  <a:srgbClr val="2A00FF"/>
                </a:solidFill>
                <a:latin typeface="仿宋" panose="02010609060101010101" charset="-122"/>
                <a:ea typeface="仿宋" panose="02010609060101010101" charset="-122"/>
                <a:cs typeface="仿宋" panose="02010609060101010101" charset="-122"/>
              </a:rPr>
              <a:t>"</a:t>
            </a:r>
            <a:r>
              <a:rPr lang="en-US" altLang="zh-CN" sz="1600" dirty="0">
                <a:solidFill>
                  <a:srgbClr val="000000"/>
                </a:solidFill>
                <a:latin typeface="仿宋" panose="02010609060101010101" charset="-122"/>
                <a:ea typeface="仿宋" panose="02010609060101010101" charset="-122"/>
                <a:cs typeface="仿宋" panose="02010609060101010101" charset="-122"/>
              </a:rPr>
              <a:t>;</a:t>
            </a:r>
            <a:endParaRPr lang="en-US"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err="1">
                <a:solidFill>
                  <a:srgbClr val="000000"/>
                </a:solidFill>
                <a:latin typeface="仿宋" panose="02010609060101010101" charset="-122"/>
                <a:ea typeface="仿宋" panose="02010609060101010101" charset="-122"/>
                <a:cs typeface="仿宋" panose="02010609060101010101" charset="-122"/>
              </a:rPr>
              <a:t>String</a:t>
            </a:r>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dirty="0">
                <a:solidFill>
                  <a:srgbClr val="6A3E3E"/>
                </a:solidFill>
                <a:latin typeface="仿宋" panose="02010609060101010101" charset="-122"/>
                <a:ea typeface="仿宋" panose="02010609060101010101" charset="-122"/>
                <a:cs typeface="仿宋" panose="02010609060101010101" charset="-122"/>
              </a:rPr>
              <a:t>s3</a:t>
            </a:r>
            <a:r>
              <a:rPr lang="en-US" altLang="zh-CN" sz="1600" dirty="0">
                <a:solidFill>
                  <a:srgbClr val="000000"/>
                </a:solidFill>
                <a:latin typeface="仿宋" panose="02010609060101010101" charset="-122"/>
                <a:ea typeface="仿宋" panose="02010609060101010101" charset="-122"/>
                <a:cs typeface="仿宋" panose="02010609060101010101" charset="-122"/>
              </a:rPr>
              <a:t> = </a:t>
            </a:r>
            <a:r>
              <a:rPr lang="en-US" altLang="zh-CN" sz="1600" dirty="0">
                <a:solidFill>
                  <a:srgbClr val="6A3E3E"/>
                </a:solidFill>
                <a:latin typeface="仿宋" panose="02010609060101010101" charset="-122"/>
                <a:ea typeface="仿宋" panose="02010609060101010101" charset="-122"/>
                <a:cs typeface="仿宋" panose="02010609060101010101" charset="-122"/>
              </a:rPr>
              <a:t>s1</a:t>
            </a:r>
            <a:r>
              <a:rPr lang="en-US" altLang="zh-CN" sz="1600" dirty="0">
                <a:solidFill>
                  <a:srgbClr val="000000"/>
                </a:solidFill>
                <a:latin typeface="仿宋" panose="02010609060101010101" charset="-122"/>
                <a:ea typeface="仿宋" panose="02010609060101010101" charset="-122"/>
                <a:cs typeface="仿宋" panose="02010609060101010101" charset="-122"/>
              </a:rPr>
              <a:t> + </a:t>
            </a:r>
            <a:r>
              <a:rPr lang="en-US" altLang="zh-CN" sz="1600" dirty="0">
                <a:solidFill>
                  <a:srgbClr val="2A00FF"/>
                </a:solidFill>
                <a:latin typeface="仿宋" panose="02010609060101010101" charset="-122"/>
                <a:ea typeface="仿宋" panose="02010609060101010101" charset="-122"/>
                <a:cs typeface="仿宋" panose="02010609060101010101" charset="-122"/>
              </a:rPr>
              <a:t>"</a:t>
            </a:r>
            <a:r>
              <a:rPr lang="en-US" altLang="zh-CN" sz="1600" dirty="0" err="1">
                <a:solidFill>
                  <a:srgbClr val="2A00FF"/>
                </a:solidFill>
                <a:latin typeface="仿宋" panose="02010609060101010101" charset="-122"/>
                <a:ea typeface="仿宋" panose="02010609060101010101" charset="-122"/>
                <a:cs typeface="仿宋" panose="02010609060101010101" charset="-122"/>
              </a:rPr>
              <a:t>c</a:t>
            </a:r>
            <a:r>
              <a:rPr lang="en-US" altLang="zh-CN" sz="1600" dirty="0">
                <a:solidFill>
                  <a:srgbClr val="2A00FF"/>
                </a:solidFill>
                <a:latin typeface="仿宋" panose="02010609060101010101" charset="-122"/>
                <a:ea typeface="仿宋" panose="02010609060101010101" charset="-122"/>
                <a:cs typeface="仿宋" panose="02010609060101010101" charset="-122"/>
              </a:rPr>
              <a:t>"</a:t>
            </a:r>
            <a:r>
              <a:rPr lang="en-US" altLang="zh-CN" sz="1600" dirty="0">
                <a:solidFill>
                  <a:srgbClr val="000000"/>
                </a:solidFill>
                <a:latin typeface="仿宋" panose="02010609060101010101" charset="-122"/>
                <a:ea typeface="仿宋" panose="02010609060101010101" charset="-122"/>
                <a:cs typeface="仿宋" panose="02010609060101010101" charset="-122"/>
              </a:rPr>
              <a:t>;</a:t>
            </a:r>
            <a:endParaRPr lang="en-US"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err="1">
                <a:solidFill>
                  <a:srgbClr val="000000"/>
                </a:solidFill>
                <a:latin typeface="仿宋" panose="02010609060101010101" charset="-122"/>
                <a:ea typeface="仿宋" panose="02010609060101010101" charset="-122"/>
                <a:cs typeface="仿宋" panose="02010609060101010101" charset="-122"/>
              </a:rPr>
              <a:t>System.</a:t>
            </a:r>
            <a:r>
              <a:rPr lang="en-US" altLang="zh-CN" sz="1600" b="1" i="1" dirty="0" err="1">
                <a:solidFill>
                  <a:srgbClr val="0000C0"/>
                </a:solidFill>
                <a:latin typeface="仿宋" panose="02010609060101010101" charset="-122"/>
                <a:ea typeface="仿宋" panose="02010609060101010101" charset="-122"/>
                <a:cs typeface="仿宋" panose="02010609060101010101" charset="-122"/>
              </a:rPr>
              <a:t>out</a:t>
            </a:r>
            <a:r>
              <a:rPr lang="en-US" altLang="zh-CN" sz="1600" b="1" i="1" dirty="0" err="1">
                <a:solidFill>
                  <a:srgbClr val="000000"/>
                </a:solidFill>
                <a:latin typeface="仿宋" panose="02010609060101010101" charset="-122"/>
                <a:ea typeface="仿宋" panose="02010609060101010101" charset="-122"/>
                <a:cs typeface="仿宋" panose="02010609060101010101" charset="-122"/>
              </a:rPr>
              <a:t>.println</a:t>
            </a:r>
            <a:r>
              <a:rPr lang="en-US" altLang="zh-CN" sz="1600" b="1" i="1" dirty="0">
                <a:solidFill>
                  <a:srgbClr val="000000"/>
                </a:solidFill>
                <a:latin typeface="仿宋" panose="02010609060101010101" charset="-122"/>
                <a:ea typeface="仿宋" panose="02010609060101010101" charset="-122"/>
                <a:cs typeface="仿宋" panose="02010609060101010101" charset="-122"/>
              </a:rPr>
              <a:t>(</a:t>
            </a:r>
            <a:r>
              <a:rPr lang="en-US" altLang="zh-CN" sz="1600" b="1" i="1" dirty="0">
                <a:solidFill>
                  <a:srgbClr val="6A3E3E"/>
                </a:solidFill>
                <a:latin typeface="仿宋" panose="02010609060101010101" charset="-122"/>
                <a:ea typeface="仿宋" panose="02010609060101010101" charset="-122"/>
                <a:cs typeface="仿宋" panose="02010609060101010101" charset="-122"/>
              </a:rPr>
              <a:t>s3</a:t>
            </a:r>
            <a:r>
              <a:rPr lang="en-US" altLang="zh-CN" sz="1600" b="1" i="1" dirty="0">
                <a:solidFill>
                  <a:srgbClr val="000000"/>
                </a:solidFill>
                <a:latin typeface="仿宋" panose="02010609060101010101" charset="-122"/>
                <a:ea typeface="仿宋" panose="02010609060101010101" charset="-122"/>
                <a:cs typeface="仿宋" panose="02010609060101010101" charset="-122"/>
              </a:rPr>
              <a:t> == </a:t>
            </a:r>
            <a:r>
              <a:rPr lang="en-US" altLang="zh-CN" sz="1600" b="1" i="1" dirty="0">
                <a:solidFill>
                  <a:srgbClr val="6A3E3E"/>
                </a:solidFill>
                <a:latin typeface="仿宋" panose="02010609060101010101" charset="-122"/>
                <a:ea typeface="仿宋" panose="02010609060101010101" charset="-122"/>
                <a:cs typeface="仿宋" panose="02010609060101010101" charset="-122"/>
              </a:rPr>
              <a:t>s2</a:t>
            </a:r>
            <a:r>
              <a:rPr lang="en-US" altLang="zh-CN" sz="1600" b="1" i="1" dirty="0">
                <a:solidFill>
                  <a:srgbClr val="000000"/>
                </a:solidFill>
                <a:latin typeface="仿宋" panose="02010609060101010101" charset="-122"/>
                <a:ea typeface="仿宋" panose="02010609060101010101" charset="-122"/>
                <a:cs typeface="仿宋" panose="02010609060101010101" charset="-122"/>
              </a:rPr>
              <a:t>);</a:t>
            </a:r>
            <a:endParaRPr lang="en-US" altLang="zh-CN" sz="1600" b="1" i="1"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err="1">
                <a:solidFill>
                  <a:srgbClr val="000000"/>
                </a:solidFill>
                <a:latin typeface="仿宋" panose="02010609060101010101" charset="-122"/>
                <a:ea typeface="仿宋" panose="02010609060101010101" charset="-122"/>
                <a:cs typeface="仿宋" panose="02010609060101010101" charset="-122"/>
              </a:rPr>
              <a:t>System.</a:t>
            </a:r>
            <a:r>
              <a:rPr lang="en-US" altLang="zh-CN" sz="1600" b="1" i="1" dirty="0" err="1">
                <a:solidFill>
                  <a:srgbClr val="0000C0"/>
                </a:solidFill>
                <a:latin typeface="仿宋" panose="02010609060101010101" charset="-122"/>
                <a:ea typeface="仿宋" panose="02010609060101010101" charset="-122"/>
                <a:cs typeface="仿宋" panose="02010609060101010101" charset="-122"/>
              </a:rPr>
              <a:t>out</a:t>
            </a:r>
            <a:r>
              <a:rPr lang="en-US" altLang="zh-CN" sz="1600" b="1" i="1" dirty="0" err="1">
                <a:solidFill>
                  <a:srgbClr val="000000"/>
                </a:solidFill>
                <a:latin typeface="仿宋" panose="02010609060101010101" charset="-122"/>
                <a:ea typeface="仿宋" panose="02010609060101010101" charset="-122"/>
                <a:cs typeface="仿宋" panose="02010609060101010101" charset="-122"/>
              </a:rPr>
              <a:t>.println</a:t>
            </a:r>
            <a:r>
              <a:rPr lang="en-US" altLang="zh-CN" sz="1600" b="1" i="1" dirty="0">
                <a:solidFill>
                  <a:srgbClr val="000000"/>
                </a:solidFill>
                <a:latin typeface="仿宋" panose="02010609060101010101" charset="-122"/>
                <a:ea typeface="仿宋" panose="02010609060101010101" charset="-122"/>
                <a:cs typeface="仿宋" panose="02010609060101010101" charset="-122"/>
              </a:rPr>
              <a:t>(</a:t>
            </a:r>
            <a:r>
              <a:rPr lang="en-US" altLang="zh-CN" sz="1600" b="1" i="1" dirty="0">
                <a:solidFill>
                  <a:srgbClr val="6A3E3E"/>
                </a:solidFill>
                <a:latin typeface="仿宋" panose="02010609060101010101" charset="-122"/>
                <a:ea typeface="仿宋" panose="02010609060101010101" charset="-122"/>
                <a:cs typeface="仿宋" panose="02010609060101010101" charset="-122"/>
              </a:rPr>
              <a:t>s3</a:t>
            </a:r>
            <a:r>
              <a:rPr lang="en-US" altLang="zh-CN" sz="1600" b="1" i="1" dirty="0">
                <a:solidFill>
                  <a:srgbClr val="000000"/>
                </a:solidFill>
                <a:latin typeface="仿宋" panose="02010609060101010101" charset="-122"/>
                <a:ea typeface="仿宋" panose="02010609060101010101" charset="-122"/>
                <a:cs typeface="仿宋" panose="02010609060101010101" charset="-122"/>
              </a:rPr>
              <a:t>.equals(</a:t>
            </a:r>
            <a:r>
              <a:rPr lang="en-US" altLang="zh-CN" sz="1600" b="1" i="1" dirty="0">
                <a:solidFill>
                  <a:srgbClr val="6A3E3E"/>
                </a:solidFill>
                <a:latin typeface="仿宋" panose="02010609060101010101" charset="-122"/>
                <a:ea typeface="仿宋" panose="02010609060101010101" charset="-122"/>
                <a:cs typeface="仿宋" panose="02010609060101010101" charset="-122"/>
              </a:rPr>
              <a:t>s2</a:t>
            </a:r>
            <a:r>
              <a:rPr lang="en-US" altLang="zh-CN" sz="1600" b="1" i="1" dirty="0">
                <a:solidFill>
                  <a:srgbClr val="000000"/>
                </a:solidFill>
                <a:latin typeface="仿宋" panose="02010609060101010101" charset="-122"/>
                <a:ea typeface="仿宋" panose="02010609060101010101" charset="-122"/>
                <a:cs typeface="仿宋" panose="02010609060101010101" charset="-122"/>
              </a:rPr>
              <a:t>));</a:t>
            </a:r>
            <a:endParaRPr lang="zh-CN" altLang="en-US" sz="1600"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456342" y="890237"/>
            <a:ext cx="7477432" cy="5078313"/>
          </a:xfrm>
          <a:prstGeom prst="rect">
            <a:avLst/>
          </a:prstGeom>
          <a:solidFill>
            <a:schemeClr val="bg1"/>
          </a:solidFill>
          <a:ln>
            <a:solidFill>
              <a:schemeClr val="accent6"/>
            </a:solidFill>
          </a:ln>
        </p:spPr>
        <p:txBody>
          <a:bodyPr wrap="square">
            <a:spAutoFit/>
          </a:bodyPr>
          <a:p>
            <a:pPr marL="285750" indent="-285750">
              <a:lnSpc>
                <a:spcPct val="150000"/>
              </a:lnSpc>
              <a:buFont typeface="Wingdings" panose="05000000000000000000" pitchFamily="2" charset="2"/>
              <a:buChar char="n"/>
            </a:pPr>
            <a:r>
              <a:rPr lang="en-US" altLang="zh-CN" b="1" dirty="0">
                <a:solidFill>
                  <a:srgbClr val="7F0055"/>
                </a:solidFill>
                <a:highlight>
                  <a:srgbClr val="E8F2FE"/>
                </a:highlight>
                <a:latin typeface="仿宋" panose="02010609060101010101" charset="-122"/>
                <a:ea typeface="仿宋" panose="02010609060101010101" charset="-122"/>
                <a:cs typeface="仿宋" panose="02010609060101010101" charset="-122"/>
              </a:rPr>
              <a:t>public</a:t>
            </a:r>
            <a:r>
              <a:rPr lang="en-US" altLang="zh-CN" b="1" dirty="0">
                <a:solidFill>
                  <a:srgbClr val="000000"/>
                </a:solidFill>
                <a:highlight>
                  <a:srgbClr val="E8F2FE"/>
                </a:highlight>
                <a:latin typeface="仿宋" panose="02010609060101010101" charset="-122"/>
                <a:ea typeface="仿宋" panose="02010609060101010101" charset="-122"/>
                <a:cs typeface="仿宋" panose="02010609060101010101" charset="-122"/>
              </a:rPr>
              <a:t> </a:t>
            </a:r>
            <a:r>
              <a:rPr lang="en-US" altLang="zh-CN" b="1" dirty="0" err="1">
                <a:solidFill>
                  <a:srgbClr val="7F0055"/>
                </a:solidFill>
                <a:highlight>
                  <a:srgbClr val="E8F2FE"/>
                </a:highlight>
                <a:latin typeface="仿宋" panose="02010609060101010101" charset="-122"/>
                <a:ea typeface="仿宋" panose="02010609060101010101" charset="-122"/>
                <a:cs typeface="仿宋" panose="02010609060101010101" charset="-122"/>
              </a:rPr>
              <a:t>boolean</a:t>
            </a:r>
            <a:r>
              <a:rPr lang="en-US" altLang="zh-CN" b="1" dirty="0">
                <a:solidFill>
                  <a:srgbClr val="000000"/>
                </a:solidFill>
                <a:highlight>
                  <a:srgbClr val="E8F2FE"/>
                </a:highlight>
                <a:latin typeface="仿宋" panose="02010609060101010101" charset="-122"/>
                <a:ea typeface="仿宋" panose="02010609060101010101" charset="-122"/>
                <a:cs typeface="仿宋" panose="02010609060101010101" charset="-122"/>
              </a:rPr>
              <a:t> </a:t>
            </a:r>
            <a:r>
              <a:rPr lang="en-US" altLang="zh-CN" b="1" dirty="0">
                <a:solidFill>
                  <a:srgbClr val="000000"/>
                </a:solidFill>
                <a:highlight>
                  <a:srgbClr val="D4D4D4"/>
                </a:highlight>
                <a:latin typeface="仿宋" panose="02010609060101010101" charset="-122"/>
                <a:ea typeface="仿宋" panose="02010609060101010101" charset="-122"/>
                <a:cs typeface="仿宋" panose="02010609060101010101" charset="-122"/>
              </a:rPr>
              <a:t>equals</a:t>
            </a:r>
            <a:r>
              <a:rPr lang="en-US" altLang="zh-CN" b="1" dirty="0">
                <a:solidFill>
                  <a:srgbClr val="000000"/>
                </a:solidFill>
                <a:highlight>
                  <a:srgbClr val="E8F2FE"/>
                </a:highlight>
                <a:latin typeface="仿宋" panose="02010609060101010101" charset="-122"/>
                <a:ea typeface="仿宋" panose="02010609060101010101" charset="-122"/>
                <a:cs typeface="仿宋" panose="02010609060101010101" charset="-122"/>
              </a:rPr>
              <a:t>(Object </a:t>
            </a:r>
            <a:r>
              <a:rPr lang="en-US" altLang="zh-CN" b="1" dirty="0" err="1">
                <a:solidFill>
                  <a:srgbClr val="6A3E3E"/>
                </a:solidFill>
                <a:highlight>
                  <a:srgbClr val="E8F2FE"/>
                </a:highlight>
                <a:latin typeface="仿宋" panose="02010609060101010101" charset="-122"/>
                <a:ea typeface="仿宋" panose="02010609060101010101" charset="-122"/>
                <a:cs typeface="仿宋" panose="02010609060101010101" charset="-122"/>
              </a:rPr>
              <a:t>anObject</a:t>
            </a:r>
            <a:r>
              <a:rPr lang="en-US" altLang="zh-CN" b="1" dirty="0">
                <a:solidFill>
                  <a:srgbClr val="000000"/>
                </a:solidFill>
                <a:highlight>
                  <a:srgbClr val="E8F2FE"/>
                </a:highlight>
                <a:latin typeface="仿宋" panose="02010609060101010101" charset="-122"/>
                <a:ea typeface="仿宋" panose="02010609060101010101" charset="-122"/>
                <a:cs typeface="仿宋" panose="02010609060101010101" charset="-122"/>
              </a:rPr>
              <a:t>) </a:t>
            </a:r>
            <a:endParaRPr lang="en-US" altLang="zh-CN" b="1" dirty="0">
              <a:solidFill>
                <a:srgbClr val="000000"/>
              </a:solidFill>
              <a:highlight>
                <a:srgbClr val="E8F2FE"/>
              </a:highlight>
              <a:latin typeface="仿宋" panose="02010609060101010101" charset="-122"/>
              <a:ea typeface="仿宋" panose="02010609060101010101" charset="-122"/>
              <a:cs typeface="仿宋" panose="02010609060101010101" charset="-122"/>
            </a:endParaRPr>
          </a:p>
          <a:p>
            <a:pPr>
              <a:lnSpc>
                <a:spcPct val="150000"/>
              </a:lnSpc>
            </a:pPr>
            <a:r>
              <a:rPr lang="zh-CN" altLang="en-US" b="1" dirty="0">
                <a:solidFill>
                  <a:srgbClr val="000000"/>
                </a:solidFill>
                <a:highlight>
                  <a:srgbClr val="E8F2FE"/>
                </a:highlight>
                <a:latin typeface="仿宋" panose="02010609060101010101" charset="-122"/>
                <a:ea typeface="仿宋" panose="02010609060101010101" charset="-122"/>
                <a:cs typeface="仿宋" panose="02010609060101010101" charset="-122"/>
              </a:rPr>
              <a:t>判断字符串是否一样</a:t>
            </a:r>
            <a:endParaRPr lang="en-US" altLang="zh-CN" b="1" dirty="0">
              <a:solidFill>
                <a:srgbClr val="000000"/>
              </a:solidFill>
              <a:highlight>
                <a:srgbClr val="E8F2FE"/>
              </a:highlight>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pitchFamily="2" charset="2"/>
              <a:buChar char="n"/>
            </a:pPr>
            <a:r>
              <a:rPr lang="en-US" altLang="zh-CN" b="1" dirty="0">
                <a:latin typeface="仿宋" panose="02010609060101010101" charset="-122"/>
                <a:ea typeface="仿宋" panose="02010609060101010101" charset="-122"/>
                <a:cs typeface="仿宋" panose="02010609060101010101" charset="-122"/>
              </a:rPr>
              <a:t>public </a:t>
            </a:r>
            <a:r>
              <a:rPr lang="en-US" altLang="zh-CN" b="1" dirty="0" err="1">
                <a:latin typeface="仿宋" panose="02010609060101010101" charset="-122"/>
                <a:ea typeface="仿宋" panose="02010609060101010101" charset="-122"/>
                <a:cs typeface="仿宋" panose="02010609060101010101" charset="-122"/>
              </a:rPr>
              <a:t>boolean</a:t>
            </a:r>
            <a:r>
              <a:rPr lang="en-US" altLang="zh-CN" b="1" dirty="0">
                <a:latin typeface="仿宋" panose="02010609060101010101" charset="-122"/>
                <a:ea typeface="仿宋" panose="02010609060101010101" charset="-122"/>
                <a:cs typeface="仿宋" panose="02010609060101010101" charset="-122"/>
              </a:rPr>
              <a:t> </a:t>
            </a:r>
            <a:r>
              <a:rPr lang="en-US" altLang="zh-CN" b="1" dirty="0" err="1">
                <a:latin typeface="仿宋" panose="02010609060101010101" charset="-122"/>
                <a:ea typeface="仿宋" panose="02010609060101010101" charset="-122"/>
                <a:cs typeface="仿宋" panose="02010609060101010101" charset="-122"/>
              </a:rPr>
              <a:t>equals</a:t>
            </a:r>
            <a:r>
              <a:rPr lang="en-US" altLang="zh-CN" b="1" dirty="0" err="1">
                <a:solidFill>
                  <a:srgbClr val="FF0000"/>
                </a:solidFill>
                <a:latin typeface="仿宋" panose="02010609060101010101" charset="-122"/>
                <a:ea typeface="仿宋" panose="02010609060101010101" charset="-122"/>
                <a:cs typeface="仿宋" panose="02010609060101010101" charset="-122"/>
              </a:rPr>
              <a:t>IgnoreCase</a:t>
            </a:r>
            <a:r>
              <a:rPr lang="en-US" altLang="zh-CN" b="1" dirty="0">
                <a:latin typeface="仿宋" panose="02010609060101010101" charset="-122"/>
                <a:ea typeface="仿宋" panose="02010609060101010101" charset="-122"/>
                <a:cs typeface="仿宋" panose="02010609060101010101" charset="-122"/>
              </a:rPr>
              <a:t>(String </a:t>
            </a:r>
            <a:r>
              <a:rPr lang="en-US" altLang="zh-CN" b="1" dirty="0" err="1">
                <a:latin typeface="仿宋" panose="02010609060101010101" charset="-122"/>
                <a:ea typeface="仿宋" panose="02010609060101010101" charset="-122"/>
                <a:cs typeface="仿宋" panose="02010609060101010101" charset="-122"/>
              </a:rPr>
              <a:t>anotherString</a:t>
            </a:r>
            <a:r>
              <a:rPr lang="en-US" altLang="zh-CN" b="1" dirty="0">
                <a:latin typeface="仿宋" panose="02010609060101010101" charset="-122"/>
                <a:ea typeface="仿宋" panose="02010609060101010101" charset="-122"/>
                <a:cs typeface="仿宋" panose="02010609060101010101" charset="-122"/>
              </a:rPr>
              <a:t>)</a:t>
            </a:r>
            <a:endParaRPr lang="en-US" altLang="zh-CN" b="1" dirty="0">
              <a:latin typeface="仿宋" panose="02010609060101010101" charset="-122"/>
              <a:ea typeface="仿宋" panose="02010609060101010101" charset="-122"/>
              <a:cs typeface="仿宋" panose="02010609060101010101" charset="-122"/>
            </a:endParaRPr>
          </a:p>
          <a:p>
            <a:pPr>
              <a:lnSpc>
                <a:spcPct val="150000"/>
              </a:lnSpc>
            </a:pPr>
            <a:r>
              <a:rPr lang="zh-CN" altLang="en-US" b="1" dirty="0">
                <a:solidFill>
                  <a:srgbClr val="000000"/>
                </a:solidFill>
                <a:highlight>
                  <a:srgbClr val="E8F2FE"/>
                </a:highlight>
                <a:latin typeface="仿宋" panose="02010609060101010101" charset="-122"/>
                <a:ea typeface="仿宋" panose="02010609060101010101" charset="-122"/>
                <a:cs typeface="仿宋" panose="02010609060101010101" charset="-122"/>
              </a:rPr>
              <a:t>判断字符串是否一样，</a:t>
            </a:r>
            <a:r>
              <a:rPr lang="zh-CN" altLang="en-US" b="1" dirty="0">
                <a:solidFill>
                  <a:srgbClr val="FF0000"/>
                </a:solidFill>
                <a:highlight>
                  <a:srgbClr val="E8F2FE"/>
                </a:highlight>
                <a:latin typeface="仿宋" panose="02010609060101010101" charset="-122"/>
                <a:ea typeface="仿宋" panose="02010609060101010101" charset="-122"/>
                <a:cs typeface="仿宋" panose="02010609060101010101" charset="-122"/>
              </a:rPr>
              <a:t>忽略大小写</a:t>
            </a:r>
            <a:endParaRPr lang="zh-CN" altLang="en-US" b="1" dirty="0">
              <a:solidFill>
                <a:srgbClr val="FF0000"/>
              </a:solidFill>
              <a:highlight>
                <a:srgbClr val="E8F2FE"/>
              </a:highlight>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pitchFamily="2" charset="2"/>
              <a:buChar char="n"/>
            </a:pPr>
            <a:r>
              <a:rPr lang="en-US" altLang="zh-CN" b="1" dirty="0">
                <a:latin typeface="仿宋" panose="02010609060101010101" charset="-122"/>
                <a:ea typeface="仿宋" panose="02010609060101010101" charset="-122"/>
                <a:cs typeface="仿宋" panose="02010609060101010101" charset="-122"/>
              </a:rPr>
              <a:t>public </a:t>
            </a:r>
            <a:r>
              <a:rPr lang="en-US" altLang="zh-CN" b="1" dirty="0" err="1">
                <a:latin typeface="仿宋" panose="02010609060101010101" charset="-122"/>
                <a:ea typeface="仿宋" panose="02010609060101010101" charset="-122"/>
                <a:cs typeface="仿宋" panose="02010609060101010101" charset="-122"/>
              </a:rPr>
              <a:t>boolean</a:t>
            </a:r>
            <a:r>
              <a:rPr lang="en-US" altLang="zh-CN" b="1" dirty="0">
                <a:latin typeface="仿宋" panose="02010609060101010101" charset="-122"/>
                <a:ea typeface="仿宋" panose="02010609060101010101" charset="-122"/>
                <a:cs typeface="仿宋" panose="02010609060101010101" charset="-122"/>
              </a:rPr>
              <a:t> contains(</a:t>
            </a:r>
            <a:r>
              <a:rPr lang="en-US" altLang="zh-CN" b="1" dirty="0" err="1">
                <a:latin typeface="仿宋" panose="02010609060101010101" charset="-122"/>
                <a:ea typeface="仿宋" panose="02010609060101010101" charset="-122"/>
                <a:cs typeface="仿宋" panose="02010609060101010101" charset="-122"/>
              </a:rPr>
              <a:t>CharSequence</a:t>
            </a:r>
            <a:r>
              <a:rPr lang="en-US" altLang="zh-CN" b="1" dirty="0">
                <a:latin typeface="仿宋" panose="02010609060101010101" charset="-122"/>
                <a:ea typeface="仿宋" panose="02010609060101010101" charset="-122"/>
                <a:cs typeface="仿宋" panose="02010609060101010101" charset="-122"/>
              </a:rPr>
              <a:t> s)</a:t>
            </a:r>
            <a:endParaRPr lang="en-US" altLang="zh-CN" b="1" dirty="0">
              <a:latin typeface="仿宋" panose="02010609060101010101" charset="-122"/>
              <a:ea typeface="仿宋" panose="02010609060101010101" charset="-122"/>
              <a:cs typeface="仿宋" panose="02010609060101010101" charset="-122"/>
            </a:endParaRPr>
          </a:p>
          <a:p>
            <a:pPr>
              <a:lnSpc>
                <a:spcPct val="150000"/>
              </a:lnSpc>
            </a:pPr>
            <a:r>
              <a:rPr lang="zh-CN" altLang="en-US" b="1" dirty="0">
                <a:solidFill>
                  <a:srgbClr val="000000"/>
                </a:solidFill>
                <a:highlight>
                  <a:srgbClr val="E8F2FE"/>
                </a:highlight>
                <a:latin typeface="仿宋" panose="02010609060101010101" charset="-122"/>
                <a:ea typeface="仿宋" panose="02010609060101010101" charset="-122"/>
                <a:cs typeface="仿宋" panose="02010609060101010101" charset="-122"/>
              </a:rPr>
              <a:t>判断字符串是否包含哪字符串</a:t>
            </a:r>
            <a:endParaRPr lang="en-US" altLang="zh-CN"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pitchFamily="2" charset="2"/>
              <a:buChar char="n"/>
            </a:pPr>
            <a:r>
              <a:rPr lang="en-US" altLang="zh-CN" b="1" dirty="0">
                <a:latin typeface="仿宋" panose="02010609060101010101" charset="-122"/>
                <a:ea typeface="仿宋" panose="02010609060101010101" charset="-122"/>
                <a:cs typeface="仿宋" panose="02010609060101010101" charset="-122"/>
              </a:rPr>
              <a:t>public </a:t>
            </a:r>
            <a:r>
              <a:rPr lang="en-US" altLang="zh-CN" b="1" dirty="0" err="1">
                <a:latin typeface="仿宋" panose="02010609060101010101" charset="-122"/>
                <a:ea typeface="仿宋" panose="02010609060101010101" charset="-122"/>
                <a:cs typeface="仿宋" panose="02010609060101010101" charset="-122"/>
              </a:rPr>
              <a:t>boolean</a:t>
            </a:r>
            <a:r>
              <a:rPr lang="en-US" altLang="zh-CN" b="1" dirty="0">
                <a:latin typeface="仿宋" panose="02010609060101010101" charset="-122"/>
                <a:ea typeface="仿宋" panose="02010609060101010101" charset="-122"/>
                <a:cs typeface="仿宋" panose="02010609060101010101" charset="-122"/>
              </a:rPr>
              <a:t> </a:t>
            </a:r>
            <a:r>
              <a:rPr lang="en-US" altLang="zh-CN" b="1" dirty="0" err="1">
                <a:latin typeface="仿宋" panose="02010609060101010101" charset="-122"/>
                <a:ea typeface="仿宋" panose="02010609060101010101" charset="-122"/>
                <a:cs typeface="仿宋" panose="02010609060101010101" charset="-122"/>
              </a:rPr>
              <a:t>startsWith</a:t>
            </a:r>
            <a:r>
              <a:rPr lang="en-US" altLang="zh-CN" b="1" dirty="0">
                <a:latin typeface="仿宋" panose="02010609060101010101" charset="-122"/>
                <a:ea typeface="仿宋" panose="02010609060101010101" charset="-122"/>
                <a:cs typeface="仿宋" panose="02010609060101010101" charset="-122"/>
              </a:rPr>
              <a:t>(String prefix)</a:t>
            </a:r>
            <a:endParaRPr lang="en-US" altLang="zh-CN" b="1" dirty="0">
              <a:latin typeface="仿宋" panose="02010609060101010101" charset="-122"/>
              <a:ea typeface="仿宋" panose="02010609060101010101" charset="-122"/>
              <a:cs typeface="仿宋" panose="02010609060101010101" charset="-122"/>
            </a:endParaRPr>
          </a:p>
          <a:p>
            <a:pPr>
              <a:lnSpc>
                <a:spcPct val="150000"/>
              </a:lnSpc>
            </a:pPr>
            <a:r>
              <a:rPr lang="zh-CN" altLang="en-US" b="1" dirty="0">
                <a:solidFill>
                  <a:srgbClr val="000000"/>
                </a:solidFill>
                <a:highlight>
                  <a:srgbClr val="E8F2FE"/>
                </a:highlight>
                <a:latin typeface="仿宋" panose="02010609060101010101" charset="-122"/>
                <a:ea typeface="仿宋" panose="02010609060101010101" charset="-122"/>
                <a:cs typeface="仿宋" panose="02010609060101010101" charset="-122"/>
              </a:rPr>
              <a:t>判断字符串是否以什么开头</a:t>
            </a:r>
            <a:endParaRPr lang="en-US" altLang="zh-CN" b="1" dirty="0">
              <a:highlight>
                <a:srgbClr val="E8F2FE"/>
              </a:highlight>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pitchFamily="2" charset="2"/>
              <a:buChar char="n"/>
            </a:pPr>
            <a:r>
              <a:rPr lang="en-US" altLang="zh-CN" b="1" dirty="0">
                <a:latin typeface="仿宋" panose="02010609060101010101" charset="-122"/>
                <a:ea typeface="仿宋" panose="02010609060101010101" charset="-122"/>
                <a:cs typeface="仿宋" panose="02010609060101010101" charset="-122"/>
              </a:rPr>
              <a:t>public </a:t>
            </a:r>
            <a:r>
              <a:rPr lang="en-US" altLang="zh-CN" b="1" dirty="0" err="1">
                <a:latin typeface="仿宋" panose="02010609060101010101" charset="-122"/>
                <a:ea typeface="仿宋" panose="02010609060101010101" charset="-122"/>
                <a:cs typeface="仿宋" panose="02010609060101010101" charset="-122"/>
              </a:rPr>
              <a:t>boolean</a:t>
            </a:r>
            <a:r>
              <a:rPr lang="en-US" altLang="zh-CN" b="1" dirty="0">
                <a:latin typeface="仿宋" panose="02010609060101010101" charset="-122"/>
                <a:ea typeface="仿宋" panose="02010609060101010101" charset="-122"/>
                <a:cs typeface="仿宋" panose="02010609060101010101" charset="-122"/>
              </a:rPr>
              <a:t> </a:t>
            </a:r>
            <a:r>
              <a:rPr lang="en-US" altLang="zh-CN" b="1" dirty="0" err="1">
                <a:latin typeface="仿宋" panose="02010609060101010101" charset="-122"/>
                <a:ea typeface="仿宋" panose="02010609060101010101" charset="-122"/>
                <a:cs typeface="仿宋" panose="02010609060101010101" charset="-122"/>
              </a:rPr>
              <a:t>endsWith</a:t>
            </a:r>
            <a:r>
              <a:rPr lang="en-US" altLang="zh-CN" b="1" dirty="0">
                <a:latin typeface="仿宋" panose="02010609060101010101" charset="-122"/>
                <a:ea typeface="仿宋" panose="02010609060101010101" charset="-122"/>
                <a:cs typeface="仿宋" panose="02010609060101010101" charset="-122"/>
              </a:rPr>
              <a:t>(String suffix)</a:t>
            </a:r>
            <a:endParaRPr lang="en-US" altLang="zh-CN" b="1" dirty="0">
              <a:latin typeface="仿宋" panose="02010609060101010101" charset="-122"/>
              <a:ea typeface="仿宋" panose="02010609060101010101" charset="-122"/>
              <a:cs typeface="仿宋" panose="02010609060101010101" charset="-122"/>
            </a:endParaRPr>
          </a:p>
          <a:p>
            <a:pPr>
              <a:lnSpc>
                <a:spcPct val="150000"/>
              </a:lnSpc>
            </a:pPr>
            <a:r>
              <a:rPr lang="zh-CN" altLang="en-US" b="1" dirty="0">
                <a:solidFill>
                  <a:srgbClr val="000000"/>
                </a:solidFill>
                <a:highlight>
                  <a:srgbClr val="E8F2FE"/>
                </a:highlight>
                <a:latin typeface="仿宋" panose="02010609060101010101" charset="-122"/>
                <a:ea typeface="仿宋" panose="02010609060101010101" charset="-122"/>
                <a:cs typeface="仿宋" panose="02010609060101010101" charset="-122"/>
              </a:rPr>
              <a:t>判断字符串是否以什么结尾</a:t>
            </a:r>
            <a:endParaRPr lang="en-US" altLang="zh-CN"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pitchFamily="2" charset="2"/>
              <a:buChar char="n"/>
            </a:pPr>
            <a:r>
              <a:rPr lang="en-US" altLang="zh-CN" b="1" dirty="0">
                <a:latin typeface="仿宋" panose="02010609060101010101" charset="-122"/>
                <a:ea typeface="仿宋" panose="02010609060101010101" charset="-122"/>
                <a:cs typeface="仿宋" panose="02010609060101010101" charset="-122"/>
              </a:rPr>
              <a:t>public </a:t>
            </a:r>
            <a:r>
              <a:rPr lang="en-US" altLang="zh-CN" b="1" dirty="0" err="1">
                <a:latin typeface="仿宋" panose="02010609060101010101" charset="-122"/>
                <a:ea typeface="仿宋" panose="02010609060101010101" charset="-122"/>
                <a:cs typeface="仿宋" panose="02010609060101010101" charset="-122"/>
              </a:rPr>
              <a:t>boolean</a:t>
            </a:r>
            <a:r>
              <a:rPr lang="en-US" altLang="zh-CN" b="1" dirty="0">
                <a:latin typeface="仿宋" panose="02010609060101010101" charset="-122"/>
                <a:ea typeface="仿宋" panose="02010609060101010101" charset="-122"/>
                <a:cs typeface="仿宋" panose="02010609060101010101" charset="-122"/>
              </a:rPr>
              <a:t> </a:t>
            </a:r>
            <a:r>
              <a:rPr lang="en-US" altLang="zh-CN" b="1" dirty="0" err="1">
                <a:latin typeface="仿宋" panose="02010609060101010101" charset="-122"/>
                <a:ea typeface="仿宋" panose="02010609060101010101" charset="-122"/>
                <a:cs typeface="仿宋" panose="02010609060101010101" charset="-122"/>
              </a:rPr>
              <a:t>isEmpty</a:t>
            </a:r>
            <a:r>
              <a:rPr lang="en-US" altLang="zh-CN" b="1" dirty="0">
                <a:latin typeface="仿宋" panose="02010609060101010101" charset="-122"/>
                <a:ea typeface="仿宋" panose="02010609060101010101" charset="-122"/>
                <a:cs typeface="仿宋" panose="02010609060101010101" charset="-122"/>
              </a:rPr>
              <a:t>()</a:t>
            </a:r>
            <a:endParaRPr lang="en-US" altLang="zh-CN" b="1" dirty="0">
              <a:latin typeface="仿宋" panose="02010609060101010101" charset="-122"/>
              <a:ea typeface="仿宋" panose="02010609060101010101" charset="-122"/>
              <a:cs typeface="仿宋" panose="02010609060101010101" charset="-122"/>
            </a:endParaRPr>
          </a:p>
          <a:p>
            <a:pPr>
              <a:lnSpc>
                <a:spcPct val="150000"/>
              </a:lnSpc>
            </a:pPr>
            <a:r>
              <a:rPr lang="zh-CN" altLang="en-US" b="1" dirty="0">
                <a:solidFill>
                  <a:srgbClr val="000000"/>
                </a:solidFill>
                <a:highlight>
                  <a:srgbClr val="E8F2FE"/>
                </a:highlight>
                <a:latin typeface="仿宋" panose="02010609060101010101" charset="-122"/>
                <a:ea typeface="仿宋" panose="02010609060101010101" charset="-122"/>
                <a:cs typeface="仿宋" panose="02010609060101010101" charset="-122"/>
              </a:rPr>
              <a:t>判断字符串是否为空字符串</a:t>
            </a:r>
            <a:endParaRPr lang="en-US" altLang="zh-CN" b="1" dirty="0">
              <a:highlight>
                <a:srgbClr val="E8F2FE"/>
              </a:highlight>
              <a:latin typeface="仿宋" panose="02010609060101010101" charset="-122"/>
              <a:ea typeface="仿宋" panose="02010609060101010101" charset="-122"/>
              <a:cs typeface="仿宋" panose="02010609060101010101" charset="-122"/>
            </a:endParaRPr>
          </a:p>
        </p:txBody>
      </p:sp>
      <p:sp>
        <p:nvSpPr>
          <p:cNvPr id="6" name="文本框 5"/>
          <p:cNvSpPr txBox="1"/>
          <p:nvPr/>
        </p:nvSpPr>
        <p:spPr>
          <a:xfrm>
            <a:off x="1456342" y="81875"/>
            <a:ext cx="4451350" cy="460375"/>
          </a:xfrm>
          <a:prstGeom prst="rect">
            <a:avLst/>
          </a:prstGeom>
          <a:noFill/>
        </p:spPr>
        <p:txBody>
          <a:bodyPr wrap="none" rtlCol="0">
            <a:spAutoFit/>
          </a:bodyPr>
          <a:p>
            <a:pPr marL="285750" indent="-285750">
              <a:buFont typeface="Wingdings" panose="05000000000000000000" pitchFamily="2" charset="2"/>
              <a:buChar char="n"/>
            </a:pPr>
            <a:r>
              <a:rPr kumimoji="1" lang="en-US" altLang="zh-CN" sz="2400" b="1" dirty="0">
                <a:latin typeface="仿宋" panose="02010609060101010101" charset="-122"/>
                <a:ea typeface="仿宋" panose="02010609060101010101" charset="-122"/>
                <a:cs typeface="仿宋" panose="02010609060101010101" charset="-122"/>
              </a:rPr>
              <a:t>String</a:t>
            </a:r>
            <a:r>
              <a:rPr kumimoji="1" lang="zh-CN" altLang="en-US" sz="2400" b="1" dirty="0">
                <a:latin typeface="仿宋" panose="02010609060101010101" charset="-122"/>
                <a:ea typeface="仿宋" panose="02010609060101010101" charset="-122"/>
                <a:cs typeface="仿宋" panose="02010609060101010101" charset="-122"/>
              </a:rPr>
              <a:t>类的判断功能【掌握】</a:t>
            </a:r>
            <a:endParaRPr kumimoji="1" lang="zh-CN" altLang="en-US" sz="2400" b="1"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10281" y="893671"/>
            <a:ext cx="3089307" cy="461665"/>
          </a:xfrm>
          <a:prstGeom prst="rect">
            <a:avLst/>
          </a:prstGeom>
          <a:noFill/>
        </p:spPr>
        <p:txBody>
          <a:bodyPr wrap="none" rtlCol="0">
            <a:spAutoFit/>
          </a:bodyPr>
          <a:p>
            <a:pPr marL="285750" indent="-285750">
              <a:buFont typeface="Wingdings" panose="05000000000000000000" pitchFamily="2" charset="2"/>
              <a:buChar char="n"/>
            </a:pPr>
            <a:r>
              <a:rPr kumimoji="1" lang="zh-CN" altLang="en-US" sz="2400" b="1" dirty="0">
                <a:latin typeface="仿宋" panose="02010609060101010101" charset="-122"/>
                <a:ea typeface="仿宋" panose="02010609060101010101" charset="-122"/>
                <a:cs typeface="仿宋" panose="02010609060101010101" charset="-122"/>
              </a:rPr>
              <a:t>案例</a:t>
            </a:r>
            <a:r>
              <a:rPr kumimoji="1" lang="en-US" altLang="zh-CN" sz="2400" b="1" dirty="0">
                <a:latin typeface="仿宋" panose="02010609060101010101" charset="-122"/>
                <a:ea typeface="仿宋" panose="02010609060101010101" charset="-122"/>
                <a:cs typeface="仿宋" panose="02010609060101010101" charset="-122"/>
              </a:rPr>
              <a:t>:</a:t>
            </a:r>
            <a:r>
              <a:rPr kumimoji="1" lang="zh-CN" altLang="en-US" sz="2400" b="1" dirty="0">
                <a:latin typeface="仿宋" panose="02010609060101010101" charset="-122"/>
                <a:ea typeface="仿宋" panose="02010609060101010101" charset="-122"/>
                <a:cs typeface="仿宋" panose="02010609060101010101" charset="-122"/>
              </a:rPr>
              <a:t>模拟用户登录</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5" name="文本框 4"/>
          <p:cNvSpPr txBox="1"/>
          <p:nvPr/>
        </p:nvSpPr>
        <p:spPr>
          <a:xfrm>
            <a:off x="810281" y="1682812"/>
            <a:ext cx="10080625" cy="1753235"/>
          </a:xfrm>
          <a:prstGeom prst="rect">
            <a:avLst/>
          </a:prstGeom>
          <a:noFill/>
        </p:spPr>
        <p:txBody>
          <a:bodyPr wrap="none" rtlCol="0">
            <a:spAutoFit/>
          </a:bodyPr>
          <a:p>
            <a:pPr marL="285750" indent="-285750" algn="l">
              <a:lnSpc>
                <a:spcPct val="150000"/>
              </a:lnSpc>
              <a:buFont typeface="Wingdings" panose="05000000000000000000" pitchFamily="2" charset="2"/>
              <a:buChar char="n"/>
            </a:pPr>
            <a:r>
              <a:rPr kumimoji="1" lang="zh-CN" altLang="en-US" b="1" dirty="0"/>
              <a:t>需求：模拟登录，给三次机会，并提示还有几次</a:t>
            </a:r>
            <a:endParaRPr kumimoji="1" lang="en-US" altLang="zh-CN" b="1" dirty="0"/>
          </a:p>
          <a:p>
            <a:pPr marL="285750" indent="-285750" algn="l">
              <a:lnSpc>
                <a:spcPct val="150000"/>
              </a:lnSpc>
              <a:buFont typeface="Wingdings" panose="05000000000000000000" pitchFamily="2" charset="2"/>
              <a:buChar char="n"/>
            </a:pPr>
            <a:r>
              <a:rPr kumimoji="1" lang="zh-CN" altLang="en-US" b="1" dirty="0"/>
              <a:t>用户名和密码都是</a:t>
            </a:r>
            <a:r>
              <a:rPr kumimoji="1" lang="en-US" altLang="zh-CN" b="1" dirty="0">
                <a:solidFill>
                  <a:srgbClr val="FF0000"/>
                </a:solidFill>
              </a:rPr>
              <a:t>admin</a:t>
            </a:r>
            <a:endParaRPr kumimoji="1" lang="en-US" altLang="zh-CN" b="1" dirty="0">
              <a:solidFill>
                <a:srgbClr val="FF0000"/>
              </a:solidFill>
            </a:endParaRPr>
          </a:p>
          <a:p>
            <a:pPr marL="285750" indent="-285750" algn="l">
              <a:lnSpc>
                <a:spcPct val="150000"/>
              </a:lnSpc>
              <a:buFont typeface="Wingdings" panose="05000000000000000000" pitchFamily="2" charset="2"/>
              <a:buChar char="n"/>
            </a:pPr>
            <a:endParaRPr kumimoji="1" lang="en-US" altLang="zh-CN" b="1" dirty="0">
              <a:solidFill>
                <a:srgbClr val="FF0000"/>
              </a:solidFill>
            </a:endParaRPr>
          </a:p>
          <a:p>
            <a:pPr indent="0" algn="l">
              <a:lnSpc>
                <a:spcPct val="150000"/>
              </a:lnSpc>
              <a:buFont typeface="Wingdings" panose="05000000000000000000" pitchFamily="2" charset="2"/>
              <a:buNone/>
            </a:pPr>
            <a:r>
              <a:rPr lang="zh-CN" altLang="en-US" dirty="0">
                <a:solidFill>
                  <a:srgbClr val="3F7F5F"/>
                </a:solidFill>
                <a:highlight>
                  <a:srgbClr val="E8F2FE"/>
                </a:highlight>
                <a:latin typeface="Monaco" charset="0"/>
                <a:sym typeface="+mn-ea"/>
              </a:rPr>
              <a:t>补</a:t>
            </a:r>
            <a:r>
              <a:rPr lang="en-US" altLang="zh-CN" dirty="0">
                <a:solidFill>
                  <a:srgbClr val="3F7F5F"/>
                </a:solidFill>
                <a:highlight>
                  <a:srgbClr val="E8F2FE"/>
                </a:highlight>
                <a:latin typeface="Monaco" charset="0"/>
                <a:sym typeface="+mn-ea"/>
              </a:rPr>
              <a:t>:</a:t>
            </a:r>
            <a:r>
              <a:rPr lang="zh-CN" altLang="en-US" dirty="0">
                <a:solidFill>
                  <a:srgbClr val="3F7F5F"/>
                </a:solidFill>
                <a:highlight>
                  <a:srgbClr val="E8F2FE"/>
                </a:highlight>
                <a:latin typeface="Monaco" charset="0"/>
                <a:sym typeface="+mn-ea"/>
              </a:rPr>
              <a:t>如果是字符串常量和字符串比较，通常都是字符串常量调用方法，将变量当作参数，防止</a:t>
            </a:r>
            <a:r>
              <a:rPr lang="zh-CN" altLang="en-US" dirty="0">
                <a:solidFill>
                  <a:srgbClr val="FF0000"/>
                </a:solidFill>
                <a:highlight>
                  <a:srgbClr val="E8F2FE"/>
                </a:highlight>
                <a:latin typeface="Monaco" charset="0"/>
                <a:sym typeface="+mn-ea"/>
              </a:rPr>
              <a:t>空指针</a:t>
            </a:r>
            <a:endParaRPr kumimoji="1" lang="en-US" altLang="zh-CN"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70488" y="682627"/>
            <a:ext cx="4605020" cy="460375"/>
          </a:xfrm>
          <a:prstGeom prst="rect">
            <a:avLst/>
          </a:prstGeom>
          <a:noFill/>
        </p:spPr>
        <p:txBody>
          <a:bodyPr wrap="none" rtlCol="0">
            <a:spAutoFit/>
          </a:bodyPr>
          <a:p>
            <a:pPr marL="285750" indent="-285750">
              <a:buFont typeface="Wingdings" panose="05000000000000000000" pitchFamily="2" charset="2"/>
              <a:buChar char="n"/>
            </a:pPr>
            <a:r>
              <a:rPr kumimoji="1" lang="en-US" altLang="zh-CN" sz="2400" b="1" dirty="0">
                <a:latin typeface="仿宋" panose="02010609060101010101" charset="-122"/>
                <a:ea typeface="仿宋" panose="02010609060101010101" charset="-122"/>
                <a:cs typeface="仿宋" panose="02010609060101010101" charset="-122"/>
              </a:rPr>
              <a:t>String </a:t>
            </a:r>
            <a:r>
              <a:rPr kumimoji="1" lang="zh-CN" altLang="en-US" sz="2400" b="1" dirty="0">
                <a:latin typeface="仿宋" panose="02010609060101010101" charset="-122"/>
                <a:ea typeface="仿宋" panose="02010609060101010101" charset="-122"/>
                <a:cs typeface="仿宋" panose="02010609060101010101" charset="-122"/>
              </a:rPr>
              <a:t>类的获取功能【掌握】</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1146810" y="1350645"/>
            <a:ext cx="9831705" cy="4015105"/>
          </a:xfrm>
          <a:prstGeom prst="rect">
            <a:avLst/>
          </a:prstGeom>
          <a:noFill/>
          <a:ln>
            <a:solidFill>
              <a:schemeClr val="accent6"/>
            </a:solidFill>
          </a:ln>
        </p:spPr>
        <p:txBody>
          <a:bodyPr wrap="square" rtlCol="0">
            <a:spAutoFit/>
          </a:bodyPr>
          <a:p>
            <a:pPr marL="285750" indent="-285750">
              <a:lnSpc>
                <a:spcPct val="150000"/>
              </a:lnSpc>
              <a:buFont typeface="Wingdings" panose="05000000000000000000" charset="0"/>
              <a:buChar char=""/>
            </a:pPr>
            <a:r>
              <a:rPr kumimoji="1" lang="en-US" altLang="zh-CN" sz="1700" b="1" dirty="0" err="1">
                <a:latin typeface="仿宋" panose="02010609060101010101" charset="-122"/>
                <a:ea typeface="仿宋" panose="02010609060101010101" charset="-122"/>
                <a:cs typeface="仿宋" panose="02010609060101010101" charset="-122"/>
              </a:rPr>
              <a:t>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a:latin typeface="仿宋" panose="02010609060101010101" charset="-122"/>
                <a:ea typeface="仿宋" panose="02010609060101010101" charset="-122"/>
                <a:cs typeface="仿宋" panose="02010609060101010101" charset="-122"/>
              </a:rPr>
              <a:t>length():</a:t>
            </a:r>
            <a:r>
              <a:rPr kumimoji="1" lang="zh-CN" altLang="en-US" sz="1700" b="1" dirty="0">
                <a:latin typeface="仿宋" panose="02010609060101010101" charset="-122"/>
                <a:ea typeface="仿宋" panose="02010609060101010101" charset="-122"/>
                <a:cs typeface="仿宋" panose="02010609060101010101" charset="-122"/>
              </a:rPr>
              <a:t>获取字符串的长度</a:t>
            </a:r>
            <a:endParaRPr kumimoji="1" lang="en-US" altLang="zh-CN" sz="1700"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sz="1700" b="1" dirty="0">
                <a:latin typeface="仿宋" panose="02010609060101010101" charset="-122"/>
                <a:ea typeface="仿宋" panose="02010609060101010101" charset="-122"/>
                <a:cs typeface="仿宋" panose="02010609060101010101" charset="-122"/>
              </a:rPr>
              <a:t>char</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charAt</a:t>
            </a:r>
            <a:r>
              <a:rPr kumimoji="1" lang="en-US" altLang="zh-CN" sz="1700" b="1" dirty="0">
                <a:latin typeface="仿宋" panose="02010609060101010101" charset="-122"/>
                <a:ea typeface="仿宋" panose="02010609060101010101" charset="-122"/>
                <a:cs typeface="仿宋" panose="02010609060101010101" charset="-122"/>
              </a:rPr>
              <a:t>(</a:t>
            </a:r>
            <a:r>
              <a:rPr kumimoji="1" lang="en-US" altLang="zh-CN" sz="1700" b="1" dirty="0" err="1">
                <a:latin typeface="仿宋" panose="02010609060101010101" charset="-122"/>
                <a:ea typeface="仿宋" panose="02010609060101010101" charset="-122"/>
                <a:cs typeface="仿宋" panose="02010609060101010101" charset="-122"/>
              </a:rPr>
              <a:t>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a:latin typeface="仿宋" panose="02010609060101010101" charset="-122"/>
                <a:ea typeface="仿宋" panose="02010609060101010101" charset="-122"/>
                <a:cs typeface="仿宋" panose="02010609060101010101" charset="-122"/>
              </a:rPr>
              <a:t>index):</a:t>
            </a:r>
            <a:r>
              <a:rPr kumimoji="1" lang="zh-CN" altLang="en-US" sz="1700" b="1" dirty="0">
                <a:latin typeface="仿宋" panose="02010609060101010101" charset="-122"/>
                <a:ea typeface="仿宋" panose="02010609060101010101" charset="-122"/>
                <a:cs typeface="仿宋" panose="02010609060101010101" charset="-122"/>
              </a:rPr>
              <a:t>获取指定索引位置的字符</a:t>
            </a:r>
            <a:endParaRPr kumimoji="1" lang="en-US" altLang="zh-CN" sz="1700"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sz="1700" b="1" dirty="0" err="1">
                <a:latin typeface="仿宋" panose="02010609060101010101" charset="-122"/>
                <a:ea typeface="仿宋" panose="02010609060101010101" charset="-122"/>
                <a:cs typeface="仿宋" panose="02010609060101010101" charset="-122"/>
              </a:rPr>
              <a:t>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indexOf</a:t>
            </a:r>
            <a:r>
              <a:rPr kumimoji="1" lang="en-US" altLang="zh-CN" sz="1700" b="1" dirty="0">
                <a:latin typeface="仿宋" panose="02010609060101010101" charset="-122"/>
                <a:ea typeface="仿宋" panose="02010609060101010101" charset="-122"/>
                <a:cs typeface="仿宋" panose="02010609060101010101" charset="-122"/>
              </a:rPr>
              <a:t>(</a:t>
            </a:r>
            <a:r>
              <a:rPr kumimoji="1" lang="en-US" altLang="zh-CN" sz="1700" b="1" dirty="0" err="1">
                <a:latin typeface="仿宋" panose="02010609060101010101" charset="-122"/>
                <a:ea typeface="仿宋" panose="02010609060101010101" charset="-122"/>
                <a:cs typeface="仿宋" panose="02010609060101010101" charset="-122"/>
              </a:rPr>
              <a:t>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ch</a:t>
            </a:r>
            <a:r>
              <a:rPr kumimoji="1" lang="en-US" altLang="zh-CN" sz="1700" b="1" dirty="0">
                <a:latin typeface="仿宋" panose="02010609060101010101" charset="-122"/>
                <a:ea typeface="仿宋" panose="02010609060101010101" charset="-122"/>
                <a:cs typeface="仿宋" panose="02010609060101010101" charset="-122"/>
              </a:rPr>
              <a:t>):</a:t>
            </a:r>
            <a:r>
              <a:rPr kumimoji="1" lang="zh-CN" altLang="en-US" sz="1700" b="1" dirty="0">
                <a:latin typeface="仿宋" panose="02010609060101010101" charset="-122"/>
                <a:ea typeface="仿宋" panose="02010609060101010101" charset="-122"/>
                <a:cs typeface="仿宋" panose="02010609060101010101" charset="-122"/>
              </a:rPr>
              <a:t>获取指定</a:t>
            </a:r>
            <a:r>
              <a:rPr kumimoji="1" lang="zh-CN" altLang="en-US" sz="1700" b="1" dirty="0">
                <a:solidFill>
                  <a:srgbClr val="FF0000"/>
                </a:solidFill>
                <a:latin typeface="仿宋" panose="02010609060101010101" charset="-122"/>
                <a:ea typeface="仿宋" panose="02010609060101010101" charset="-122"/>
                <a:cs typeface="仿宋" panose="02010609060101010101" charset="-122"/>
              </a:rPr>
              <a:t>字符</a:t>
            </a:r>
            <a:r>
              <a:rPr kumimoji="1" lang="zh-CN" altLang="en-US" sz="1700" b="1" dirty="0">
                <a:latin typeface="仿宋" panose="02010609060101010101" charset="-122"/>
                <a:ea typeface="仿宋" panose="02010609060101010101" charset="-122"/>
                <a:cs typeface="仿宋" panose="02010609060101010101" charset="-122"/>
              </a:rPr>
              <a:t>在此字符串第一次出现处的索引</a:t>
            </a:r>
            <a:endParaRPr kumimoji="1" lang="en-US" altLang="zh-CN" sz="1700"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sz="1700" b="1" dirty="0" err="1">
                <a:latin typeface="仿宋" panose="02010609060101010101" charset="-122"/>
                <a:ea typeface="仿宋" panose="02010609060101010101" charset="-122"/>
                <a:cs typeface="仿宋" panose="02010609060101010101" charset="-122"/>
              </a:rPr>
              <a:t>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indexOf</a:t>
            </a:r>
            <a:r>
              <a:rPr kumimoji="1" lang="en-US" altLang="zh-CN" sz="1700" b="1" dirty="0">
                <a:latin typeface="仿宋" panose="02010609060101010101" charset="-122"/>
                <a:ea typeface="仿宋" panose="02010609060101010101" charset="-122"/>
                <a:cs typeface="仿宋" panose="02010609060101010101" charset="-122"/>
              </a:rPr>
              <a:t>(String</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str</a:t>
            </a:r>
            <a:r>
              <a:rPr kumimoji="1" lang="en-US" altLang="zh-CN" sz="1700" b="1" dirty="0">
                <a:latin typeface="仿宋" panose="02010609060101010101" charset="-122"/>
                <a:ea typeface="仿宋" panose="02010609060101010101" charset="-122"/>
                <a:cs typeface="仿宋" panose="02010609060101010101" charset="-122"/>
              </a:rPr>
              <a:t>)</a:t>
            </a:r>
            <a:r>
              <a:rPr kumimoji="1" lang="zh-CN" altLang="en-US" sz="1700" b="1" dirty="0">
                <a:latin typeface="仿宋" panose="02010609060101010101" charset="-122"/>
                <a:ea typeface="仿宋" panose="02010609060101010101" charset="-122"/>
                <a:cs typeface="仿宋" panose="02010609060101010101" charset="-122"/>
              </a:rPr>
              <a:t>：返回指定</a:t>
            </a:r>
            <a:r>
              <a:rPr kumimoji="1" lang="zh-CN" altLang="en-US" sz="1700" b="1" dirty="0">
                <a:solidFill>
                  <a:srgbClr val="FF0000"/>
                </a:solidFill>
                <a:latin typeface="仿宋" panose="02010609060101010101" charset="-122"/>
                <a:ea typeface="仿宋" panose="02010609060101010101" charset="-122"/>
                <a:cs typeface="仿宋" panose="02010609060101010101" charset="-122"/>
              </a:rPr>
              <a:t>字符串</a:t>
            </a:r>
            <a:r>
              <a:rPr kumimoji="1" lang="zh-CN" altLang="en-US" sz="1700" b="1" dirty="0">
                <a:latin typeface="仿宋" panose="02010609060101010101" charset="-122"/>
                <a:ea typeface="仿宋" panose="02010609060101010101" charset="-122"/>
                <a:cs typeface="仿宋" panose="02010609060101010101" charset="-122"/>
              </a:rPr>
              <a:t>在此字符串中第一次出现处的索引</a:t>
            </a:r>
            <a:endParaRPr kumimoji="1" lang="en-US" altLang="zh-CN" sz="1700"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sz="1700" b="1" dirty="0" err="1">
                <a:latin typeface="仿宋" panose="02010609060101010101" charset="-122"/>
                <a:ea typeface="仿宋" panose="02010609060101010101" charset="-122"/>
                <a:cs typeface="仿宋" panose="02010609060101010101" charset="-122"/>
              </a:rPr>
              <a:t>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indexOf</a:t>
            </a:r>
            <a:r>
              <a:rPr kumimoji="1" lang="en-US" altLang="zh-CN" sz="1700" b="1" dirty="0">
                <a:latin typeface="仿宋" panose="02010609060101010101" charset="-122"/>
                <a:ea typeface="仿宋" panose="02010609060101010101" charset="-122"/>
                <a:cs typeface="仿宋" panose="02010609060101010101" charset="-122"/>
              </a:rPr>
              <a:t>(</a:t>
            </a:r>
            <a:r>
              <a:rPr kumimoji="1" lang="en-US" altLang="zh-CN" sz="1700" b="1" dirty="0" err="1">
                <a:latin typeface="仿宋" panose="02010609060101010101" charset="-122"/>
                <a:ea typeface="仿宋" panose="02010609060101010101" charset="-122"/>
                <a:cs typeface="仿宋" panose="02010609060101010101" charset="-122"/>
              </a:rPr>
              <a:t>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ch,int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fromIndex</a:t>
            </a:r>
            <a:r>
              <a:rPr kumimoji="1" lang="en-US" altLang="zh-CN" sz="1700" b="1" dirty="0">
                <a:latin typeface="仿宋" panose="02010609060101010101" charset="-122"/>
                <a:ea typeface="仿宋" panose="02010609060101010101" charset="-122"/>
                <a:cs typeface="仿宋" panose="02010609060101010101" charset="-122"/>
              </a:rPr>
              <a:t>):</a:t>
            </a:r>
            <a:r>
              <a:rPr kumimoji="1" lang="zh-CN" altLang="en-US" sz="1700" b="1" dirty="0">
                <a:latin typeface="仿宋" panose="02010609060101010101" charset="-122"/>
                <a:ea typeface="仿宋" panose="02010609060101010101" charset="-122"/>
                <a:cs typeface="仿宋" panose="02010609060101010101" charset="-122"/>
              </a:rPr>
              <a:t>返回指定</a:t>
            </a:r>
            <a:r>
              <a:rPr kumimoji="1" lang="zh-CN" altLang="en-US" sz="1700" b="1" dirty="0">
                <a:solidFill>
                  <a:srgbClr val="FF0000"/>
                </a:solidFill>
                <a:latin typeface="仿宋" panose="02010609060101010101" charset="-122"/>
                <a:ea typeface="仿宋" panose="02010609060101010101" charset="-122"/>
                <a:cs typeface="仿宋" panose="02010609060101010101" charset="-122"/>
              </a:rPr>
              <a:t>字符</a:t>
            </a:r>
            <a:r>
              <a:rPr kumimoji="1" lang="zh-CN" altLang="en-US" sz="1700" b="1" dirty="0">
                <a:latin typeface="仿宋" panose="02010609060101010101" charset="-122"/>
                <a:ea typeface="仿宋" panose="02010609060101010101" charset="-122"/>
                <a:cs typeface="仿宋" panose="02010609060101010101" charset="-122"/>
              </a:rPr>
              <a:t>在此字符串中指定位置后第一次出现处的索引</a:t>
            </a:r>
            <a:endParaRPr kumimoji="1" lang="en-US" altLang="zh-CN" sz="1700"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sz="1700" b="1" dirty="0" err="1">
                <a:latin typeface="仿宋" panose="02010609060101010101" charset="-122"/>
                <a:ea typeface="仿宋" panose="02010609060101010101" charset="-122"/>
                <a:cs typeface="仿宋" panose="02010609060101010101" charset="-122"/>
              </a:rPr>
              <a:t>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indexOf</a:t>
            </a:r>
            <a:r>
              <a:rPr kumimoji="1" lang="en-US" altLang="zh-CN" sz="1700" b="1" dirty="0">
                <a:latin typeface="仿宋" panose="02010609060101010101" charset="-122"/>
                <a:ea typeface="仿宋" panose="02010609060101010101" charset="-122"/>
                <a:cs typeface="仿宋" panose="02010609060101010101" charset="-122"/>
              </a:rPr>
              <a:t>(String</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str,int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fromIndex</a:t>
            </a:r>
            <a:r>
              <a:rPr kumimoji="1" lang="en-US" altLang="zh-CN" sz="1700" b="1" dirty="0">
                <a:latin typeface="仿宋" panose="02010609060101010101" charset="-122"/>
                <a:ea typeface="仿宋" panose="02010609060101010101" charset="-122"/>
                <a:cs typeface="仿宋" panose="02010609060101010101" charset="-122"/>
              </a:rPr>
              <a:t>):</a:t>
            </a:r>
            <a:r>
              <a:rPr kumimoji="1" lang="zh-CN" altLang="en-US" sz="1700" b="1" dirty="0">
                <a:latin typeface="仿宋" panose="02010609060101010101" charset="-122"/>
                <a:ea typeface="仿宋" panose="02010609060101010101" charset="-122"/>
                <a:cs typeface="仿宋" panose="02010609060101010101" charset="-122"/>
              </a:rPr>
              <a:t>返回指定</a:t>
            </a:r>
            <a:r>
              <a:rPr kumimoji="1" lang="zh-CN" altLang="en-US" sz="1700" b="1" dirty="0">
                <a:solidFill>
                  <a:srgbClr val="FF0000"/>
                </a:solidFill>
                <a:latin typeface="仿宋" panose="02010609060101010101" charset="-122"/>
                <a:ea typeface="仿宋" panose="02010609060101010101" charset="-122"/>
                <a:cs typeface="仿宋" panose="02010609060101010101" charset="-122"/>
              </a:rPr>
              <a:t>字符串</a:t>
            </a:r>
            <a:r>
              <a:rPr kumimoji="1" lang="zh-CN" altLang="en-US" sz="1700" b="1" dirty="0">
                <a:latin typeface="仿宋" panose="02010609060101010101" charset="-122"/>
                <a:ea typeface="仿宋" panose="02010609060101010101" charset="-122"/>
                <a:cs typeface="仿宋" panose="02010609060101010101" charset="-122"/>
              </a:rPr>
              <a:t>在此字符串中指定位置后第一次出现处的索引</a:t>
            </a:r>
            <a:endParaRPr kumimoji="1" lang="en-US" altLang="zh-CN" sz="1700"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sz="1700" b="1" dirty="0" err="1">
                <a:latin typeface="仿宋" panose="02010609060101010101" charset="-122"/>
                <a:ea typeface="仿宋" panose="02010609060101010101" charset="-122"/>
                <a:cs typeface="仿宋" panose="02010609060101010101" charset="-122"/>
              </a:rPr>
              <a:t>lastIndexOf() </a:t>
            </a:r>
            <a:r>
              <a:rPr kumimoji="1" lang="zh-CN" altLang="en-US" sz="1700" b="1" dirty="0" err="1">
                <a:latin typeface="仿宋" panose="02010609060101010101" charset="-122"/>
                <a:ea typeface="仿宋" panose="02010609060101010101" charset="-122"/>
                <a:cs typeface="仿宋" panose="02010609060101010101" charset="-122"/>
              </a:rPr>
              <a:t>最后出现的位置</a:t>
            </a:r>
            <a:endParaRPr kumimoji="1" lang="zh-CN" altLang="en-US" sz="1700" b="1" dirty="0" err="1">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sz="1700" b="1" dirty="0">
                <a:latin typeface="仿宋" panose="02010609060101010101" charset="-122"/>
                <a:ea typeface="仿宋" panose="02010609060101010101" charset="-122"/>
                <a:cs typeface="仿宋" panose="02010609060101010101" charset="-122"/>
              </a:rPr>
              <a:t>String</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a:latin typeface="仿宋" panose="02010609060101010101" charset="-122"/>
                <a:ea typeface="仿宋" panose="02010609060101010101" charset="-122"/>
                <a:cs typeface="仿宋" panose="02010609060101010101" charset="-122"/>
              </a:rPr>
              <a:t>substring(</a:t>
            </a:r>
            <a:r>
              <a:rPr kumimoji="1" lang="en-US" altLang="zh-CN" sz="1700" b="1" dirty="0" err="1">
                <a:latin typeface="仿宋" panose="02010609060101010101" charset="-122"/>
                <a:ea typeface="仿宋" panose="02010609060101010101" charset="-122"/>
                <a:cs typeface="仿宋" panose="02010609060101010101" charset="-122"/>
              </a:rPr>
              <a:t>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a:latin typeface="仿宋" panose="02010609060101010101" charset="-122"/>
                <a:ea typeface="仿宋" panose="02010609060101010101" charset="-122"/>
                <a:cs typeface="仿宋" panose="02010609060101010101" charset="-122"/>
              </a:rPr>
              <a:t>start):</a:t>
            </a:r>
            <a:r>
              <a:rPr kumimoji="1" lang="zh-CN" altLang="en-US" sz="1700" b="1" dirty="0">
                <a:latin typeface="仿宋" panose="02010609060101010101" charset="-122"/>
                <a:ea typeface="仿宋" panose="02010609060101010101" charset="-122"/>
                <a:cs typeface="仿宋" panose="02010609060101010101" charset="-122"/>
              </a:rPr>
              <a:t>从指定位置开始截取字符串，默认到未尾</a:t>
            </a:r>
            <a:endParaRPr kumimoji="1" lang="en-US" altLang="zh-CN" sz="1700"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sz="1700" b="1" dirty="0">
                <a:latin typeface="仿宋" panose="02010609060101010101" charset="-122"/>
                <a:ea typeface="仿宋" panose="02010609060101010101" charset="-122"/>
                <a:cs typeface="仿宋" panose="02010609060101010101" charset="-122"/>
              </a:rPr>
              <a:t>String</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a:latin typeface="仿宋" panose="02010609060101010101" charset="-122"/>
                <a:ea typeface="仿宋" panose="02010609060101010101" charset="-122"/>
                <a:cs typeface="仿宋" panose="02010609060101010101" charset="-122"/>
              </a:rPr>
              <a:t>substring(</a:t>
            </a:r>
            <a:r>
              <a:rPr kumimoji="1" lang="en-US" altLang="zh-CN" sz="1700" b="1" dirty="0" err="1">
                <a:latin typeface="仿宋" panose="02010609060101010101" charset="-122"/>
                <a:ea typeface="仿宋" panose="02010609060101010101" charset="-122"/>
                <a:cs typeface="仿宋" panose="02010609060101010101" charset="-122"/>
              </a:rPr>
              <a:t>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err="1">
                <a:latin typeface="仿宋" panose="02010609060101010101" charset="-122"/>
                <a:ea typeface="仿宋" panose="02010609060101010101" charset="-122"/>
                <a:cs typeface="仿宋" panose="02010609060101010101" charset="-122"/>
              </a:rPr>
              <a:t>start,int</a:t>
            </a:r>
            <a:r>
              <a:rPr kumimoji="1" lang="zh-CN" altLang="en-US" sz="1700" b="1" dirty="0">
                <a:latin typeface="仿宋" panose="02010609060101010101" charset="-122"/>
                <a:ea typeface="仿宋" panose="02010609060101010101" charset="-122"/>
                <a:cs typeface="仿宋" panose="02010609060101010101" charset="-122"/>
              </a:rPr>
              <a:t> </a:t>
            </a:r>
            <a:r>
              <a:rPr kumimoji="1" lang="en-US" altLang="zh-CN" sz="1700" b="1" dirty="0">
                <a:latin typeface="仿宋" panose="02010609060101010101" charset="-122"/>
                <a:ea typeface="仿宋" panose="02010609060101010101" charset="-122"/>
                <a:cs typeface="仿宋" panose="02010609060101010101" charset="-122"/>
              </a:rPr>
              <a:t>end):</a:t>
            </a:r>
            <a:r>
              <a:rPr kumimoji="1" lang="zh-CN" altLang="en-US" sz="1700" b="1" dirty="0">
                <a:latin typeface="仿宋" panose="02010609060101010101" charset="-122"/>
                <a:ea typeface="仿宋" panose="02010609060101010101" charset="-122"/>
                <a:cs typeface="仿宋" panose="02010609060101010101" charset="-122"/>
              </a:rPr>
              <a:t>从指定位置开始到指定位置结束截取字符图</a:t>
            </a:r>
            <a:endParaRPr kumimoji="1" lang="zh-CN" altLang="en-US" sz="1700" b="1"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185366" y="1009422"/>
            <a:ext cx="3089307" cy="461665"/>
          </a:xfrm>
          <a:prstGeom prst="rect">
            <a:avLst/>
          </a:prstGeom>
        </p:spPr>
        <p:txBody>
          <a:bodyPr wrap="none">
            <a:spAutoFit/>
          </a:bodyPr>
          <a:p>
            <a:pPr marL="285750" indent="-285750">
              <a:buFont typeface="Wingdings" panose="05000000000000000000" pitchFamily="2" charset="2"/>
              <a:buChar char="n"/>
            </a:pPr>
            <a:r>
              <a:rPr kumimoji="1" lang="zh-CN" altLang="en-US" sz="2400" b="1" dirty="0">
                <a:latin typeface="仿宋" panose="02010609060101010101" charset="-122"/>
                <a:ea typeface="仿宋" panose="02010609060101010101" charset="-122"/>
                <a:cs typeface="仿宋" panose="02010609060101010101" charset="-122"/>
              </a:rPr>
              <a:t>案例</a:t>
            </a:r>
            <a:r>
              <a:rPr kumimoji="1" lang="en-US" altLang="zh-CN" sz="2400" b="1" dirty="0">
                <a:latin typeface="仿宋" panose="02010609060101010101" charset="-122"/>
                <a:ea typeface="仿宋" panose="02010609060101010101" charset="-122"/>
                <a:cs typeface="仿宋" panose="02010609060101010101" charset="-122"/>
              </a:rPr>
              <a:t>:</a:t>
            </a:r>
            <a:r>
              <a:rPr kumimoji="1" lang="zh-CN" altLang="en-US" sz="2400" b="1" dirty="0">
                <a:latin typeface="仿宋" panose="02010609060101010101" charset="-122"/>
                <a:ea typeface="仿宋" panose="02010609060101010101" charset="-122"/>
                <a:cs typeface="仿宋" panose="02010609060101010101" charset="-122"/>
              </a:rPr>
              <a:t>字符串的遍历</a:t>
            </a:r>
            <a:endParaRPr lang="zh-CN" altLang="en-US" sz="2400" dirty="0"/>
          </a:p>
        </p:txBody>
      </p:sp>
      <p:sp>
        <p:nvSpPr>
          <p:cNvPr id="3" name="矩形 2"/>
          <p:cNvSpPr/>
          <p:nvPr/>
        </p:nvSpPr>
        <p:spPr>
          <a:xfrm>
            <a:off x="1314839" y="1751415"/>
            <a:ext cx="7197212" cy="2030095"/>
          </a:xfrm>
          <a:prstGeom prst="rect">
            <a:avLst/>
          </a:prstGeom>
          <a:solidFill>
            <a:schemeClr val="bg1"/>
          </a:solidFill>
          <a:ln>
            <a:solidFill>
              <a:schemeClr val="accent6"/>
            </a:solidFill>
          </a:ln>
        </p:spPr>
        <p:txBody>
          <a:bodyPr wrap="square">
            <a:spAutoFit/>
          </a:bodyPr>
          <a:p>
            <a:r>
              <a:rPr lang="en-US" altLang="zh-CN" b="1" dirty="0">
                <a:solidFill>
                  <a:srgbClr val="7F0055"/>
                </a:solidFill>
                <a:latin typeface="仿宋" panose="02010609060101010101" charset="-122"/>
                <a:ea typeface="仿宋" panose="02010609060101010101" charset="-122"/>
              </a:rPr>
              <a:t>public</a:t>
            </a:r>
            <a:r>
              <a:rPr lang="en-US" altLang="zh-CN" b="1" dirty="0">
                <a:solidFill>
                  <a:srgbClr val="000000"/>
                </a:solidFill>
                <a:latin typeface="仿宋" panose="02010609060101010101" charset="-122"/>
                <a:ea typeface="仿宋" panose="02010609060101010101" charset="-122"/>
              </a:rPr>
              <a:t> </a:t>
            </a:r>
            <a:r>
              <a:rPr lang="en-US" altLang="zh-CN" b="1" dirty="0">
                <a:solidFill>
                  <a:srgbClr val="7F0055"/>
                </a:solidFill>
                <a:latin typeface="仿宋" panose="02010609060101010101" charset="-122"/>
                <a:ea typeface="仿宋" panose="02010609060101010101" charset="-122"/>
              </a:rPr>
              <a:t>static</a:t>
            </a:r>
            <a:r>
              <a:rPr lang="en-US" altLang="zh-CN" b="1" dirty="0">
                <a:solidFill>
                  <a:srgbClr val="000000"/>
                </a:solidFill>
                <a:latin typeface="仿宋" panose="02010609060101010101" charset="-122"/>
                <a:ea typeface="仿宋" panose="02010609060101010101" charset="-122"/>
              </a:rPr>
              <a:t> </a:t>
            </a:r>
            <a:r>
              <a:rPr lang="en-US" altLang="zh-CN" b="1" dirty="0">
                <a:solidFill>
                  <a:srgbClr val="7F0055"/>
                </a:solidFill>
                <a:latin typeface="仿宋" panose="02010609060101010101" charset="-122"/>
                <a:ea typeface="仿宋" panose="02010609060101010101" charset="-122"/>
              </a:rPr>
              <a:t>void</a:t>
            </a:r>
            <a:r>
              <a:rPr lang="en-US" altLang="zh-CN" b="1" dirty="0">
                <a:solidFill>
                  <a:srgbClr val="000000"/>
                </a:solidFill>
                <a:latin typeface="仿宋" panose="02010609060101010101" charset="-122"/>
                <a:ea typeface="仿宋" panose="02010609060101010101" charset="-122"/>
              </a:rPr>
              <a:t> main(String[] </a:t>
            </a:r>
            <a:r>
              <a:rPr lang="en-US" altLang="zh-CN" b="1" dirty="0" err="1">
                <a:solidFill>
                  <a:srgbClr val="6A3E3E"/>
                </a:solidFill>
                <a:latin typeface="仿宋" panose="02010609060101010101" charset="-122"/>
                <a:ea typeface="仿宋" panose="02010609060101010101" charset="-122"/>
              </a:rPr>
              <a:t>args</a:t>
            </a:r>
            <a:r>
              <a:rPr lang="en-US" altLang="zh-CN" b="1" dirty="0">
                <a:solidFill>
                  <a:srgbClr val="000000"/>
                </a:solidFill>
                <a:latin typeface="仿宋" panose="02010609060101010101" charset="-122"/>
                <a:ea typeface="仿宋" panose="02010609060101010101" charset="-122"/>
              </a:rPr>
              <a:t>) {</a:t>
            </a:r>
            <a:endParaRPr lang="zh-CN" altLang="en-US" dirty="0">
              <a:solidFill>
                <a:srgbClr val="3F7F5F"/>
              </a:solidFill>
              <a:latin typeface="仿宋" panose="02010609060101010101" charset="-122"/>
              <a:ea typeface="仿宋" panose="02010609060101010101" charset="-122"/>
            </a:endParaRPr>
          </a:p>
          <a:p>
            <a:r>
              <a:rPr lang="en-US" altLang="zh-CN" dirty="0">
                <a:solidFill>
                  <a:srgbClr val="000000"/>
                </a:solidFill>
                <a:latin typeface="仿宋" panose="02010609060101010101" charset="-122"/>
                <a:ea typeface="仿宋" panose="02010609060101010101" charset="-122"/>
              </a:rPr>
              <a:t>	String </a:t>
            </a:r>
            <a:r>
              <a:rPr lang="en-US" altLang="zh-CN" dirty="0" err="1">
                <a:solidFill>
                  <a:srgbClr val="6A3E3E"/>
                </a:solidFill>
                <a:latin typeface="仿宋" panose="02010609060101010101" charset="-122"/>
                <a:ea typeface="仿宋" panose="02010609060101010101" charset="-122"/>
              </a:rPr>
              <a:t>str</a:t>
            </a:r>
            <a:r>
              <a:rPr lang="en-US" altLang="zh-CN" dirty="0">
                <a:solidFill>
                  <a:srgbClr val="000000"/>
                </a:solidFill>
                <a:latin typeface="仿宋" panose="02010609060101010101" charset="-122"/>
                <a:ea typeface="仿宋" panose="02010609060101010101" charset="-122"/>
              </a:rPr>
              <a:t> = </a:t>
            </a:r>
            <a:r>
              <a:rPr lang="en-US" altLang="zh-CN" dirty="0">
                <a:solidFill>
                  <a:srgbClr val="2A00FF"/>
                </a:solidFill>
                <a:latin typeface="仿宋" panose="02010609060101010101" charset="-122"/>
                <a:ea typeface="仿宋" panose="02010609060101010101" charset="-122"/>
              </a:rPr>
              <a:t>"</a:t>
            </a:r>
            <a:r>
              <a:rPr lang="en-US" altLang="zh-CN" dirty="0" err="1">
                <a:solidFill>
                  <a:srgbClr val="2A00FF"/>
                </a:solidFill>
                <a:latin typeface="仿宋" panose="02010609060101010101" charset="-122"/>
                <a:ea typeface="仿宋" panose="02010609060101010101" charset="-122"/>
              </a:rPr>
              <a:t>Hello,How</a:t>
            </a:r>
            <a:r>
              <a:rPr lang="en-US" altLang="zh-CN" dirty="0">
                <a:solidFill>
                  <a:srgbClr val="2A00FF"/>
                </a:solidFill>
                <a:latin typeface="仿宋" panose="02010609060101010101" charset="-122"/>
                <a:ea typeface="仿宋" panose="02010609060101010101" charset="-122"/>
              </a:rPr>
              <a:t> Are You!"</a:t>
            </a:r>
            <a:r>
              <a:rPr lang="en-US" altLang="zh-CN" dirty="0">
                <a:solidFill>
                  <a:srgbClr val="000000"/>
                </a:solidFill>
                <a:latin typeface="仿宋" panose="02010609060101010101" charset="-122"/>
                <a:ea typeface="仿宋" panose="02010609060101010101" charset="-122"/>
              </a:rPr>
              <a:t>;</a:t>
            </a:r>
            <a:endParaRPr lang="en-US" altLang="zh-CN" dirty="0">
              <a:solidFill>
                <a:srgbClr val="000000"/>
              </a:solidFill>
              <a:latin typeface="仿宋" panose="02010609060101010101" charset="-122"/>
              <a:ea typeface="仿宋" panose="02010609060101010101" charset="-122"/>
            </a:endParaRPr>
          </a:p>
          <a:p>
            <a:r>
              <a:rPr lang="en-US" altLang="zh-CN" dirty="0">
                <a:solidFill>
                  <a:srgbClr val="000000"/>
                </a:solidFill>
                <a:latin typeface="仿宋" panose="02010609060101010101" charset="-122"/>
                <a:ea typeface="仿宋" panose="02010609060101010101" charset="-122"/>
              </a:rPr>
              <a:t>		</a:t>
            </a:r>
            <a:endParaRPr lang="en-US" altLang="zh-CN" dirty="0">
              <a:solidFill>
                <a:srgbClr val="000000"/>
              </a:solidFill>
              <a:latin typeface="仿宋" panose="02010609060101010101" charset="-122"/>
              <a:ea typeface="仿宋" panose="02010609060101010101" charset="-122"/>
            </a:endParaRPr>
          </a:p>
          <a:p>
            <a:r>
              <a:rPr lang="en-US" altLang="zh-CN" dirty="0">
                <a:solidFill>
                  <a:srgbClr val="000000"/>
                </a:solidFill>
                <a:latin typeface="仿宋" panose="02010609060101010101" charset="-122"/>
                <a:ea typeface="仿宋" panose="02010609060101010101" charset="-122"/>
              </a:rPr>
              <a:t>	</a:t>
            </a:r>
            <a:r>
              <a:rPr lang="en-US" altLang="zh-CN" b="1" dirty="0" err="1">
                <a:solidFill>
                  <a:srgbClr val="7F0055"/>
                </a:solidFill>
                <a:latin typeface="仿宋" panose="02010609060101010101" charset="-122"/>
                <a:ea typeface="仿宋" panose="02010609060101010101" charset="-122"/>
              </a:rPr>
              <a:t>for</a:t>
            </a:r>
            <a:r>
              <a:rPr lang="en-US" altLang="zh-CN" b="1" dirty="0">
                <a:solidFill>
                  <a:srgbClr val="000000"/>
                </a:solidFill>
                <a:latin typeface="仿宋" panose="02010609060101010101" charset="-122"/>
                <a:ea typeface="仿宋" panose="02010609060101010101" charset="-122"/>
              </a:rPr>
              <a:t>(</a:t>
            </a:r>
            <a:r>
              <a:rPr lang="en-US" altLang="zh-CN" b="1" dirty="0" err="1">
                <a:solidFill>
                  <a:srgbClr val="7F0055"/>
                </a:solidFill>
                <a:latin typeface="仿宋" panose="02010609060101010101" charset="-122"/>
                <a:ea typeface="仿宋" panose="02010609060101010101" charset="-122"/>
              </a:rPr>
              <a:t>int</a:t>
            </a:r>
            <a:r>
              <a:rPr lang="en-US" altLang="zh-CN" b="1" dirty="0">
                <a:solidFill>
                  <a:srgbClr val="000000"/>
                </a:solidFill>
                <a:latin typeface="仿宋" panose="02010609060101010101" charset="-122"/>
                <a:ea typeface="仿宋" panose="02010609060101010101" charset="-122"/>
              </a:rPr>
              <a:t> </a:t>
            </a:r>
            <a:r>
              <a:rPr lang="en-US" altLang="zh-CN" b="1" dirty="0" err="1">
                <a:solidFill>
                  <a:srgbClr val="6A3E3E"/>
                </a:solidFill>
                <a:latin typeface="仿宋" panose="02010609060101010101" charset="-122"/>
                <a:ea typeface="仿宋" panose="02010609060101010101" charset="-122"/>
              </a:rPr>
              <a:t>i</a:t>
            </a:r>
            <a:r>
              <a:rPr lang="en-US" altLang="zh-CN" b="1" dirty="0">
                <a:solidFill>
                  <a:srgbClr val="000000"/>
                </a:solidFill>
                <a:latin typeface="仿宋" panose="02010609060101010101" charset="-122"/>
                <a:ea typeface="仿宋" panose="02010609060101010101" charset="-122"/>
              </a:rPr>
              <a:t> = 0; </a:t>
            </a:r>
            <a:r>
              <a:rPr lang="en-US" altLang="zh-CN" b="1" dirty="0" err="1">
                <a:solidFill>
                  <a:srgbClr val="6A3E3E"/>
                </a:solidFill>
                <a:latin typeface="仿宋" panose="02010609060101010101" charset="-122"/>
                <a:ea typeface="仿宋" panose="02010609060101010101" charset="-122"/>
              </a:rPr>
              <a:t>i</a:t>
            </a:r>
            <a:r>
              <a:rPr lang="en-US" altLang="zh-CN" b="1" dirty="0">
                <a:solidFill>
                  <a:srgbClr val="000000"/>
                </a:solidFill>
                <a:latin typeface="仿宋" panose="02010609060101010101" charset="-122"/>
                <a:ea typeface="仿宋" panose="02010609060101010101" charset="-122"/>
              </a:rPr>
              <a:t> &lt; </a:t>
            </a:r>
            <a:r>
              <a:rPr lang="en-US" altLang="zh-CN" b="1" dirty="0" err="1">
                <a:solidFill>
                  <a:srgbClr val="6A3E3E"/>
                </a:solidFill>
                <a:latin typeface="仿宋" panose="02010609060101010101" charset="-122"/>
                <a:ea typeface="仿宋" panose="02010609060101010101" charset="-122"/>
              </a:rPr>
              <a:t>str</a:t>
            </a:r>
            <a:r>
              <a:rPr lang="en-US" altLang="zh-CN" b="1" dirty="0" err="1">
                <a:solidFill>
                  <a:srgbClr val="000000"/>
                </a:solidFill>
                <a:latin typeface="仿宋" panose="02010609060101010101" charset="-122"/>
                <a:ea typeface="仿宋" panose="02010609060101010101" charset="-122"/>
              </a:rPr>
              <a:t>.length</a:t>
            </a:r>
            <a:r>
              <a:rPr lang="en-US" altLang="zh-CN" b="1" dirty="0">
                <a:solidFill>
                  <a:srgbClr val="000000"/>
                </a:solidFill>
                <a:latin typeface="仿宋" panose="02010609060101010101" charset="-122"/>
                <a:ea typeface="仿宋" panose="02010609060101010101" charset="-122"/>
              </a:rPr>
              <a:t>(); </a:t>
            </a:r>
            <a:r>
              <a:rPr lang="en-US" altLang="zh-CN" b="1" dirty="0" err="1">
                <a:solidFill>
                  <a:srgbClr val="6A3E3E"/>
                </a:solidFill>
                <a:latin typeface="仿宋" panose="02010609060101010101" charset="-122"/>
                <a:ea typeface="仿宋" panose="02010609060101010101" charset="-122"/>
              </a:rPr>
              <a:t>i</a:t>
            </a:r>
            <a:r>
              <a:rPr lang="en-US" altLang="zh-CN" b="1" dirty="0">
                <a:solidFill>
                  <a:srgbClr val="000000"/>
                </a:solidFill>
                <a:latin typeface="仿宋" panose="02010609060101010101" charset="-122"/>
                <a:ea typeface="仿宋" panose="02010609060101010101" charset="-122"/>
              </a:rPr>
              <a:t>++){</a:t>
            </a:r>
            <a:endParaRPr lang="en-US" altLang="zh-CN" b="1" dirty="0">
              <a:solidFill>
                <a:srgbClr val="000000"/>
              </a:solidFill>
              <a:latin typeface="仿宋" panose="02010609060101010101" charset="-122"/>
              <a:ea typeface="仿宋" panose="02010609060101010101" charset="-122"/>
            </a:endParaRPr>
          </a:p>
          <a:p>
            <a:r>
              <a:rPr lang="en-US" altLang="zh-CN" dirty="0">
                <a:solidFill>
                  <a:srgbClr val="000000"/>
                </a:solidFill>
                <a:latin typeface="仿宋" panose="02010609060101010101" charset="-122"/>
                <a:ea typeface="仿宋" panose="02010609060101010101" charset="-122"/>
              </a:rPr>
              <a:t>			</a:t>
            </a:r>
            <a:r>
              <a:rPr lang="en-US" altLang="zh-CN" dirty="0" err="1">
                <a:solidFill>
                  <a:srgbClr val="000000"/>
                </a:solidFill>
                <a:latin typeface="仿宋" panose="02010609060101010101" charset="-122"/>
                <a:ea typeface="仿宋" panose="02010609060101010101" charset="-122"/>
              </a:rPr>
              <a:t>System.</a:t>
            </a:r>
            <a:r>
              <a:rPr lang="en-US" altLang="zh-CN" b="1" i="1" dirty="0" err="1">
                <a:solidFill>
                  <a:srgbClr val="0000C0"/>
                </a:solidFill>
                <a:latin typeface="仿宋" panose="02010609060101010101" charset="-122"/>
                <a:ea typeface="仿宋" panose="02010609060101010101" charset="-122"/>
              </a:rPr>
              <a:t>out</a:t>
            </a:r>
            <a:r>
              <a:rPr lang="en-US" altLang="zh-CN" b="1" i="1" dirty="0" err="1">
                <a:solidFill>
                  <a:srgbClr val="000000"/>
                </a:solidFill>
                <a:latin typeface="仿宋" panose="02010609060101010101" charset="-122"/>
                <a:ea typeface="仿宋" panose="02010609060101010101" charset="-122"/>
              </a:rPr>
              <a:t>.println</a:t>
            </a:r>
            <a:r>
              <a:rPr lang="en-US" altLang="zh-CN" b="1" i="1" dirty="0">
                <a:solidFill>
                  <a:srgbClr val="000000"/>
                </a:solidFill>
                <a:latin typeface="仿宋" panose="02010609060101010101" charset="-122"/>
                <a:ea typeface="仿宋" panose="02010609060101010101" charset="-122"/>
              </a:rPr>
              <a:t>(</a:t>
            </a:r>
            <a:r>
              <a:rPr lang="en-US" altLang="zh-CN" b="1" i="1" dirty="0" err="1">
                <a:solidFill>
                  <a:srgbClr val="6A3E3E"/>
                </a:solidFill>
                <a:latin typeface="仿宋" panose="02010609060101010101" charset="-122"/>
                <a:ea typeface="仿宋" panose="02010609060101010101" charset="-122"/>
              </a:rPr>
              <a:t>str</a:t>
            </a:r>
            <a:r>
              <a:rPr lang="en-US" altLang="zh-CN" b="1" i="1" dirty="0" err="1">
                <a:solidFill>
                  <a:srgbClr val="000000"/>
                </a:solidFill>
                <a:latin typeface="仿宋" panose="02010609060101010101" charset="-122"/>
                <a:ea typeface="仿宋" panose="02010609060101010101" charset="-122"/>
              </a:rPr>
              <a:t>.charAt</a:t>
            </a:r>
            <a:r>
              <a:rPr lang="en-US" altLang="zh-CN" b="1" i="1" dirty="0">
                <a:solidFill>
                  <a:srgbClr val="000000"/>
                </a:solidFill>
                <a:latin typeface="仿宋" panose="02010609060101010101" charset="-122"/>
                <a:ea typeface="仿宋" panose="02010609060101010101" charset="-122"/>
              </a:rPr>
              <a:t>(</a:t>
            </a:r>
            <a:r>
              <a:rPr lang="en-US" altLang="zh-CN" b="1" i="1" dirty="0" err="1">
                <a:solidFill>
                  <a:srgbClr val="6A3E3E"/>
                </a:solidFill>
                <a:latin typeface="仿宋" panose="02010609060101010101" charset="-122"/>
                <a:ea typeface="仿宋" panose="02010609060101010101" charset="-122"/>
              </a:rPr>
              <a:t>i</a:t>
            </a:r>
            <a:r>
              <a:rPr lang="en-US" altLang="zh-CN" b="1" i="1" dirty="0">
                <a:solidFill>
                  <a:srgbClr val="000000"/>
                </a:solidFill>
                <a:latin typeface="仿宋" panose="02010609060101010101" charset="-122"/>
                <a:ea typeface="仿宋" panose="02010609060101010101" charset="-122"/>
              </a:rPr>
              <a:t>));</a:t>
            </a:r>
            <a:endParaRPr lang="en-US" altLang="zh-CN" b="1" i="1" dirty="0">
              <a:solidFill>
                <a:srgbClr val="000000"/>
              </a:solidFill>
              <a:latin typeface="仿宋" panose="02010609060101010101" charset="-122"/>
              <a:ea typeface="仿宋" panose="02010609060101010101" charset="-122"/>
            </a:endParaRPr>
          </a:p>
          <a:p>
            <a:r>
              <a:rPr lang="en-US" altLang="zh-CN" dirty="0">
                <a:solidFill>
                  <a:srgbClr val="000000"/>
                </a:solidFill>
                <a:latin typeface="仿宋" panose="02010609060101010101" charset="-122"/>
                <a:ea typeface="仿宋" panose="02010609060101010101" charset="-122"/>
              </a:rPr>
              <a:t>		}</a:t>
            </a:r>
            <a:endParaRPr lang="en-US" altLang="zh-CN" dirty="0">
              <a:solidFill>
                <a:srgbClr val="000000"/>
              </a:solidFill>
              <a:latin typeface="仿宋" panose="02010609060101010101" charset="-122"/>
              <a:ea typeface="仿宋" panose="02010609060101010101" charset="-122"/>
            </a:endParaRPr>
          </a:p>
          <a:p>
            <a:r>
              <a:rPr lang="en-US" altLang="zh-CN" dirty="0">
                <a:solidFill>
                  <a:srgbClr val="000000"/>
                </a:solidFill>
                <a:latin typeface="仿宋" panose="02010609060101010101" charset="-122"/>
                <a:ea typeface="仿宋" panose="02010609060101010101" charset="-122"/>
              </a:rPr>
              <a:t>}</a:t>
            </a:r>
            <a:endParaRPr lang="zh-CN" altLang="en-US" dirty="0">
              <a:latin typeface="仿宋" panose="02010609060101010101" charset="-122"/>
              <a:ea typeface="仿宋" panose="020106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10026" y="212460"/>
            <a:ext cx="4378122" cy="461665"/>
          </a:xfrm>
          <a:prstGeom prst="rect">
            <a:avLst/>
          </a:prstGeom>
          <a:noFill/>
        </p:spPr>
        <p:txBody>
          <a:bodyPr wrap="none" rtlCol="0">
            <a:spAutoFit/>
          </a:bodyPr>
          <a:p>
            <a:pPr marL="342900" indent="-342900">
              <a:buFont typeface="Wingdings" panose="05000000000000000000" pitchFamily="2" charset="2"/>
              <a:buChar char="n"/>
            </a:pPr>
            <a:r>
              <a:rPr kumimoji="1" lang="zh-CN" altLang="en-US" sz="2400" b="1" dirty="0">
                <a:latin typeface="仿宋" panose="02010609060101010101" charset="-122"/>
                <a:ea typeface="仿宋" panose="02010609060101010101" charset="-122"/>
                <a:cs typeface="仿宋" panose="02010609060101010101" charset="-122"/>
              </a:rPr>
              <a:t>案例</a:t>
            </a:r>
            <a:r>
              <a:rPr kumimoji="1" lang="en-US" altLang="zh-CN" sz="2400" b="1" dirty="0">
                <a:latin typeface="仿宋" panose="02010609060101010101" charset="-122"/>
                <a:ea typeface="仿宋" panose="02010609060101010101" charset="-122"/>
                <a:cs typeface="仿宋" panose="02010609060101010101" charset="-122"/>
              </a:rPr>
              <a:t>:</a:t>
            </a:r>
            <a:r>
              <a:rPr kumimoji="1" lang="zh-CN" altLang="en-US" sz="2400" b="1" dirty="0">
                <a:latin typeface="仿宋" panose="02010609060101010101" charset="-122"/>
                <a:ea typeface="仿宋" panose="02010609060101010101" charset="-122"/>
                <a:cs typeface="仿宋" panose="02010609060101010101" charset="-122"/>
              </a:rPr>
              <a:t>统计不同类型字符个数</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3" name="矩形 2"/>
          <p:cNvSpPr/>
          <p:nvPr/>
        </p:nvSpPr>
        <p:spPr>
          <a:xfrm>
            <a:off x="1074053" y="911415"/>
            <a:ext cx="7875639" cy="5262245"/>
          </a:xfrm>
          <a:prstGeom prst="rect">
            <a:avLst/>
          </a:prstGeom>
          <a:solidFill>
            <a:schemeClr val="bg1"/>
          </a:solidFill>
          <a:ln>
            <a:solidFill>
              <a:schemeClr val="accent6"/>
            </a:solidFill>
          </a:ln>
        </p:spPr>
        <p:txBody>
          <a:bodyPr wrap="square">
            <a:spAutoFit/>
          </a:bodyPr>
          <a:p>
            <a:r>
              <a:rPr lang="en-US" altLang="zh-CN" sz="1600" b="1" dirty="0">
                <a:solidFill>
                  <a:srgbClr val="7F0055"/>
                </a:solidFill>
                <a:latin typeface="仿宋" panose="02010609060101010101" charset="-122"/>
                <a:ea typeface="仿宋" panose="02010609060101010101" charset="-122"/>
                <a:cs typeface="仿宋" panose="02010609060101010101" charset="-122"/>
              </a:rPr>
              <a:t>public</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7F0055"/>
                </a:solidFill>
                <a:latin typeface="仿宋" panose="02010609060101010101" charset="-122"/>
                <a:ea typeface="仿宋" panose="02010609060101010101" charset="-122"/>
                <a:cs typeface="仿宋" panose="02010609060101010101" charset="-122"/>
              </a:rPr>
              <a:t>class</a:t>
            </a:r>
            <a:r>
              <a:rPr lang="en-US" altLang="zh-CN" sz="1600" b="1" dirty="0">
                <a:solidFill>
                  <a:srgbClr val="000000"/>
                </a:solidFill>
                <a:latin typeface="仿宋" panose="02010609060101010101" charset="-122"/>
                <a:ea typeface="仿宋" panose="02010609060101010101" charset="-122"/>
                <a:cs typeface="仿宋" panose="02010609060101010101" charset="-122"/>
              </a:rPr>
              <a:t> Demo {</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7F0055"/>
                </a:solidFill>
                <a:latin typeface="仿宋" panose="02010609060101010101" charset="-122"/>
                <a:ea typeface="仿宋" panose="02010609060101010101" charset="-122"/>
                <a:cs typeface="仿宋" panose="02010609060101010101" charset="-122"/>
              </a:rPr>
              <a:t>public</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7F0055"/>
                </a:solidFill>
                <a:latin typeface="仿宋" panose="02010609060101010101" charset="-122"/>
                <a:ea typeface="仿宋" panose="02010609060101010101" charset="-122"/>
                <a:cs typeface="仿宋" panose="02010609060101010101" charset="-122"/>
              </a:rPr>
              <a:t>static</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7F0055"/>
                </a:solidFill>
                <a:latin typeface="仿宋" panose="02010609060101010101" charset="-122"/>
                <a:ea typeface="仿宋" panose="02010609060101010101" charset="-122"/>
                <a:cs typeface="仿宋" panose="02010609060101010101" charset="-122"/>
              </a:rPr>
              <a:t>void</a:t>
            </a:r>
            <a:r>
              <a:rPr lang="en-US" altLang="zh-CN" sz="1600" b="1" dirty="0">
                <a:solidFill>
                  <a:srgbClr val="000000"/>
                </a:solidFill>
                <a:latin typeface="仿宋" panose="02010609060101010101" charset="-122"/>
                <a:ea typeface="仿宋" panose="02010609060101010101" charset="-122"/>
                <a:cs typeface="仿宋" panose="02010609060101010101" charset="-122"/>
              </a:rPr>
              <a:t> main(String[] </a:t>
            </a:r>
            <a:r>
              <a:rPr lang="en-US" altLang="zh-CN" sz="1600" b="1" dirty="0" err="1">
                <a:solidFill>
                  <a:srgbClr val="6A3E3E"/>
                </a:solidFill>
                <a:latin typeface="仿宋" panose="02010609060101010101" charset="-122"/>
                <a:ea typeface="仿宋" panose="02010609060101010101" charset="-122"/>
                <a:cs typeface="仿宋" panose="02010609060101010101" charset="-122"/>
              </a:rPr>
              <a:t>args</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String </a:t>
            </a:r>
            <a:r>
              <a:rPr lang="en-US" altLang="zh-CN" sz="1600" dirty="0" err="1">
                <a:solidFill>
                  <a:srgbClr val="6A3E3E"/>
                </a:solidFill>
                <a:latin typeface="仿宋" panose="02010609060101010101" charset="-122"/>
                <a:ea typeface="仿宋" panose="02010609060101010101" charset="-122"/>
                <a:cs typeface="仿宋" panose="02010609060101010101" charset="-122"/>
              </a:rPr>
              <a:t>password </a:t>
            </a:r>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dirty="0">
                <a:solidFill>
                  <a:srgbClr val="2A00FF"/>
                </a:solidFill>
                <a:latin typeface="仿宋" panose="02010609060101010101" charset="-122"/>
                <a:ea typeface="仿宋" panose="02010609060101010101" charset="-122"/>
                <a:cs typeface="仿宋" panose="02010609060101010101" charset="-122"/>
              </a:rPr>
              <a:t>"ABcd#wer1023X723"</a:t>
            </a:r>
            <a:r>
              <a:rPr lang="en-US" altLang="zh-CN" sz="1600" dirty="0">
                <a:solidFill>
                  <a:srgbClr val="000000"/>
                </a:solidFill>
                <a:latin typeface="仿宋" panose="02010609060101010101" charset="-122"/>
                <a:ea typeface="仿宋" panose="02010609060101010101" charset="-122"/>
                <a:cs typeface="仿宋" panose="02010609060101010101" charset="-122"/>
              </a:rPr>
              <a:t>;</a:t>
            </a:r>
            <a:endParaRPr lang="en-US"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err="1">
                <a:solidFill>
                  <a:srgbClr val="7F0055"/>
                </a:solidFill>
                <a:latin typeface="仿宋" panose="02010609060101010101" charset="-122"/>
                <a:ea typeface="仿宋" panose="02010609060101010101" charset="-122"/>
                <a:cs typeface="仿宋" panose="02010609060101010101" charset="-122"/>
              </a:rPr>
              <a:t>int</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6A3E3E"/>
                </a:solidFill>
                <a:latin typeface="仿宋" panose="02010609060101010101" charset="-122"/>
                <a:ea typeface="仿宋" panose="02010609060101010101" charset="-122"/>
                <a:cs typeface="仿宋" panose="02010609060101010101" charset="-122"/>
              </a:rPr>
              <a:t>big</a:t>
            </a:r>
            <a:r>
              <a:rPr lang="en-US" altLang="zh-CN" sz="1600" b="1" dirty="0">
                <a:solidFill>
                  <a:srgbClr val="000000"/>
                </a:solidFill>
                <a:latin typeface="仿宋" panose="02010609060101010101" charset="-122"/>
                <a:ea typeface="仿宋" panose="02010609060101010101" charset="-122"/>
                <a:cs typeface="仿宋" panose="02010609060101010101" charset="-122"/>
              </a:rPr>
              <a:t> = 0;//</a:t>
            </a:r>
            <a:r>
              <a:rPr lang="zh-CN" altLang="en-US" sz="1600" b="1" dirty="0">
                <a:solidFill>
                  <a:srgbClr val="000000"/>
                </a:solidFill>
                <a:latin typeface="仿宋" panose="02010609060101010101" charset="-122"/>
                <a:ea typeface="仿宋" panose="02010609060101010101" charset="-122"/>
                <a:cs typeface="仿宋" panose="02010609060101010101" charset="-122"/>
              </a:rPr>
              <a:t>大写</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err="1">
                <a:solidFill>
                  <a:srgbClr val="7F0055"/>
                </a:solidFill>
                <a:latin typeface="仿宋" panose="02010609060101010101" charset="-122"/>
                <a:ea typeface="仿宋" panose="02010609060101010101" charset="-122"/>
                <a:cs typeface="仿宋" panose="02010609060101010101" charset="-122"/>
              </a:rPr>
              <a:t>int</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6A3E3E"/>
                </a:solidFill>
                <a:latin typeface="仿宋" panose="02010609060101010101" charset="-122"/>
                <a:ea typeface="仿宋" panose="02010609060101010101" charset="-122"/>
                <a:cs typeface="仿宋" panose="02010609060101010101" charset="-122"/>
              </a:rPr>
              <a:t>small</a:t>
            </a:r>
            <a:r>
              <a:rPr lang="en-US" altLang="zh-CN" sz="1600" b="1" dirty="0">
                <a:solidFill>
                  <a:srgbClr val="000000"/>
                </a:solidFill>
                <a:latin typeface="仿宋" panose="02010609060101010101" charset="-122"/>
                <a:ea typeface="仿宋" panose="02010609060101010101" charset="-122"/>
                <a:cs typeface="仿宋" panose="02010609060101010101" charset="-122"/>
              </a:rPr>
              <a:t> = 0;//</a:t>
            </a:r>
            <a:r>
              <a:rPr lang="zh-CN" altLang="en-US" sz="1600" b="1" dirty="0">
                <a:solidFill>
                  <a:srgbClr val="000000"/>
                </a:solidFill>
                <a:latin typeface="仿宋" panose="02010609060101010101" charset="-122"/>
                <a:ea typeface="仿宋" panose="02010609060101010101" charset="-122"/>
                <a:cs typeface="仿宋" panose="02010609060101010101" charset="-122"/>
              </a:rPr>
              <a:t>小写</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pt-BR" altLang="zh-CN" sz="1600" dirty="0">
                <a:solidFill>
                  <a:srgbClr val="000000"/>
                </a:solidFill>
                <a:latin typeface="仿宋" panose="02010609060101010101" charset="-122"/>
                <a:ea typeface="仿宋" panose="02010609060101010101" charset="-122"/>
                <a:cs typeface="仿宋" panose="02010609060101010101" charset="-122"/>
              </a:rPr>
              <a:t>		</a:t>
            </a:r>
            <a:r>
              <a:rPr lang="pt-BR" altLang="zh-CN" sz="1600" b="1" dirty="0" err="1">
                <a:solidFill>
                  <a:srgbClr val="7F0055"/>
                </a:solidFill>
                <a:latin typeface="仿宋" panose="02010609060101010101" charset="-122"/>
                <a:ea typeface="仿宋" panose="02010609060101010101" charset="-122"/>
                <a:cs typeface="仿宋" panose="02010609060101010101" charset="-122"/>
              </a:rPr>
              <a:t>int</a:t>
            </a:r>
            <a:r>
              <a:rPr lang="pt-BR" altLang="zh-CN" sz="1600" b="1" dirty="0">
                <a:solidFill>
                  <a:srgbClr val="000000"/>
                </a:solidFill>
                <a:latin typeface="仿宋" panose="02010609060101010101" charset="-122"/>
                <a:ea typeface="仿宋" panose="02010609060101010101" charset="-122"/>
                <a:cs typeface="仿宋" panose="02010609060101010101" charset="-122"/>
              </a:rPr>
              <a:t> </a:t>
            </a:r>
            <a:r>
              <a:rPr lang="pt-BR" altLang="zh-CN" sz="1600" b="1" dirty="0">
                <a:solidFill>
                  <a:srgbClr val="6A3E3E"/>
                </a:solidFill>
                <a:latin typeface="仿宋" panose="02010609060101010101" charset="-122"/>
                <a:ea typeface="仿宋" panose="02010609060101010101" charset="-122"/>
                <a:cs typeface="仿宋" panose="02010609060101010101" charset="-122"/>
              </a:rPr>
              <a:t>num</a:t>
            </a:r>
            <a:r>
              <a:rPr lang="pt-BR" altLang="zh-CN" sz="1600" b="1" dirty="0">
                <a:solidFill>
                  <a:srgbClr val="000000"/>
                </a:solidFill>
                <a:latin typeface="仿宋" panose="02010609060101010101" charset="-122"/>
                <a:ea typeface="仿宋" panose="02010609060101010101" charset="-122"/>
                <a:cs typeface="仿宋" panose="02010609060101010101" charset="-122"/>
              </a:rPr>
              <a:t> = 0;</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r>
              <a:rPr lang="zh-CN" altLang="en-US" sz="1600" b="1" dirty="0">
                <a:solidFill>
                  <a:srgbClr val="000000"/>
                </a:solidFill>
                <a:latin typeface="仿宋" panose="02010609060101010101" charset="-122"/>
                <a:ea typeface="仿宋" panose="02010609060101010101" charset="-122"/>
                <a:cs typeface="仿宋" panose="02010609060101010101" charset="-122"/>
              </a:rPr>
              <a:t>数字</a:t>
            </a:r>
            <a:endParaRPr lang="pt-BR" altLang="zh-CN" sz="1600" b="1"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err="1">
                <a:solidFill>
                  <a:srgbClr val="7F0055"/>
                </a:solidFill>
                <a:latin typeface="仿宋" panose="02010609060101010101" charset="-122"/>
                <a:ea typeface="仿宋" panose="02010609060101010101" charset="-122"/>
                <a:cs typeface="仿宋" panose="02010609060101010101" charset="-122"/>
              </a:rPr>
              <a:t>int</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6A3E3E"/>
                </a:solidFill>
                <a:latin typeface="仿宋" panose="02010609060101010101" charset="-122"/>
                <a:ea typeface="仿宋" panose="02010609060101010101" charset="-122"/>
                <a:cs typeface="仿宋" panose="02010609060101010101" charset="-122"/>
              </a:rPr>
              <a:t>other</a:t>
            </a:r>
            <a:r>
              <a:rPr lang="en-US" altLang="zh-CN" sz="1600" b="1" dirty="0">
                <a:solidFill>
                  <a:srgbClr val="000000"/>
                </a:solidFill>
                <a:latin typeface="仿宋" panose="02010609060101010101" charset="-122"/>
                <a:ea typeface="仿宋" panose="02010609060101010101" charset="-122"/>
                <a:cs typeface="仿宋" panose="02010609060101010101" charset="-122"/>
              </a:rPr>
              <a:t> = 0;//</a:t>
            </a:r>
            <a:r>
              <a:rPr lang="zh-CN" altLang="en-US" sz="1600" b="1" dirty="0">
                <a:solidFill>
                  <a:srgbClr val="000000"/>
                </a:solidFill>
                <a:latin typeface="仿宋" panose="02010609060101010101" charset="-122"/>
                <a:ea typeface="仿宋" panose="02010609060101010101" charset="-122"/>
                <a:cs typeface="仿宋" panose="02010609060101010101" charset="-122"/>
              </a:rPr>
              <a:t>其它字符</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7F0055"/>
                </a:solidFill>
                <a:latin typeface="仿宋" panose="02010609060101010101" charset="-122"/>
                <a:ea typeface="仿宋" panose="02010609060101010101" charset="-122"/>
                <a:cs typeface="仿宋" panose="02010609060101010101" charset="-122"/>
              </a:rPr>
              <a:t>for</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r>
              <a:rPr lang="en-US" altLang="zh-CN" sz="1600" b="1" dirty="0" err="1">
                <a:solidFill>
                  <a:srgbClr val="7F0055"/>
                </a:solidFill>
                <a:latin typeface="仿宋" panose="02010609060101010101" charset="-122"/>
                <a:ea typeface="仿宋" panose="02010609060101010101" charset="-122"/>
                <a:cs typeface="仿宋" panose="02010609060101010101" charset="-122"/>
              </a:rPr>
              <a:t>int</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err="1">
                <a:solidFill>
                  <a:srgbClr val="6A3E3E"/>
                </a:solidFill>
                <a:latin typeface="仿宋" panose="02010609060101010101" charset="-122"/>
                <a:ea typeface="仿宋" panose="02010609060101010101" charset="-122"/>
                <a:cs typeface="仿宋" panose="02010609060101010101" charset="-122"/>
              </a:rPr>
              <a:t>i</a:t>
            </a:r>
            <a:r>
              <a:rPr lang="en-US" altLang="zh-CN" sz="1600" b="1" dirty="0">
                <a:solidFill>
                  <a:srgbClr val="000000"/>
                </a:solidFill>
                <a:latin typeface="仿宋" panose="02010609060101010101" charset="-122"/>
                <a:ea typeface="仿宋" panose="02010609060101010101" charset="-122"/>
                <a:cs typeface="仿宋" panose="02010609060101010101" charset="-122"/>
              </a:rPr>
              <a:t>=0;</a:t>
            </a:r>
            <a:r>
              <a:rPr lang="en-US" altLang="zh-CN" sz="1600" b="1" dirty="0">
                <a:solidFill>
                  <a:srgbClr val="6A3E3E"/>
                </a:solidFill>
                <a:latin typeface="仿宋" panose="02010609060101010101" charset="-122"/>
                <a:ea typeface="仿宋" panose="02010609060101010101" charset="-122"/>
                <a:cs typeface="仿宋" panose="02010609060101010101" charset="-122"/>
              </a:rPr>
              <a:t>i</a:t>
            </a:r>
            <a:r>
              <a:rPr lang="en-US" altLang="zh-CN" sz="1600" b="1" dirty="0">
                <a:solidFill>
                  <a:srgbClr val="000000"/>
                </a:solidFill>
                <a:latin typeface="仿宋" panose="02010609060101010101" charset="-122"/>
                <a:ea typeface="仿宋" panose="02010609060101010101" charset="-122"/>
                <a:cs typeface="仿宋" panose="02010609060101010101" charset="-122"/>
              </a:rPr>
              <a:t>&lt;</a:t>
            </a:r>
            <a:r>
              <a:rPr lang="en-US" altLang="zh-CN" sz="1600" dirty="0" err="1">
                <a:solidFill>
                  <a:srgbClr val="6A3E3E"/>
                </a:solidFill>
                <a:latin typeface="仿宋" panose="02010609060101010101" charset="-122"/>
                <a:ea typeface="仿宋" panose="02010609060101010101" charset="-122"/>
                <a:cs typeface="仿宋" panose="02010609060101010101" charset="-122"/>
                <a:sym typeface="+mn-ea"/>
              </a:rPr>
              <a:t>password </a:t>
            </a:r>
            <a:r>
              <a:rPr lang="en-US" altLang="zh-CN" sz="1600" b="1" dirty="0" err="1">
                <a:solidFill>
                  <a:srgbClr val="000000"/>
                </a:solidFill>
                <a:latin typeface="仿宋" panose="02010609060101010101" charset="-122"/>
                <a:ea typeface="仿宋" panose="02010609060101010101" charset="-122"/>
                <a:cs typeface="仿宋" panose="02010609060101010101" charset="-122"/>
              </a:rPr>
              <a:t>.length</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r>
              <a:rPr lang="en-US" altLang="zh-CN" sz="1600" b="1" dirty="0" err="1">
                <a:solidFill>
                  <a:srgbClr val="6A3E3E"/>
                </a:solidFill>
                <a:latin typeface="仿宋" panose="02010609060101010101" charset="-122"/>
                <a:ea typeface="仿宋" panose="02010609060101010101" charset="-122"/>
                <a:cs typeface="仿宋" panose="02010609060101010101" charset="-122"/>
              </a:rPr>
              <a:t>i</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7F0055"/>
                </a:solidFill>
                <a:latin typeface="仿宋" panose="02010609060101010101" charset="-122"/>
                <a:ea typeface="仿宋" panose="02010609060101010101" charset="-122"/>
                <a:cs typeface="仿宋" panose="02010609060101010101" charset="-122"/>
              </a:rPr>
              <a:t>char</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6A3E3E"/>
                </a:solidFill>
                <a:latin typeface="仿宋" panose="02010609060101010101" charset="-122"/>
                <a:ea typeface="仿宋" panose="02010609060101010101" charset="-122"/>
                <a:cs typeface="仿宋" panose="02010609060101010101" charset="-122"/>
              </a:rPr>
              <a:t>c</a:t>
            </a:r>
            <a:r>
              <a:rPr lang="en-US" altLang="zh-CN" sz="1600" b="1" dirty="0">
                <a:solidFill>
                  <a:srgbClr val="000000"/>
                </a:solidFill>
                <a:latin typeface="仿宋" panose="02010609060101010101" charset="-122"/>
                <a:ea typeface="仿宋" panose="02010609060101010101" charset="-122"/>
                <a:cs typeface="仿宋" panose="02010609060101010101" charset="-122"/>
              </a:rPr>
              <a:t> = </a:t>
            </a:r>
            <a:r>
              <a:rPr lang="en-US" altLang="zh-CN" sz="1600" dirty="0" err="1">
                <a:solidFill>
                  <a:srgbClr val="6A3E3E"/>
                </a:solidFill>
                <a:latin typeface="仿宋" panose="02010609060101010101" charset="-122"/>
                <a:ea typeface="仿宋" panose="02010609060101010101" charset="-122"/>
                <a:cs typeface="仿宋" panose="02010609060101010101" charset="-122"/>
                <a:sym typeface="+mn-ea"/>
              </a:rPr>
              <a:t>password </a:t>
            </a:r>
            <a:r>
              <a:rPr lang="en-US" altLang="zh-CN" sz="1600" b="1" dirty="0" err="1">
                <a:solidFill>
                  <a:srgbClr val="000000"/>
                </a:solidFill>
                <a:latin typeface="仿宋" panose="02010609060101010101" charset="-122"/>
                <a:ea typeface="仿宋" panose="02010609060101010101" charset="-122"/>
                <a:cs typeface="仿宋" panose="02010609060101010101" charset="-122"/>
              </a:rPr>
              <a:t>.charAt</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r>
              <a:rPr lang="en-US" altLang="zh-CN" sz="1600" b="1" dirty="0" err="1">
                <a:solidFill>
                  <a:srgbClr val="6A3E3E"/>
                </a:solidFill>
                <a:latin typeface="仿宋" panose="02010609060101010101" charset="-122"/>
                <a:ea typeface="仿宋" panose="02010609060101010101" charset="-122"/>
                <a:cs typeface="仿宋" panose="02010609060101010101" charset="-122"/>
              </a:rPr>
              <a:t>i</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err="1">
                <a:solidFill>
                  <a:srgbClr val="7F0055"/>
                </a:solidFill>
                <a:latin typeface="仿宋" panose="02010609060101010101" charset="-122"/>
                <a:ea typeface="仿宋" panose="02010609060101010101" charset="-122"/>
                <a:cs typeface="仿宋" panose="02010609060101010101" charset="-122"/>
              </a:rPr>
              <a:t>if</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r>
              <a:rPr lang="en-US" altLang="zh-CN" sz="1600" b="1" dirty="0" err="1">
                <a:solidFill>
                  <a:srgbClr val="6A3E3E"/>
                </a:solidFill>
                <a:latin typeface="仿宋" panose="02010609060101010101" charset="-122"/>
                <a:ea typeface="仿宋" panose="02010609060101010101" charset="-122"/>
                <a:cs typeface="仿宋" panose="02010609060101010101" charset="-122"/>
              </a:rPr>
              <a:t>c</a:t>
            </a:r>
            <a:r>
              <a:rPr lang="en-US" altLang="zh-CN" sz="1600" b="1" dirty="0">
                <a:solidFill>
                  <a:srgbClr val="000000"/>
                </a:solidFill>
                <a:latin typeface="仿宋" panose="02010609060101010101" charset="-122"/>
                <a:ea typeface="仿宋" panose="02010609060101010101" charset="-122"/>
                <a:cs typeface="仿宋" panose="02010609060101010101" charset="-122"/>
              </a:rPr>
              <a:t> &gt;= </a:t>
            </a:r>
            <a:r>
              <a:rPr lang="en-US" altLang="zh-CN" sz="1600" b="1" dirty="0">
                <a:solidFill>
                  <a:srgbClr val="2A00FF"/>
                </a:solidFill>
                <a:latin typeface="仿宋" panose="02010609060101010101" charset="-122"/>
                <a:ea typeface="仿宋" panose="02010609060101010101" charset="-122"/>
                <a:cs typeface="仿宋" panose="02010609060101010101" charset="-122"/>
              </a:rPr>
              <a:t>'</a:t>
            </a:r>
            <a:r>
              <a:rPr lang="en-US" altLang="zh-CN" sz="1600" b="1" dirty="0" err="1">
                <a:solidFill>
                  <a:srgbClr val="2A00FF"/>
                </a:solidFill>
                <a:latin typeface="仿宋" panose="02010609060101010101" charset="-122"/>
                <a:ea typeface="仿宋" panose="02010609060101010101" charset="-122"/>
                <a:cs typeface="仿宋" panose="02010609060101010101" charset="-122"/>
              </a:rPr>
              <a:t>A</a:t>
            </a:r>
            <a:r>
              <a:rPr lang="en-US" altLang="zh-CN" sz="1600" b="1" dirty="0">
                <a:solidFill>
                  <a:srgbClr val="2A00FF"/>
                </a:solidFill>
                <a:latin typeface="仿宋" panose="02010609060101010101" charset="-122"/>
                <a:ea typeface="仿宋" panose="02010609060101010101" charset="-122"/>
                <a:cs typeface="仿宋" panose="02010609060101010101" charset="-122"/>
              </a:rPr>
              <a:t>'</a:t>
            </a:r>
            <a:r>
              <a:rPr lang="en-US" altLang="zh-CN" sz="1600" b="1" dirty="0">
                <a:solidFill>
                  <a:srgbClr val="000000"/>
                </a:solidFill>
                <a:latin typeface="仿宋" panose="02010609060101010101" charset="-122"/>
                <a:ea typeface="仿宋" panose="02010609060101010101" charset="-122"/>
                <a:cs typeface="仿宋" panose="02010609060101010101" charset="-122"/>
              </a:rPr>
              <a:t> &amp;&amp; </a:t>
            </a:r>
            <a:r>
              <a:rPr lang="en-US" altLang="zh-CN" sz="1600" b="1" dirty="0" err="1">
                <a:solidFill>
                  <a:srgbClr val="6A3E3E"/>
                </a:solidFill>
                <a:latin typeface="仿宋" panose="02010609060101010101" charset="-122"/>
                <a:ea typeface="仿宋" panose="02010609060101010101" charset="-122"/>
                <a:cs typeface="仿宋" panose="02010609060101010101" charset="-122"/>
              </a:rPr>
              <a:t>c</a:t>
            </a:r>
            <a:r>
              <a:rPr lang="en-US" altLang="zh-CN" sz="1600" b="1" dirty="0">
                <a:solidFill>
                  <a:srgbClr val="000000"/>
                </a:solidFill>
                <a:latin typeface="仿宋" panose="02010609060101010101" charset="-122"/>
                <a:ea typeface="仿宋" panose="02010609060101010101" charset="-122"/>
                <a:cs typeface="仿宋" panose="02010609060101010101" charset="-122"/>
              </a:rPr>
              <a:t> &lt;= </a:t>
            </a:r>
            <a:r>
              <a:rPr lang="en-US" altLang="zh-CN" sz="1600" b="1" dirty="0">
                <a:solidFill>
                  <a:srgbClr val="2A00FF"/>
                </a:solidFill>
                <a:latin typeface="仿宋" panose="02010609060101010101" charset="-122"/>
                <a:ea typeface="仿宋" panose="02010609060101010101" charset="-122"/>
                <a:cs typeface="仿宋" panose="02010609060101010101" charset="-122"/>
              </a:rPr>
              <a:t>'</a:t>
            </a:r>
            <a:r>
              <a:rPr lang="en-US" altLang="zh-CN" sz="1600" b="1" dirty="0" err="1">
                <a:solidFill>
                  <a:srgbClr val="2A00FF"/>
                </a:solidFill>
                <a:latin typeface="仿宋" panose="02010609060101010101" charset="-122"/>
                <a:ea typeface="仿宋" panose="02010609060101010101" charset="-122"/>
                <a:cs typeface="仿宋" panose="02010609060101010101" charset="-122"/>
              </a:rPr>
              <a:t>Z</a:t>
            </a:r>
            <a:r>
              <a:rPr lang="en-US" altLang="zh-CN" sz="1600" b="1" dirty="0">
                <a:solidFill>
                  <a:srgbClr val="2A00FF"/>
                </a:solidFill>
                <a:latin typeface="仿宋" panose="02010609060101010101" charset="-122"/>
                <a:ea typeface="仿宋" panose="02010609060101010101" charset="-122"/>
                <a:cs typeface="仿宋" panose="02010609060101010101" charset="-122"/>
              </a:rPr>
              <a:t>'</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de-DE" altLang="zh-CN" sz="1600" dirty="0">
                <a:solidFill>
                  <a:srgbClr val="000000"/>
                </a:solidFill>
                <a:latin typeface="仿宋" panose="02010609060101010101" charset="-122"/>
                <a:ea typeface="仿宋" panose="02010609060101010101" charset="-122"/>
                <a:cs typeface="仿宋" panose="02010609060101010101" charset="-122"/>
              </a:rPr>
              <a:t>				</a:t>
            </a:r>
            <a:r>
              <a:rPr lang="de-DE" altLang="zh-CN" sz="1600" dirty="0" err="1">
                <a:solidFill>
                  <a:srgbClr val="6A3E3E"/>
                </a:solidFill>
                <a:latin typeface="仿宋" panose="02010609060101010101" charset="-122"/>
                <a:ea typeface="仿宋" panose="02010609060101010101" charset="-122"/>
                <a:cs typeface="仿宋" panose="02010609060101010101" charset="-122"/>
              </a:rPr>
              <a:t>big</a:t>
            </a:r>
            <a:r>
              <a:rPr lang="de-DE" altLang="zh-CN" sz="1600" dirty="0">
                <a:solidFill>
                  <a:srgbClr val="000000"/>
                </a:solidFill>
                <a:latin typeface="仿宋" panose="02010609060101010101" charset="-122"/>
                <a:ea typeface="仿宋" panose="02010609060101010101" charset="-122"/>
                <a:cs typeface="仿宋" panose="02010609060101010101" charset="-122"/>
              </a:rPr>
              <a:t> ++;</a:t>
            </a:r>
            <a:endParaRPr lang="de-DE"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err="1">
                <a:solidFill>
                  <a:srgbClr val="7F0055"/>
                </a:solidFill>
                <a:latin typeface="仿宋" panose="02010609060101010101" charset="-122"/>
                <a:ea typeface="仿宋" panose="02010609060101010101" charset="-122"/>
                <a:cs typeface="仿宋" panose="02010609060101010101" charset="-122"/>
              </a:rPr>
              <a:t>else</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err="1">
                <a:solidFill>
                  <a:srgbClr val="7F0055"/>
                </a:solidFill>
                <a:latin typeface="仿宋" panose="02010609060101010101" charset="-122"/>
                <a:ea typeface="仿宋" panose="02010609060101010101" charset="-122"/>
                <a:cs typeface="仿宋" panose="02010609060101010101" charset="-122"/>
              </a:rPr>
              <a:t>if</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r>
              <a:rPr lang="en-US" altLang="zh-CN" sz="1600" b="1" dirty="0" err="1">
                <a:solidFill>
                  <a:srgbClr val="6A3E3E"/>
                </a:solidFill>
                <a:latin typeface="仿宋" panose="02010609060101010101" charset="-122"/>
                <a:ea typeface="仿宋" panose="02010609060101010101" charset="-122"/>
                <a:cs typeface="仿宋" panose="02010609060101010101" charset="-122"/>
              </a:rPr>
              <a:t>c</a:t>
            </a:r>
            <a:r>
              <a:rPr lang="en-US" altLang="zh-CN" sz="1600" b="1" dirty="0">
                <a:solidFill>
                  <a:srgbClr val="000000"/>
                </a:solidFill>
                <a:latin typeface="仿宋" panose="02010609060101010101" charset="-122"/>
                <a:ea typeface="仿宋" panose="02010609060101010101" charset="-122"/>
                <a:cs typeface="仿宋" panose="02010609060101010101" charset="-122"/>
              </a:rPr>
              <a:t> &gt;= </a:t>
            </a:r>
            <a:r>
              <a:rPr lang="en-US" altLang="zh-CN" sz="1600" b="1" dirty="0">
                <a:solidFill>
                  <a:srgbClr val="2A00FF"/>
                </a:solidFill>
                <a:latin typeface="仿宋" panose="02010609060101010101" charset="-122"/>
                <a:ea typeface="仿宋" panose="02010609060101010101" charset="-122"/>
                <a:cs typeface="仿宋" panose="02010609060101010101" charset="-122"/>
              </a:rPr>
              <a:t>'</a:t>
            </a:r>
            <a:r>
              <a:rPr lang="en-US" altLang="zh-CN" sz="1600" b="1" dirty="0" err="1">
                <a:solidFill>
                  <a:srgbClr val="2A00FF"/>
                </a:solidFill>
                <a:latin typeface="仿宋" panose="02010609060101010101" charset="-122"/>
                <a:ea typeface="仿宋" panose="02010609060101010101" charset="-122"/>
                <a:cs typeface="仿宋" panose="02010609060101010101" charset="-122"/>
              </a:rPr>
              <a:t>a</a:t>
            </a:r>
            <a:r>
              <a:rPr lang="en-US" altLang="zh-CN" sz="1600" b="1" dirty="0">
                <a:solidFill>
                  <a:srgbClr val="2A00FF"/>
                </a:solidFill>
                <a:latin typeface="仿宋" panose="02010609060101010101" charset="-122"/>
                <a:ea typeface="仿宋" panose="02010609060101010101" charset="-122"/>
                <a:cs typeface="仿宋" panose="02010609060101010101" charset="-122"/>
              </a:rPr>
              <a:t>'</a:t>
            </a:r>
            <a:r>
              <a:rPr lang="en-US" altLang="zh-CN" sz="1600" b="1" dirty="0">
                <a:solidFill>
                  <a:srgbClr val="000000"/>
                </a:solidFill>
                <a:latin typeface="仿宋" panose="02010609060101010101" charset="-122"/>
                <a:ea typeface="仿宋" panose="02010609060101010101" charset="-122"/>
                <a:cs typeface="仿宋" panose="02010609060101010101" charset="-122"/>
              </a:rPr>
              <a:t> &amp;&amp; </a:t>
            </a:r>
            <a:r>
              <a:rPr lang="en-US" altLang="zh-CN" sz="1600" b="1" dirty="0" err="1">
                <a:solidFill>
                  <a:srgbClr val="6A3E3E"/>
                </a:solidFill>
                <a:latin typeface="仿宋" panose="02010609060101010101" charset="-122"/>
                <a:ea typeface="仿宋" panose="02010609060101010101" charset="-122"/>
                <a:cs typeface="仿宋" panose="02010609060101010101" charset="-122"/>
              </a:rPr>
              <a:t>c</a:t>
            </a:r>
            <a:r>
              <a:rPr lang="en-US" altLang="zh-CN" sz="1600" b="1" dirty="0">
                <a:solidFill>
                  <a:srgbClr val="000000"/>
                </a:solidFill>
                <a:latin typeface="仿宋" panose="02010609060101010101" charset="-122"/>
                <a:ea typeface="仿宋" panose="02010609060101010101" charset="-122"/>
                <a:cs typeface="仿宋" panose="02010609060101010101" charset="-122"/>
              </a:rPr>
              <a:t> &lt;= </a:t>
            </a:r>
            <a:r>
              <a:rPr lang="en-US" altLang="zh-CN" sz="1600" b="1" dirty="0">
                <a:solidFill>
                  <a:srgbClr val="2A00FF"/>
                </a:solidFill>
                <a:latin typeface="仿宋" panose="02010609060101010101" charset="-122"/>
                <a:ea typeface="仿宋" panose="02010609060101010101" charset="-122"/>
                <a:cs typeface="仿宋" panose="02010609060101010101" charset="-122"/>
              </a:rPr>
              <a:t>'</a:t>
            </a:r>
            <a:r>
              <a:rPr lang="en-US" altLang="zh-CN" sz="1600" b="1" dirty="0" err="1">
                <a:solidFill>
                  <a:srgbClr val="2A00FF"/>
                </a:solidFill>
                <a:latin typeface="仿宋" panose="02010609060101010101" charset="-122"/>
                <a:ea typeface="仿宋" panose="02010609060101010101" charset="-122"/>
                <a:cs typeface="仿宋" panose="02010609060101010101" charset="-122"/>
              </a:rPr>
              <a:t>z</a:t>
            </a:r>
            <a:r>
              <a:rPr lang="en-US" altLang="zh-CN" sz="1600" b="1" dirty="0">
                <a:solidFill>
                  <a:srgbClr val="2A00FF"/>
                </a:solidFill>
                <a:latin typeface="仿宋" panose="02010609060101010101" charset="-122"/>
                <a:ea typeface="仿宋" panose="02010609060101010101" charset="-122"/>
                <a:cs typeface="仿宋" panose="02010609060101010101" charset="-122"/>
              </a:rPr>
              <a:t>'</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de-DE" altLang="zh-CN" sz="1600" dirty="0">
                <a:solidFill>
                  <a:srgbClr val="000000"/>
                </a:solidFill>
                <a:latin typeface="仿宋" panose="02010609060101010101" charset="-122"/>
                <a:ea typeface="仿宋" panose="02010609060101010101" charset="-122"/>
                <a:cs typeface="仿宋" panose="02010609060101010101" charset="-122"/>
              </a:rPr>
              <a:t>				</a:t>
            </a:r>
            <a:r>
              <a:rPr lang="de-DE" altLang="zh-CN" sz="1600" dirty="0" err="1">
                <a:solidFill>
                  <a:srgbClr val="6A3E3E"/>
                </a:solidFill>
                <a:latin typeface="仿宋" panose="02010609060101010101" charset="-122"/>
                <a:ea typeface="仿宋" panose="02010609060101010101" charset="-122"/>
                <a:cs typeface="仿宋" panose="02010609060101010101" charset="-122"/>
              </a:rPr>
              <a:t>small</a:t>
            </a:r>
            <a:r>
              <a:rPr lang="de-DE" altLang="zh-CN" sz="1600" dirty="0">
                <a:solidFill>
                  <a:srgbClr val="000000"/>
                </a:solidFill>
                <a:latin typeface="仿宋" panose="02010609060101010101" charset="-122"/>
                <a:ea typeface="仿宋" panose="02010609060101010101" charset="-122"/>
                <a:cs typeface="仿宋" panose="02010609060101010101" charset="-122"/>
              </a:rPr>
              <a:t> ++;</a:t>
            </a:r>
            <a:endParaRPr lang="de-DE"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err="1">
                <a:solidFill>
                  <a:srgbClr val="7F0055"/>
                </a:solidFill>
                <a:latin typeface="仿宋" panose="02010609060101010101" charset="-122"/>
                <a:ea typeface="仿宋" panose="02010609060101010101" charset="-122"/>
                <a:cs typeface="仿宋" panose="02010609060101010101" charset="-122"/>
              </a:rPr>
              <a:t>else</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err="1">
                <a:solidFill>
                  <a:srgbClr val="7F0055"/>
                </a:solidFill>
                <a:latin typeface="仿宋" panose="02010609060101010101" charset="-122"/>
                <a:ea typeface="仿宋" panose="02010609060101010101" charset="-122"/>
                <a:cs typeface="仿宋" panose="02010609060101010101" charset="-122"/>
              </a:rPr>
              <a:t>if</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r>
              <a:rPr lang="en-US" altLang="zh-CN" sz="1600" b="1" dirty="0" err="1">
                <a:solidFill>
                  <a:srgbClr val="6A3E3E"/>
                </a:solidFill>
                <a:latin typeface="仿宋" panose="02010609060101010101" charset="-122"/>
                <a:ea typeface="仿宋" panose="02010609060101010101" charset="-122"/>
                <a:cs typeface="仿宋" panose="02010609060101010101" charset="-122"/>
              </a:rPr>
              <a:t>c</a:t>
            </a:r>
            <a:r>
              <a:rPr lang="en-US" altLang="zh-CN" sz="1600" b="1" dirty="0">
                <a:solidFill>
                  <a:srgbClr val="000000"/>
                </a:solidFill>
                <a:latin typeface="仿宋" panose="02010609060101010101" charset="-122"/>
                <a:ea typeface="仿宋" panose="02010609060101010101" charset="-122"/>
                <a:cs typeface="仿宋" panose="02010609060101010101" charset="-122"/>
              </a:rPr>
              <a:t> &gt;= </a:t>
            </a:r>
            <a:r>
              <a:rPr lang="en-US" altLang="zh-CN" sz="1600" b="1" dirty="0">
                <a:solidFill>
                  <a:srgbClr val="2A00FF"/>
                </a:solidFill>
                <a:latin typeface="仿宋" panose="02010609060101010101" charset="-122"/>
                <a:ea typeface="仿宋" panose="02010609060101010101" charset="-122"/>
                <a:cs typeface="仿宋" panose="02010609060101010101" charset="-122"/>
              </a:rPr>
              <a:t>'0'</a:t>
            </a:r>
            <a:r>
              <a:rPr lang="en-US" altLang="zh-CN" sz="1600" b="1" dirty="0">
                <a:solidFill>
                  <a:srgbClr val="000000"/>
                </a:solidFill>
                <a:latin typeface="仿宋" panose="02010609060101010101" charset="-122"/>
                <a:ea typeface="仿宋" panose="02010609060101010101" charset="-122"/>
                <a:cs typeface="仿宋" panose="02010609060101010101" charset="-122"/>
              </a:rPr>
              <a:t> &amp;&amp; </a:t>
            </a:r>
            <a:r>
              <a:rPr lang="en-US" altLang="zh-CN" sz="1600" b="1" dirty="0" err="1">
                <a:solidFill>
                  <a:srgbClr val="6A3E3E"/>
                </a:solidFill>
                <a:latin typeface="仿宋" panose="02010609060101010101" charset="-122"/>
                <a:ea typeface="仿宋" panose="02010609060101010101" charset="-122"/>
                <a:cs typeface="仿宋" panose="02010609060101010101" charset="-122"/>
              </a:rPr>
              <a:t>c</a:t>
            </a:r>
            <a:r>
              <a:rPr lang="en-US" altLang="zh-CN" sz="1600" b="1" dirty="0">
                <a:solidFill>
                  <a:srgbClr val="000000"/>
                </a:solidFill>
                <a:latin typeface="仿宋" panose="02010609060101010101" charset="-122"/>
                <a:ea typeface="仿宋" panose="02010609060101010101" charset="-122"/>
                <a:cs typeface="仿宋" panose="02010609060101010101" charset="-122"/>
              </a:rPr>
              <a:t> &lt;=</a:t>
            </a:r>
            <a:r>
              <a:rPr lang="en-US" altLang="zh-CN" sz="1600" b="1" dirty="0">
                <a:solidFill>
                  <a:srgbClr val="2A00FF"/>
                </a:solidFill>
                <a:latin typeface="仿宋" panose="02010609060101010101" charset="-122"/>
                <a:ea typeface="仿宋" panose="02010609060101010101" charset="-122"/>
                <a:cs typeface="仿宋" panose="02010609060101010101" charset="-122"/>
              </a:rPr>
              <a:t>'9'</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de-DE" altLang="zh-CN" sz="1600" dirty="0">
                <a:solidFill>
                  <a:srgbClr val="000000"/>
                </a:solidFill>
                <a:latin typeface="仿宋" panose="02010609060101010101" charset="-122"/>
                <a:ea typeface="仿宋" panose="02010609060101010101" charset="-122"/>
                <a:cs typeface="仿宋" panose="02010609060101010101" charset="-122"/>
              </a:rPr>
              <a:t>				</a:t>
            </a:r>
            <a:r>
              <a:rPr lang="de-DE" altLang="zh-CN" sz="1600" dirty="0" err="1">
                <a:solidFill>
                  <a:srgbClr val="6A3E3E"/>
                </a:solidFill>
                <a:latin typeface="仿宋" panose="02010609060101010101" charset="-122"/>
                <a:ea typeface="仿宋" panose="02010609060101010101" charset="-122"/>
                <a:cs typeface="仿宋" panose="02010609060101010101" charset="-122"/>
              </a:rPr>
              <a:t>num</a:t>
            </a:r>
            <a:r>
              <a:rPr lang="de-DE" altLang="zh-CN" sz="1600" dirty="0">
                <a:solidFill>
                  <a:srgbClr val="000000"/>
                </a:solidFill>
                <a:latin typeface="仿宋" panose="02010609060101010101" charset="-122"/>
                <a:ea typeface="仿宋" panose="02010609060101010101" charset="-122"/>
                <a:cs typeface="仿宋" panose="02010609060101010101" charset="-122"/>
              </a:rPr>
              <a:t> ++;</a:t>
            </a:r>
            <a:endParaRPr lang="de-DE" altLang="zh-CN" sz="1600" dirty="0">
              <a:solidFill>
                <a:srgbClr val="000000"/>
              </a:solidFill>
              <a:latin typeface="仿宋" panose="02010609060101010101" charset="-122"/>
              <a:ea typeface="仿宋" panose="02010609060101010101" charset="-122"/>
              <a:cs typeface="仿宋" panose="02010609060101010101" charset="-122"/>
            </a:endParaRPr>
          </a:p>
          <a:p>
            <a:r>
              <a:rPr lang="da-DK" altLang="zh-CN" sz="1600" dirty="0">
                <a:solidFill>
                  <a:srgbClr val="000000"/>
                </a:solidFill>
                <a:latin typeface="仿宋" panose="02010609060101010101" charset="-122"/>
                <a:ea typeface="仿宋" panose="02010609060101010101" charset="-122"/>
                <a:cs typeface="仿宋" panose="02010609060101010101" charset="-122"/>
              </a:rPr>
              <a:t>			}</a:t>
            </a:r>
            <a:r>
              <a:rPr lang="da-DK" altLang="zh-CN" sz="1600" b="1" dirty="0" err="1">
                <a:solidFill>
                  <a:srgbClr val="7F0055"/>
                </a:solidFill>
                <a:latin typeface="仿宋" panose="02010609060101010101" charset="-122"/>
                <a:ea typeface="仿宋" panose="02010609060101010101" charset="-122"/>
                <a:cs typeface="仿宋" panose="02010609060101010101" charset="-122"/>
              </a:rPr>
              <a:t>else</a:t>
            </a:r>
            <a:r>
              <a:rPr lang="da-DK" altLang="zh-CN" sz="1600" b="1" dirty="0">
                <a:solidFill>
                  <a:srgbClr val="000000"/>
                </a:solidFill>
                <a:latin typeface="仿宋" panose="02010609060101010101" charset="-122"/>
                <a:ea typeface="仿宋" panose="02010609060101010101" charset="-122"/>
                <a:cs typeface="仿宋" panose="02010609060101010101" charset="-122"/>
              </a:rPr>
              <a:t>{</a:t>
            </a:r>
            <a:endParaRPr lang="da-DK" altLang="zh-CN" sz="1600" b="1"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dirty="0">
                <a:solidFill>
                  <a:srgbClr val="6A3E3E"/>
                </a:solidFill>
                <a:latin typeface="仿宋" panose="02010609060101010101" charset="-122"/>
                <a:ea typeface="仿宋" panose="02010609060101010101" charset="-122"/>
                <a:cs typeface="仿宋" panose="02010609060101010101" charset="-122"/>
              </a:rPr>
              <a:t>other</a:t>
            </a:r>
            <a:r>
              <a:rPr lang="en-US" altLang="zh-CN" sz="1600" dirty="0">
                <a:solidFill>
                  <a:srgbClr val="000000"/>
                </a:solidFill>
                <a:latin typeface="仿宋" panose="02010609060101010101" charset="-122"/>
                <a:ea typeface="仿宋" panose="02010609060101010101" charset="-122"/>
                <a:cs typeface="仿宋" panose="02010609060101010101" charset="-122"/>
              </a:rPr>
              <a:t>++;</a:t>
            </a:r>
            <a:endParaRPr lang="en-US"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endParaRPr lang="en-US"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endParaRPr lang="en-US" altLang="zh-CN" sz="1600" dirty="0">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endParaRPr lang="en-US"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a:t>
            </a:r>
            <a:endParaRPr lang="zh-CN" altLang="en-US" sz="1600" dirty="0">
              <a:latin typeface="仿宋" panose="02010609060101010101" charset="-122"/>
              <a:ea typeface="仿宋" panose="02010609060101010101" charset="-122"/>
              <a:cs typeface="仿宋" panose="02010609060101010101" charset="-122"/>
            </a:endParaRPr>
          </a:p>
        </p:txBody>
      </p:sp>
      <p:sp>
        <p:nvSpPr>
          <p:cNvPr id="4" name="矩形 3"/>
          <p:cNvSpPr/>
          <p:nvPr/>
        </p:nvSpPr>
        <p:spPr>
          <a:xfrm>
            <a:off x="6587174" y="4391390"/>
            <a:ext cx="3300904" cy="369332"/>
          </a:xfrm>
          <a:prstGeom prst="rect">
            <a:avLst/>
          </a:prstGeom>
          <a:solidFill>
            <a:schemeClr val="accent3"/>
          </a:solidFill>
          <a:ln>
            <a:solidFill>
              <a:schemeClr val="accent6"/>
            </a:solidFill>
          </a:ln>
        </p:spPr>
        <p:txBody>
          <a:bodyPr wrap="none">
            <a:spAutoFit/>
          </a:bodyPr>
          <a:p>
            <a:r>
              <a:rPr lang="zh-CN" altLang="en-US" b="1" dirty="0">
                <a:solidFill>
                  <a:schemeClr val="tx1"/>
                </a:solidFill>
                <a:effectLst>
                  <a:outerShdw blurRad="38100" dist="19050" dir="2700000" algn="tl" rotWithShape="0">
                    <a:schemeClr val="dk1">
                      <a:alpha val="40000"/>
                    </a:schemeClr>
                  </a:outerShdw>
                </a:effectLst>
              </a:rPr>
              <a:t>注意</a:t>
            </a:r>
            <a:r>
              <a:rPr lang="en-US" altLang="zh-CN" b="1" dirty="0">
                <a:solidFill>
                  <a:schemeClr val="tx1"/>
                </a:solidFill>
                <a:effectLst>
                  <a:outerShdw blurRad="38100" dist="19050" dir="2700000" algn="tl" rotWithShape="0">
                    <a:schemeClr val="dk1">
                      <a:alpha val="40000"/>
                    </a:schemeClr>
                  </a:outerShdw>
                </a:effectLst>
              </a:rPr>
              <a:t>:</a:t>
            </a:r>
            <a:r>
              <a:rPr lang="zh-CN" altLang="en-US" b="1" dirty="0">
                <a:solidFill>
                  <a:schemeClr val="tx1"/>
                </a:solidFill>
                <a:effectLst>
                  <a:outerShdw blurRad="38100" dist="19050" dir="2700000" algn="tl" rotWithShape="0">
                    <a:schemeClr val="dk1">
                      <a:alpha val="40000"/>
                    </a:schemeClr>
                  </a:outerShdw>
                </a:effectLst>
              </a:rPr>
              <a:t>比较的字符都得加单引号 </a:t>
            </a:r>
            <a:endParaRPr lang="zh-CN" alt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370515" y="713370"/>
            <a:ext cx="3300904" cy="461665"/>
          </a:xfrm>
          <a:prstGeom prst="rect">
            <a:avLst/>
          </a:prstGeom>
        </p:spPr>
        <p:txBody>
          <a:bodyPr wrap="none">
            <a:spAutoFit/>
          </a:bodyPr>
          <a:p>
            <a:pPr marL="342900" indent="-342900">
              <a:buFont typeface="Wingdings" panose="05000000000000000000" pitchFamily="2" charset="2"/>
              <a:buChar char="n"/>
            </a:pPr>
            <a:r>
              <a:rPr lang="zh-CN" altLang="en-US" sz="2400" b="1" dirty="0">
                <a:latin typeface="仿宋" panose="02010609060101010101" charset="-122"/>
                <a:ea typeface="仿宋" panose="02010609060101010101" charset="-122"/>
                <a:cs typeface="仿宋" panose="02010609060101010101" charset="-122"/>
              </a:rPr>
              <a:t>String类的转换功能</a:t>
            </a:r>
            <a:endParaRPr lang="zh-CN" altLang="en-US" sz="2400" b="1" dirty="0">
              <a:latin typeface="仿宋" panose="02010609060101010101" charset="-122"/>
              <a:ea typeface="仿宋" panose="02010609060101010101" charset="-122"/>
              <a:cs typeface="仿宋" panose="02010609060101010101" charset="-122"/>
            </a:endParaRPr>
          </a:p>
        </p:txBody>
      </p:sp>
      <p:sp>
        <p:nvSpPr>
          <p:cNvPr id="6" name="文本框 5"/>
          <p:cNvSpPr txBox="1"/>
          <p:nvPr/>
        </p:nvSpPr>
        <p:spPr>
          <a:xfrm>
            <a:off x="1370330" y="1444625"/>
            <a:ext cx="9284335" cy="3830955"/>
          </a:xfrm>
          <a:prstGeom prst="rect">
            <a:avLst/>
          </a:prstGeom>
          <a:noFill/>
        </p:spPr>
        <p:txBody>
          <a:bodyPr wrap="square" rtlCol="0">
            <a:spAutoFit/>
          </a:bodyPr>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byte[] </a:t>
            </a:r>
            <a:r>
              <a:rPr kumimoji="1" lang="en-US" altLang="zh-CN" b="1" dirty="0" err="1">
                <a:latin typeface="仿宋" panose="02010609060101010101" charset="-122"/>
                <a:ea typeface="仿宋" panose="02010609060101010101" charset="-122"/>
                <a:cs typeface="仿宋" panose="02010609060101010101" charset="-122"/>
              </a:rPr>
              <a:t>getBytes</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把字符串转换为</a:t>
            </a:r>
            <a:r>
              <a:rPr kumimoji="1" lang="zh-CN" altLang="en-US" b="1" dirty="0">
                <a:solidFill>
                  <a:srgbClr val="FF0000"/>
                </a:solidFill>
                <a:latin typeface="仿宋" panose="02010609060101010101" charset="-122"/>
                <a:ea typeface="仿宋" panose="02010609060101010101" charset="-122"/>
                <a:cs typeface="仿宋" panose="02010609060101010101" charset="-122"/>
              </a:rPr>
              <a:t>字节数组</a:t>
            </a:r>
            <a:endParaRPr kumimoji="1" lang="zh-CN" altLang="en-US" b="1" dirty="0">
              <a:solidFill>
                <a:srgbClr val="FF0000"/>
              </a:solidFill>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char[]</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toCharArray</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：把字符串转换为</a:t>
            </a:r>
            <a:r>
              <a:rPr kumimoji="1" lang="zh-CN" altLang="en-US" b="1" dirty="0">
                <a:solidFill>
                  <a:srgbClr val="FF0000"/>
                </a:solidFill>
                <a:latin typeface="仿宋" panose="02010609060101010101" charset="-122"/>
                <a:ea typeface="仿宋" panose="02010609060101010101" charset="-122"/>
                <a:cs typeface="仿宋" panose="02010609060101010101" charset="-122"/>
              </a:rPr>
              <a:t>字符数组</a:t>
            </a:r>
            <a:endParaRPr kumimoji="1" lang="zh-CN" altLang="en-US" b="1" dirty="0">
              <a:solidFill>
                <a:srgbClr val="FF0000"/>
              </a:solidFill>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static</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String</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valueOf</a:t>
            </a:r>
            <a:r>
              <a:rPr kumimoji="1" lang="en-US" altLang="zh-CN" b="1" dirty="0">
                <a:latin typeface="仿宋" panose="02010609060101010101" charset="-122"/>
                <a:ea typeface="仿宋" panose="02010609060101010101" charset="-122"/>
                <a:cs typeface="仿宋" panose="02010609060101010101" charset="-122"/>
              </a:rPr>
              <a:t>(char[]</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chs</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：把字符数组</a:t>
            </a:r>
            <a:r>
              <a:rPr kumimoji="1" lang="zh-CN" altLang="en-US" b="1" dirty="0">
                <a:solidFill>
                  <a:srgbClr val="FF0000"/>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转成</a:t>
            </a:r>
            <a:r>
              <a:rPr kumimoji="1" lang="zh-CN" altLang="en-US" b="1" dirty="0">
                <a:latin typeface="仿宋" panose="02010609060101010101" charset="-122"/>
                <a:ea typeface="仿宋" panose="02010609060101010101" charset="-122"/>
                <a:cs typeface="仿宋" panose="02010609060101010101" charset="-122"/>
              </a:rPr>
              <a:t>字符串</a:t>
            </a:r>
            <a:endParaRPr kumimoji="1" lang="en-US" altLang="zh-CN"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static</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String</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valueOf</a:t>
            </a:r>
            <a:r>
              <a:rPr kumimoji="1" lang="en-US" altLang="zh-CN" b="1" dirty="0">
                <a:latin typeface="仿宋" panose="02010609060101010101" charset="-122"/>
                <a:ea typeface="仿宋" panose="02010609060101010101" charset="-122"/>
                <a:cs typeface="仿宋" panose="02010609060101010101" charset="-122"/>
              </a:rPr>
              <a:t>(</a:t>
            </a:r>
            <a:r>
              <a:rPr kumimoji="1" lang="en-US" altLang="zh-CN" b="1" dirty="0" err="1">
                <a:latin typeface="仿宋" panose="02010609060101010101" charset="-122"/>
                <a:ea typeface="仿宋" panose="02010609060101010101" charset="-122"/>
                <a:cs typeface="仿宋" panose="02010609060101010101" charset="-122"/>
              </a:rPr>
              <a:t>int</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i</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：把</a:t>
            </a:r>
            <a:r>
              <a:rPr kumimoji="1" lang="en-US" altLang="zh-CN" b="1" dirty="0" err="1">
                <a:latin typeface="仿宋" panose="02010609060101010101" charset="-122"/>
                <a:ea typeface="仿宋" panose="02010609060101010101" charset="-122"/>
                <a:cs typeface="仿宋" panose="02010609060101010101" charset="-122"/>
              </a:rPr>
              <a:t>int</a:t>
            </a:r>
            <a:r>
              <a:rPr kumimoji="1" lang="zh-CN" altLang="en-US" b="1" dirty="0">
                <a:latin typeface="仿宋" panose="02010609060101010101" charset="-122"/>
                <a:ea typeface="仿宋" panose="02010609060101010101" charset="-122"/>
                <a:cs typeface="仿宋" panose="02010609060101010101" charset="-122"/>
              </a:rPr>
              <a:t>类型的数据</a:t>
            </a:r>
            <a:r>
              <a:rPr kumimoji="1" lang="zh-CN" altLang="en-US" b="1" dirty="0">
                <a:solidFill>
                  <a:srgbClr val="FF0000"/>
                </a:solidFill>
                <a:latin typeface="仿宋" panose="02010609060101010101" charset="-122"/>
                <a:ea typeface="仿宋" panose="02010609060101010101" charset="-122"/>
                <a:cs typeface="仿宋" panose="02010609060101010101" charset="-122"/>
              </a:rPr>
              <a:t>转成</a:t>
            </a:r>
            <a:r>
              <a:rPr kumimoji="1" lang="zh-CN" altLang="en-US" b="1" dirty="0">
                <a:latin typeface="仿宋" panose="02010609060101010101" charset="-122"/>
                <a:ea typeface="仿宋" panose="02010609060101010101" charset="-122"/>
                <a:cs typeface="仿宋" panose="02010609060101010101" charset="-122"/>
              </a:rPr>
              <a:t>字符串</a:t>
            </a:r>
            <a:endParaRPr kumimoji="1" lang="en-US" altLang="zh-CN" b="1" dirty="0">
              <a:latin typeface="仿宋" panose="02010609060101010101" charset="-122"/>
              <a:ea typeface="仿宋" panose="02010609060101010101" charset="-122"/>
              <a:cs typeface="仿宋" panose="02010609060101010101" charset="-122"/>
            </a:endParaRPr>
          </a:p>
          <a:p>
            <a:pPr indent="0">
              <a:lnSpc>
                <a:spcPct val="150000"/>
              </a:lnSpc>
              <a:buNone/>
            </a:pPr>
            <a:r>
              <a:rPr kumimoji="1" lang="zh-CN" altLang="en-US" b="1" dirty="0">
                <a:solidFill>
                  <a:srgbClr val="FF0000"/>
                </a:solidFill>
                <a:latin typeface="仿宋" panose="02010609060101010101" charset="-122"/>
                <a:ea typeface="仿宋" panose="02010609060101010101" charset="-122"/>
                <a:cs typeface="仿宋" panose="02010609060101010101" charset="-122"/>
              </a:rPr>
              <a:t>注意</a:t>
            </a:r>
            <a:r>
              <a:rPr kumimoji="1" lang="en-US" altLang="zh-CN" b="1" dirty="0">
                <a:solidFill>
                  <a:srgbClr val="FF0000"/>
                </a:solidFill>
                <a:latin typeface="仿宋" panose="02010609060101010101" charset="-122"/>
                <a:ea typeface="仿宋" panose="02010609060101010101" charset="-122"/>
                <a:cs typeface="仿宋" panose="02010609060101010101" charset="-122"/>
              </a:rPr>
              <a:t>:</a:t>
            </a:r>
            <a:r>
              <a:rPr kumimoji="1" lang="en-US" altLang="zh-CN" b="1" dirty="0">
                <a:latin typeface="仿宋" panose="02010609060101010101" charset="-122"/>
                <a:ea typeface="仿宋" panose="02010609060101010101" charset="-122"/>
                <a:cs typeface="仿宋" panose="02010609060101010101" charset="-122"/>
              </a:rPr>
              <a:t>String</a:t>
            </a:r>
            <a:r>
              <a:rPr kumimoji="1" lang="zh-CN" altLang="en-US" b="1" dirty="0">
                <a:latin typeface="仿宋" panose="02010609060101010101" charset="-122"/>
                <a:ea typeface="仿宋" panose="02010609060101010101" charset="-122"/>
                <a:cs typeface="仿宋" panose="02010609060101010101" charset="-122"/>
              </a:rPr>
              <a:t>类的</a:t>
            </a:r>
            <a:r>
              <a:rPr kumimoji="1" lang="en-US" altLang="zh-CN" b="1" dirty="0" err="1">
                <a:latin typeface="仿宋" panose="02010609060101010101" charset="-122"/>
                <a:ea typeface="仿宋" panose="02010609060101010101" charset="-122"/>
                <a:cs typeface="仿宋" panose="02010609060101010101" charset="-122"/>
              </a:rPr>
              <a:t>valueOf</a:t>
            </a:r>
            <a:r>
              <a:rPr kumimoji="1" lang="zh-CN" altLang="en-US" b="1" dirty="0">
                <a:latin typeface="仿宋" panose="02010609060101010101" charset="-122"/>
                <a:ea typeface="仿宋" panose="02010609060101010101" charset="-122"/>
                <a:cs typeface="仿宋" panose="02010609060101010101" charset="-122"/>
              </a:rPr>
              <a:t>方法可以把任意类型的数据转成字符串</a:t>
            </a:r>
            <a:endParaRPr kumimoji="1" lang="en-US" altLang="zh-CN"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String</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toLowerCase</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：把字符串</a:t>
            </a:r>
            <a:r>
              <a:rPr kumimoji="1" lang="zh-CN" altLang="en-US" b="1" dirty="0">
                <a:solidFill>
                  <a:srgbClr val="FF0000"/>
                </a:solidFill>
                <a:latin typeface="仿宋" panose="02010609060101010101" charset="-122"/>
                <a:ea typeface="仿宋" panose="02010609060101010101" charset="-122"/>
                <a:cs typeface="仿宋" panose="02010609060101010101" charset="-122"/>
              </a:rPr>
              <a:t>转成小写</a:t>
            </a:r>
            <a:endParaRPr kumimoji="1" lang="zh-CN" altLang="en-US" b="1" dirty="0">
              <a:solidFill>
                <a:srgbClr val="FF0000"/>
              </a:solidFill>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String</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toUpperCase</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：把字符串</a:t>
            </a:r>
            <a:r>
              <a:rPr kumimoji="1" lang="zh-CN" altLang="en-US" b="1" dirty="0">
                <a:solidFill>
                  <a:srgbClr val="FF0000"/>
                </a:solidFill>
                <a:latin typeface="仿宋" panose="02010609060101010101" charset="-122"/>
                <a:ea typeface="仿宋" panose="02010609060101010101" charset="-122"/>
                <a:cs typeface="仿宋" panose="02010609060101010101" charset="-122"/>
              </a:rPr>
              <a:t>转成大写</a:t>
            </a:r>
            <a:endParaRPr kumimoji="1" lang="zh-CN" altLang="en-US" b="1" dirty="0">
              <a:solidFill>
                <a:srgbClr val="FF0000"/>
              </a:solidFill>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String</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concat</a:t>
            </a:r>
            <a:r>
              <a:rPr kumimoji="1" lang="en-US" altLang="zh-CN" b="1" dirty="0">
                <a:latin typeface="仿宋" panose="02010609060101010101" charset="-122"/>
                <a:ea typeface="仿宋" panose="02010609060101010101" charset="-122"/>
                <a:cs typeface="仿宋" panose="02010609060101010101" charset="-122"/>
              </a:rPr>
              <a:t>(String</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str</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：把字符串</a:t>
            </a:r>
            <a:r>
              <a:rPr kumimoji="1" lang="zh-CN" altLang="en-US" b="1" dirty="0">
                <a:solidFill>
                  <a:srgbClr val="FF0000"/>
                </a:solidFill>
                <a:latin typeface="仿宋" panose="02010609060101010101" charset="-122"/>
                <a:ea typeface="仿宋" panose="02010609060101010101" charset="-122"/>
                <a:cs typeface="仿宋" panose="02010609060101010101" charset="-122"/>
              </a:rPr>
              <a:t>拼接</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且只能拼接字符串。</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方式拼接字符串时，可以是任意类型</a:t>
            </a:r>
            <a:endParaRPr kumimoji="1" lang="zh-CN" altLang="en-US" b="1"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325287" y="762861"/>
            <a:ext cx="3397084" cy="461665"/>
          </a:xfrm>
          <a:prstGeom prst="rect">
            <a:avLst/>
          </a:prstGeom>
          <a:noFill/>
        </p:spPr>
        <p:txBody>
          <a:bodyPr wrap="none" rtlCol="0">
            <a:spAutoFit/>
          </a:bodyPr>
          <a:p>
            <a:pPr marL="285750" indent="-285750">
              <a:buFont typeface="Wingdings" panose="05000000000000000000" pitchFamily="2" charset="2"/>
              <a:buChar char="n"/>
            </a:pPr>
            <a:r>
              <a:rPr kumimoji="1" lang="zh-CN" altLang="en-US" sz="2400" b="1" dirty="0">
                <a:latin typeface="仿宋" panose="02010609060101010101" charset="-122"/>
                <a:ea typeface="仿宋" panose="02010609060101010101" charset="-122"/>
                <a:cs typeface="仿宋" panose="02010609060101010101" charset="-122"/>
              </a:rPr>
              <a:t>案例</a:t>
            </a:r>
            <a:r>
              <a:rPr kumimoji="1" lang="en-US" altLang="zh-CN" sz="2400" b="1" dirty="0">
                <a:latin typeface="仿宋" panose="02010609060101010101" charset="-122"/>
                <a:ea typeface="仿宋" panose="02010609060101010101" charset="-122"/>
                <a:cs typeface="仿宋" panose="02010609060101010101" charset="-122"/>
              </a:rPr>
              <a:t>:</a:t>
            </a:r>
            <a:r>
              <a:rPr kumimoji="1" lang="zh-CN" altLang="en-US" sz="2400" b="1" dirty="0">
                <a:latin typeface="仿宋" panose="02010609060101010101" charset="-122"/>
                <a:ea typeface="仿宋" panose="02010609060101010101" charset="-122"/>
                <a:cs typeface="仿宋" panose="02010609060101010101" charset="-122"/>
              </a:rPr>
              <a:t>按要求转换字符</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1325287" y="1489997"/>
            <a:ext cx="7457154" cy="368300"/>
          </a:xfrm>
          <a:prstGeom prst="rect">
            <a:avLst/>
          </a:prstGeom>
          <a:noFill/>
        </p:spPr>
        <p:txBody>
          <a:bodyPr wrap="square" rtlCol="0">
            <a:spAutoFit/>
          </a:bodyPr>
          <a:p>
            <a:pPr marL="285750" indent="-285750">
              <a:buFont typeface="Wingdings" panose="05000000000000000000" charset="0"/>
              <a:buChar char=""/>
            </a:pPr>
            <a:r>
              <a:rPr kumimoji="1" lang="zh-CN" altLang="en-US" b="1" dirty="0">
                <a:latin typeface="仿宋" panose="02010609060101010101" charset="-122"/>
                <a:ea typeface="仿宋" panose="02010609060101010101" charset="-122"/>
                <a:cs typeface="仿宋" panose="02010609060101010101" charset="-122"/>
              </a:rPr>
              <a:t>把一个字符串的首字母转成大写，其余为小写</a:t>
            </a:r>
            <a:endParaRPr kumimoji="1" lang="zh-CN" altLang="en-US" b="1" dirty="0">
              <a:latin typeface="仿宋" panose="02010609060101010101" charset="-122"/>
              <a:ea typeface="仿宋" panose="02010609060101010101" charset="-122"/>
              <a:cs typeface="仿宋" panose="02010609060101010101" charset="-122"/>
            </a:endParaRPr>
          </a:p>
        </p:txBody>
      </p:sp>
      <p:sp>
        <p:nvSpPr>
          <p:cNvPr id="6" name="矩形 5"/>
          <p:cNvSpPr/>
          <p:nvPr/>
        </p:nvSpPr>
        <p:spPr>
          <a:xfrm>
            <a:off x="1325245" y="2275205"/>
            <a:ext cx="9872980" cy="2799715"/>
          </a:xfrm>
          <a:prstGeom prst="rect">
            <a:avLst/>
          </a:prstGeom>
          <a:solidFill>
            <a:schemeClr val="bg1"/>
          </a:solidFill>
          <a:ln>
            <a:solidFill>
              <a:schemeClr val="accent6"/>
            </a:solidFill>
          </a:ln>
        </p:spPr>
        <p:txBody>
          <a:bodyPr wrap="square">
            <a:spAutoFit/>
          </a:bodyPr>
          <a:p>
            <a:r>
              <a:rPr lang="en-US" altLang="zh-CN" sz="1600" b="1" dirty="0">
                <a:solidFill>
                  <a:srgbClr val="7F0055"/>
                </a:solidFill>
                <a:latin typeface="仿宋" panose="02010609060101010101" charset="-122"/>
                <a:ea typeface="仿宋" panose="02010609060101010101" charset="-122"/>
              </a:rPr>
              <a:t>public</a:t>
            </a:r>
            <a:r>
              <a:rPr lang="en-US" altLang="zh-CN" sz="1600" b="1" dirty="0">
                <a:solidFill>
                  <a:srgbClr val="000000"/>
                </a:solidFill>
                <a:latin typeface="仿宋" panose="02010609060101010101" charset="-122"/>
                <a:ea typeface="仿宋" panose="02010609060101010101" charset="-122"/>
              </a:rPr>
              <a:t> </a:t>
            </a:r>
            <a:r>
              <a:rPr lang="en-US" altLang="zh-CN" sz="1600" b="1" dirty="0">
                <a:solidFill>
                  <a:srgbClr val="7F0055"/>
                </a:solidFill>
                <a:latin typeface="仿宋" panose="02010609060101010101" charset="-122"/>
                <a:ea typeface="仿宋" panose="02010609060101010101" charset="-122"/>
              </a:rPr>
              <a:t>class</a:t>
            </a:r>
            <a:r>
              <a:rPr lang="en-US" altLang="zh-CN" sz="1600" b="1" dirty="0">
                <a:solidFill>
                  <a:srgbClr val="000000"/>
                </a:solidFill>
                <a:latin typeface="仿宋" panose="02010609060101010101" charset="-122"/>
                <a:ea typeface="仿宋" panose="02010609060101010101" charset="-122"/>
              </a:rPr>
              <a:t> Demo {</a:t>
            </a:r>
            <a:endParaRPr lang="en-US" altLang="zh-CN" sz="1600" b="1" dirty="0">
              <a:solidFill>
                <a:srgbClr val="000000"/>
              </a:solidFill>
              <a:latin typeface="仿宋" panose="02010609060101010101" charset="-122"/>
              <a:ea typeface="仿宋" panose="02010609060101010101" charset="-122"/>
            </a:endParaRPr>
          </a:p>
          <a:p>
            <a:r>
              <a:rPr lang="en-US" altLang="zh-CN" sz="1600" dirty="0">
                <a:solidFill>
                  <a:srgbClr val="000000"/>
                </a:solidFill>
                <a:latin typeface="仿宋" panose="02010609060101010101" charset="-122"/>
                <a:ea typeface="仿宋" panose="02010609060101010101" charset="-122"/>
              </a:rPr>
              <a:t>	</a:t>
            </a:r>
            <a:r>
              <a:rPr lang="en-US" altLang="zh-CN" sz="1600" b="1" dirty="0">
                <a:solidFill>
                  <a:srgbClr val="7F0055"/>
                </a:solidFill>
                <a:latin typeface="仿宋" panose="02010609060101010101" charset="-122"/>
                <a:ea typeface="仿宋" panose="02010609060101010101" charset="-122"/>
              </a:rPr>
              <a:t>public</a:t>
            </a:r>
            <a:r>
              <a:rPr lang="en-US" altLang="zh-CN" sz="1600" b="1" dirty="0">
                <a:solidFill>
                  <a:srgbClr val="000000"/>
                </a:solidFill>
                <a:latin typeface="仿宋" panose="02010609060101010101" charset="-122"/>
                <a:ea typeface="仿宋" panose="02010609060101010101" charset="-122"/>
              </a:rPr>
              <a:t> </a:t>
            </a:r>
            <a:r>
              <a:rPr lang="en-US" altLang="zh-CN" sz="1600" b="1" dirty="0">
                <a:solidFill>
                  <a:srgbClr val="7F0055"/>
                </a:solidFill>
                <a:latin typeface="仿宋" panose="02010609060101010101" charset="-122"/>
                <a:ea typeface="仿宋" panose="02010609060101010101" charset="-122"/>
              </a:rPr>
              <a:t>static</a:t>
            </a:r>
            <a:r>
              <a:rPr lang="en-US" altLang="zh-CN" sz="1600" b="1" dirty="0">
                <a:solidFill>
                  <a:srgbClr val="000000"/>
                </a:solidFill>
                <a:latin typeface="仿宋" panose="02010609060101010101" charset="-122"/>
                <a:ea typeface="仿宋" panose="02010609060101010101" charset="-122"/>
              </a:rPr>
              <a:t> </a:t>
            </a:r>
            <a:r>
              <a:rPr lang="en-US" altLang="zh-CN" sz="1600" b="1" dirty="0">
                <a:solidFill>
                  <a:srgbClr val="7F0055"/>
                </a:solidFill>
                <a:latin typeface="仿宋" panose="02010609060101010101" charset="-122"/>
                <a:ea typeface="仿宋" panose="02010609060101010101" charset="-122"/>
              </a:rPr>
              <a:t>void</a:t>
            </a:r>
            <a:r>
              <a:rPr lang="en-US" altLang="zh-CN" sz="1600" b="1" dirty="0">
                <a:solidFill>
                  <a:srgbClr val="000000"/>
                </a:solidFill>
                <a:latin typeface="仿宋" panose="02010609060101010101" charset="-122"/>
                <a:ea typeface="仿宋" panose="02010609060101010101" charset="-122"/>
              </a:rPr>
              <a:t> main(String[] </a:t>
            </a:r>
            <a:r>
              <a:rPr lang="en-US" altLang="zh-CN" sz="1600" b="1" dirty="0" err="1">
                <a:solidFill>
                  <a:srgbClr val="6A3E3E"/>
                </a:solidFill>
                <a:latin typeface="仿宋" panose="02010609060101010101" charset="-122"/>
                <a:ea typeface="仿宋" panose="02010609060101010101" charset="-122"/>
              </a:rPr>
              <a:t>args</a:t>
            </a:r>
            <a:r>
              <a:rPr lang="en-US" altLang="zh-CN" sz="1600" b="1" dirty="0">
                <a:solidFill>
                  <a:srgbClr val="000000"/>
                </a:solidFill>
                <a:latin typeface="仿宋" panose="02010609060101010101" charset="-122"/>
                <a:ea typeface="仿宋" panose="02010609060101010101" charset="-122"/>
              </a:rPr>
              <a:t>) {</a:t>
            </a:r>
            <a:endParaRPr lang="en-US" altLang="zh-CN" sz="1600" b="1" dirty="0">
              <a:solidFill>
                <a:srgbClr val="000000"/>
              </a:solidFill>
              <a:latin typeface="仿宋" panose="02010609060101010101" charset="-122"/>
              <a:ea typeface="仿宋" panose="02010609060101010101" charset="-122"/>
            </a:endParaRPr>
          </a:p>
          <a:p>
            <a:r>
              <a:rPr lang="zh-CN" altLang="en-US" sz="1600" dirty="0">
                <a:solidFill>
                  <a:srgbClr val="000000"/>
                </a:solidFill>
                <a:latin typeface="仿宋" panose="02010609060101010101" charset="-122"/>
                <a:ea typeface="仿宋" panose="02010609060101010101" charset="-122"/>
              </a:rPr>
              <a:t>		</a:t>
            </a:r>
            <a:r>
              <a:rPr lang="en-US" altLang="zh-CN" sz="1600" dirty="0">
                <a:solidFill>
                  <a:srgbClr val="3F7F5F"/>
                </a:solidFill>
                <a:latin typeface="仿宋" panose="02010609060101010101" charset="-122"/>
                <a:ea typeface="仿宋" panose="02010609060101010101" charset="-122"/>
              </a:rPr>
              <a:t>//</a:t>
            </a:r>
            <a:r>
              <a:rPr lang="zh-CN" altLang="en-US" sz="1600" dirty="0">
                <a:solidFill>
                  <a:srgbClr val="3F7F5F"/>
                </a:solidFill>
                <a:latin typeface="仿宋" panose="02010609060101010101" charset="-122"/>
                <a:ea typeface="仿宋" panose="02010609060101010101" charset="-122"/>
              </a:rPr>
              <a:t>把一个字符串的首字母转成大写，其余为小写</a:t>
            </a:r>
            <a:r>
              <a:rPr lang="zh-CN" altLang="en-US" sz="1600" dirty="0">
                <a:solidFill>
                  <a:srgbClr val="000000"/>
                </a:solidFill>
                <a:latin typeface="仿宋" panose="02010609060101010101" charset="-122"/>
                <a:ea typeface="仿宋" panose="02010609060101010101" charset="-122"/>
              </a:rPr>
              <a:t>		</a:t>
            </a:r>
            <a:endParaRPr lang="zh-CN" altLang="en-US" sz="1600" dirty="0">
              <a:solidFill>
                <a:srgbClr val="000000"/>
              </a:solidFill>
              <a:latin typeface="仿宋" panose="02010609060101010101" charset="-122"/>
              <a:ea typeface="仿宋" panose="02010609060101010101" charset="-122"/>
            </a:endParaRPr>
          </a:p>
          <a:p>
            <a:r>
              <a:rPr lang="en-US" altLang="zh-CN" sz="1600" dirty="0">
                <a:solidFill>
                  <a:srgbClr val="000000"/>
                </a:solidFill>
                <a:latin typeface="仿宋" panose="02010609060101010101" charset="-122"/>
                <a:ea typeface="仿宋" panose="02010609060101010101" charset="-122"/>
              </a:rPr>
              <a:t>		</a:t>
            </a:r>
            <a:r>
              <a:rPr lang="en-US" altLang="zh-CN" sz="1600" dirty="0">
                <a:solidFill>
                  <a:srgbClr val="3F7F5F"/>
                </a:solidFill>
                <a:latin typeface="仿宋" panose="02010609060101010101" charset="-122"/>
                <a:ea typeface="仿宋" panose="02010609060101010101" charset="-122"/>
              </a:rPr>
              <a:t>//</a:t>
            </a:r>
            <a:r>
              <a:rPr lang="zh-CN" altLang="en-US" sz="1600" dirty="0">
                <a:solidFill>
                  <a:srgbClr val="3F7F5F"/>
                </a:solidFill>
                <a:latin typeface="仿宋" panose="02010609060101010101" charset="-122"/>
                <a:ea typeface="仿宋" panose="02010609060101010101" charset="-122"/>
              </a:rPr>
              <a:t>链式编程，只要保证每次调用返回的都是对象，都可以继承调用</a:t>
            </a:r>
            <a:endParaRPr lang="zh-CN" altLang="en-US" sz="1600" dirty="0">
              <a:solidFill>
                <a:srgbClr val="3F7F5F"/>
              </a:solidFill>
              <a:latin typeface="仿宋" panose="02010609060101010101" charset="-122"/>
              <a:ea typeface="仿宋" panose="02010609060101010101" charset="-122"/>
            </a:endParaRPr>
          </a:p>
          <a:p>
            <a:r>
              <a:rPr lang="zh-CN" altLang="en-US" sz="1600" dirty="0">
                <a:solidFill>
                  <a:srgbClr val="000000"/>
                </a:solidFill>
                <a:latin typeface="仿宋" panose="02010609060101010101" charset="-122"/>
                <a:ea typeface="仿宋" panose="02010609060101010101" charset="-122"/>
              </a:rPr>
              <a:t>		</a:t>
            </a:r>
            <a:r>
              <a:rPr lang="en-US" altLang="zh-CN" sz="1600" dirty="0">
                <a:solidFill>
                  <a:srgbClr val="3F7F5F"/>
                </a:solidFill>
                <a:latin typeface="仿宋" panose="02010609060101010101" charset="-122"/>
                <a:ea typeface="仿宋" panose="02010609060101010101" charset="-122"/>
              </a:rPr>
              <a:t>//</a:t>
            </a:r>
            <a:r>
              <a:rPr lang="zh-CN" altLang="en-US" sz="1600" dirty="0">
                <a:solidFill>
                  <a:srgbClr val="3F7F5F"/>
                </a:solidFill>
                <a:latin typeface="仿宋" panose="02010609060101010101" charset="-122"/>
                <a:ea typeface="仿宋" panose="02010609060101010101" charset="-122"/>
              </a:rPr>
              <a:t>演示是可先分断，再合起来写</a:t>
            </a:r>
            <a:endParaRPr lang="zh-CN" altLang="en-US" sz="1600" dirty="0">
              <a:solidFill>
                <a:srgbClr val="3F7F5F"/>
              </a:solidFill>
              <a:latin typeface="仿宋" panose="02010609060101010101" charset="-122"/>
              <a:ea typeface="仿宋" panose="02010609060101010101" charset="-122"/>
            </a:endParaRPr>
          </a:p>
          <a:p>
            <a:r>
              <a:rPr lang="en-US" altLang="zh-CN" sz="1600" dirty="0">
                <a:solidFill>
                  <a:srgbClr val="000000"/>
                </a:solidFill>
                <a:latin typeface="仿宋" panose="02010609060101010101" charset="-122"/>
                <a:ea typeface="仿宋" panose="02010609060101010101" charset="-122"/>
              </a:rPr>
              <a:t>		String </a:t>
            </a:r>
            <a:r>
              <a:rPr lang="en-US" altLang="zh-CN" sz="1600" dirty="0">
                <a:solidFill>
                  <a:srgbClr val="6A3E3E"/>
                </a:solidFill>
                <a:latin typeface="仿宋" panose="02010609060101010101" charset="-122"/>
                <a:ea typeface="仿宋" panose="02010609060101010101" charset="-122"/>
              </a:rPr>
              <a:t>s</a:t>
            </a:r>
            <a:r>
              <a:rPr lang="en-US" altLang="zh-CN" sz="1600" dirty="0">
                <a:solidFill>
                  <a:srgbClr val="000000"/>
                </a:solidFill>
                <a:latin typeface="仿宋" panose="02010609060101010101" charset="-122"/>
                <a:ea typeface="仿宋" panose="02010609060101010101" charset="-122"/>
              </a:rPr>
              <a:t> = </a:t>
            </a:r>
            <a:r>
              <a:rPr lang="en-US" altLang="zh-CN" sz="1600" dirty="0">
                <a:solidFill>
                  <a:srgbClr val="2A00FF"/>
                </a:solidFill>
                <a:latin typeface="仿宋" panose="02010609060101010101" charset="-122"/>
                <a:ea typeface="仿宋" panose="02010609060101010101" charset="-122"/>
              </a:rPr>
              <a:t>"</a:t>
            </a:r>
            <a:r>
              <a:rPr lang="en-US" altLang="zh-CN" sz="1600" dirty="0" err="1">
                <a:solidFill>
                  <a:srgbClr val="2A00FF"/>
                </a:solidFill>
                <a:latin typeface="仿宋" panose="02010609060101010101" charset="-122"/>
                <a:ea typeface="仿宋" panose="02010609060101010101" charset="-122"/>
              </a:rPr>
              <a:t>hEllo,how</a:t>
            </a:r>
            <a:r>
              <a:rPr lang="en-US" altLang="zh-CN" sz="1600" dirty="0">
                <a:solidFill>
                  <a:srgbClr val="2A00FF"/>
                </a:solidFill>
                <a:latin typeface="仿宋" panose="02010609060101010101" charset="-122"/>
                <a:ea typeface="仿宋" panose="02010609060101010101" charset="-122"/>
              </a:rPr>
              <a:t> are </a:t>
            </a:r>
            <a:r>
              <a:rPr lang="en-US" altLang="zh-CN" sz="1600" dirty="0" err="1">
                <a:solidFill>
                  <a:srgbClr val="2A00FF"/>
                </a:solidFill>
                <a:latin typeface="仿宋" panose="02010609060101010101" charset="-122"/>
                <a:ea typeface="仿宋" panose="02010609060101010101" charset="-122"/>
              </a:rPr>
              <a:t>yoU</a:t>
            </a:r>
            <a:r>
              <a:rPr lang="en-US" altLang="zh-CN" sz="1600" dirty="0">
                <a:solidFill>
                  <a:srgbClr val="2A00FF"/>
                </a:solidFill>
                <a:latin typeface="仿宋" panose="02010609060101010101" charset="-122"/>
                <a:ea typeface="仿宋" panose="02010609060101010101" charset="-122"/>
              </a:rPr>
              <a:t>!"</a:t>
            </a:r>
            <a:r>
              <a:rPr lang="en-US" altLang="zh-CN" sz="1600" dirty="0">
                <a:solidFill>
                  <a:srgbClr val="000000"/>
                </a:solidFill>
                <a:latin typeface="仿宋" panose="02010609060101010101" charset="-122"/>
                <a:ea typeface="仿宋" panose="02010609060101010101" charset="-122"/>
              </a:rPr>
              <a:t>;</a:t>
            </a:r>
            <a:endParaRPr lang="en-US" altLang="zh-CN" sz="1600" dirty="0">
              <a:solidFill>
                <a:srgbClr val="000000"/>
              </a:solidFill>
              <a:latin typeface="仿宋" panose="02010609060101010101" charset="-122"/>
              <a:ea typeface="仿宋" panose="02010609060101010101" charset="-122"/>
            </a:endParaRPr>
          </a:p>
          <a:p>
            <a:r>
              <a:rPr lang="en-US" altLang="zh-CN" sz="1600" dirty="0">
                <a:solidFill>
                  <a:srgbClr val="000000"/>
                </a:solidFill>
                <a:latin typeface="仿宋" panose="02010609060101010101" charset="-122"/>
                <a:ea typeface="仿宋" panose="02010609060101010101" charset="-122"/>
              </a:rPr>
              <a:t>		String </a:t>
            </a:r>
            <a:r>
              <a:rPr lang="en-US" altLang="zh-CN" sz="1600" dirty="0">
                <a:solidFill>
                  <a:srgbClr val="6A3E3E"/>
                </a:solidFill>
                <a:latin typeface="仿宋" panose="02010609060101010101" charset="-122"/>
                <a:ea typeface="仿宋" panose="02010609060101010101" charset="-122"/>
              </a:rPr>
              <a:t>s1</a:t>
            </a:r>
            <a:r>
              <a:rPr lang="en-US" altLang="zh-CN" sz="1600" dirty="0">
                <a:solidFill>
                  <a:srgbClr val="000000"/>
                </a:solidFill>
                <a:latin typeface="仿宋" panose="02010609060101010101" charset="-122"/>
                <a:ea typeface="仿宋" panose="02010609060101010101" charset="-122"/>
              </a:rPr>
              <a:t> = </a:t>
            </a:r>
            <a:r>
              <a:rPr lang="en-US" altLang="zh-CN" sz="1600" dirty="0" err="1">
                <a:solidFill>
                  <a:srgbClr val="6A3E3E"/>
                </a:solidFill>
                <a:latin typeface="仿宋" panose="02010609060101010101" charset="-122"/>
                <a:ea typeface="仿宋" panose="02010609060101010101" charset="-122"/>
              </a:rPr>
              <a:t>s</a:t>
            </a:r>
            <a:r>
              <a:rPr lang="en-US" altLang="zh-CN" sz="1600" dirty="0" err="1">
                <a:solidFill>
                  <a:srgbClr val="000000"/>
                </a:solidFill>
                <a:latin typeface="仿宋" panose="02010609060101010101" charset="-122"/>
                <a:ea typeface="仿宋" panose="02010609060101010101" charset="-122"/>
              </a:rPr>
              <a:t>.substring</a:t>
            </a:r>
            <a:r>
              <a:rPr lang="en-US" altLang="zh-CN" sz="1600" dirty="0">
                <a:solidFill>
                  <a:srgbClr val="000000"/>
                </a:solidFill>
                <a:latin typeface="仿宋" panose="02010609060101010101" charset="-122"/>
                <a:ea typeface="仿宋" panose="02010609060101010101" charset="-122"/>
              </a:rPr>
              <a:t>(0, 1).</a:t>
            </a:r>
            <a:r>
              <a:rPr lang="en-US" altLang="zh-CN" sz="1600" dirty="0" err="1">
                <a:solidFill>
                  <a:srgbClr val="000000"/>
                </a:solidFill>
                <a:latin typeface="仿宋" panose="02010609060101010101" charset="-122"/>
                <a:ea typeface="仿宋" panose="02010609060101010101" charset="-122"/>
              </a:rPr>
              <a:t>toUpperCase</a:t>
            </a:r>
            <a:r>
              <a:rPr lang="en-US" altLang="zh-CN" sz="1600" dirty="0">
                <a:solidFill>
                  <a:srgbClr val="000000"/>
                </a:solidFill>
                <a:latin typeface="仿宋" panose="02010609060101010101" charset="-122"/>
                <a:ea typeface="仿宋" panose="02010609060101010101" charset="-122"/>
              </a:rPr>
              <a:t>().</a:t>
            </a:r>
            <a:r>
              <a:rPr lang="en-US" altLang="zh-CN" sz="1600" dirty="0" err="1">
                <a:solidFill>
                  <a:srgbClr val="000000"/>
                </a:solidFill>
                <a:latin typeface="仿宋" panose="02010609060101010101" charset="-122"/>
                <a:ea typeface="仿宋" panose="02010609060101010101" charset="-122"/>
              </a:rPr>
              <a:t>concat</a:t>
            </a:r>
            <a:r>
              <a:rPr lang="en-US" altLang="zh-CN" sz="1600" dirty="0">
                <a:solidFill>
                  <a:srgbClr val="000000"/>
                </a:solidFill>
                <a:latin typeface="仿宋" panose="02010609060101010101" charset="-122"/>
                <a:ea typeface="仿宋" panose="02010609060101010101" charset="-122"/>
              </a:rPr>
              <a:t>(</a:t>
            </a:r>
            <a:r>
              <a:rPr lang="en-US" altLang="zh-CN" sz="1600" dirty="0" err="1">
                <a:solidFill>
                  <a:srgbClr val="6A3E3E"/>
                </a:solidFill>
                <a:latin typeface="仿宋" panose="02010609060101010101" charset="-122"/>
                <a:ea typeface="仿宋" panose="02010609060101010101" charset="-122"/>
              </a:rPr>
              <a:t>s</a:t>
            </a:r>
            <a:r>
              <a:rPr lang="en-US" altLang="zh-CN" sz="1600" dirty="0" err="1">
                <a:solidFill>
                  <a:srgbClr val="000000"/>
                </a:solidFill>
                <a:latin typeface="仿宋" panose="02010609060101010101" charset="-122"/>
                <a:ea typeface="仿宋" panose="02010609060101010101" charset="-122"/>
              </a:rPr>
              <a:t>.substring</a:t>
            </a:r>
            <a:r>
              <a:rPr lang="en-US" altLang="zh-CN" sz="1600" dirty="0">
                <a:solidFill>
                  <a:srgbClr val="000000"/>
                </a:solidFill>
                <a:latin typeface="仿宋" panose="02010609060101010101" charset="-122"/>
                <a:ea typeface="仿宋" panose="02010609060101010101" charset="-122"/>
              </a:rPr>
              <a:t>(1).</a:t>
            </a:r>
            <a:r>
              <a:rPr lang="en-US" altLang="zh-CN" sz="1600" dirty="0" err="1">
                <a:solidFill>
                  <a:srgbClr val="000000"/>
                </a:solidFill>
                <a:latin typeface="仿宋" panose="02010609060101010101" charset="-122"/>
                <a:ea typeface="仿宋" panose="02010609060101010101" charset="-122"/>
              </a:rPr>
              <a:t>toLowerCase</a:t>
            </a:r>
            <a:r>
              <a:rPr lang="en-US" altLang="zh-CN" sz="1600" dirty="0">
                <a:solidFill>
                  <a:srgbClr val="000000"/>
                </a:solidFill>
                <a:latin typeface="仿宋" panose="02010609060101010101" charset="-122"/>
                <a:ea typeface="仿宋" panose="02010609060101010101" charset="-122"/>
              </a:rPr>
              <a:t>());</a:t>
            </a:r>
            <a:endParaRPr lang="en-US" altLang="zh-CN" sz="1600" dirty="0">
              <a:solidFill>
                <a:srgbClr val="000000"/>
              </a:solidFill>
              <a:latin typeface="仿宋" panose="02010609060101010101" charset="-122"/>
              <a:ea typeface="仿宋" panose="02010609060101010101" charset="-122"/>
            </a:endParaRPr>
          </a:p>
          <a:p>
            <a:r>
              <a:rPr lang="en-US" altLang="zh-CN" sz="1600" dirty="0">
                <a:solidFill>
                  <a:srgbClr val="000000"/>
                </a:solidFill>
                <a:latin typeface="仿宋" panose="02010609060101010101" charset="-122"/>
                <a:ea typeface="仿宋" panose="02010609060101010101" charset="-122"/>
              </a:rPr>
              <a:t>		</a:t>
            </a:r>
            <a:r>
              <a:rPr lang="en-US" altLang="zh-CN" sz="1600" dirty="0" err="1">
                <a:solidFill>
                  <a:srgbClr val="000000"/>
                </a:solidFill>
                <a:latin typeface="仿宋" panose="02010609060101010101" charset="-122"/>
                <a:ea typeface="仿宋" panose="02010609060101010101" charset="-122"/>
              </a:rPr>
              <a:t>System.</a:t>
            </a:r>
            <a:r>
              <a:rPr lang="en-US" altLang="zh-CN" sz="1600" b="1" i="1" dirty="0" err="1">
                <a:solidFill>
                  <a:srgbClr val="0000C0"/>
                </a:solidFill>
                <a:latin typeface="仿宋" panose="02010609060101010101" charset="-122"/>
                <a:ea typeface="仿宋" panose="02010609060101010101" charset="-122"/>
              </a:rPr>
              <a:t>out</a:t>
            </a:r>
            <a:r>
              <a:rPr lang="en-US" altLang="zh-CN" sz="1600" b="1" i="1" dirty="0" err="1">
                <a:solidFill>
                  <a:srgbClr val="000000"/>
                </a:solidFill>
                <a:latin typeface="仿宋" panose="02010609060101010101" charset="-122"/>
                <a:ea typeface="仿宋" panose="02010609060101010101" charset="-122"/>
              </a:rPr>
              <a:t>.println</a:t>
            </a:r>
            <a:r>
              <a:rPr lang="en-US" altLang="zh-CN" sz="1600" b="1" i="1" dirty="0">
                <a:solidFill>
                  <a:srgbClr val="000000"/>
                </a:solidFill>
                <a:latin typeface="仿宋" panose="02010609060101010101" charset="-122"/>
                <a:ea typeface="仿宋" panose="02010609060101010101" charset="-122"/>
              </a:rPr>
              <a:t>(</a:t>
            </a:r>
            <a:r>
              <a:rPr lang="en-US" altLang="zh-CN" sz="1600" b="1" i="1" dirty="0">
                <a:solidFill>
                  <a:srgbClr val="6A3E3E"/>
                </a:solidFill>
                <a:latin typeface="仿宋" panose="02010609060101010101" charset="-122"/>
                <a:ea typeface="仿宋" panose="02010609060101010101" charset="-122"/>
              </a:rPr>
              <a:t>s1</a:t>
            </a:r>
            <a:r>
              <a:rPr lang="en-US" altLang="zh-CN" sz="1600" b="1" i="1" dirty="0">
                <a:solidFill>
                  <a:srgbClr val="000000"/>
                </a:solidFill>
                <a:latin typeface="仿宋" panose="02010609060101010101" charset="-122"/>
                <a:ea typeface="仿宋" panose="02010609060101010101" charset="-122"/>
              </a:rPr>
              <a:t>);</a:t>
            </a:r>
            <a:endParaRPr lang="en-US" altLang="zh-CN" sz="1600" b="1" i="1" dirty="0">
              <a:solidFill>
                <a:srgbClr val="000000"/>
              </a:solidFill>
              <a:latin typeface="仿宋" panose="02010609060101010101" charset="-122"/>
              <a:ea typeface="仿宋" panose="02010609060101010101" charset="-122"/>
            </a:endParaRPr>
          </a:p>
          <a:p>
            <a:r>
              <a:rPr lang="en-US" altLang="zh-CN" sz="1600" dirty="0">
                <a:solidFill>
                  <a:srgbClr val="000000"/>
                </a:solidFill>
                <a:latin typeface="仿宋" panose="02010609060101010101" charset="-122"/>
                <a:ea typeface="仿宋" panose="02010609060101010101" charset="-122"/>
              </a:rPr>
              <a:t>	}</a:t>
            </a:r>
            <a:endParaRPr lang="en-US" altLang="zh-CN" sz="1600" dirty="0">
              <a:solidFill>
                <a:srgbClr val="000000"/>
              </a:solidFill>
              <a:latin typeface="仿宋" panose="02010609060101010101" charset="-122"/>
              <a:ea typeface="仿宋" panose="02010609060101010101" charset="-122"/>
            </a:endParaRPr>
          </a:p>
          <a:p>
            <a:r>
              <a:rPr lang="en-US" altLang="zh-CN" sz="1600" dirty="0">
                <a:solidFill>
                  <a:srgbClr val="000000"/>
                </a:solidFill>
                <a:latin typeface="仿宋" panose="02010609060101010101" charset="-122"/>
                <a:ea typeface="仿宋" panose="02010609060101010101" charset="-122"/>
              </a:rPr>
              <a:t>}</a:t>
            </a:r>
            <a:endParaRPr lang="zh-CN" altLang="en-US" sz="1600" dirty="0">
              <a:latin typeface="仿宋" panose="02010609060101010101" charset="-122"/>
              <a:ea typeface="仿宋" panose="020106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345299" y="1085503"/>
            <a:ext cx="3762568" cy="461665"/>
          </a:xfrm>
          <a:prstGeom prst="rect">
            <a:avLst/>
          </a:prstGeom>
          <a:noFill/>
        </p:spPr>
        <p:txBody>
          <a:bodyPr wrap="none" rtlCol="0">
            <a:spAutoFit/>
          </a:bodyPr>
          <a:p>
            <a:pPr marL="342900" indent="-342900">
              <a:buFont typeface="Wingdings" panose="05000000000000000000" pitchFamily="2" charset="2"/>
              <a:buChar char="n"/>
            </a:pPr>
            <a:r>
              <a:rPr kumimoji="1" lang="zh-CN" altLang="en-US" sz="2400" b="1" dirty="0">
                <a:latin typeface="仿宋" panose="02010609060101010101" charset="-122"/>
                <a:ea typeface="仿宋" panose="02010609060101010101" charset="-122"/>
                <a:cs typeface="仿宋" panose="02010609060101010101" charset="-122"/>
              </a:rPr>
              <a:t>案例</a:t>
            </a:r>
            <a:r>
              <a:rPr kumimoji="1" lang="en-US" altLang="zh-CN" sz="2400" b="1" dirty="0">
                <a:latin typeface="仿宋" panose="02010609060101010101" charset="-122"/>
                <a:ea typeface="仿宋" panose="02010609060101010101" charset="-122"/>
                <a:cs typeface="仿宋" panose="02010609060101010101" charset="-122"/>
              </a:rPr>
              <a:t>:</a:t>
            </a:r>
            <a:r>
              <a:rPr kumimoji="1" lang="zh-CN" altLang="en-US" sz="2400" b="1" dirty="0">
                <a:latin typeface="仿宋" panose="02010609060101010101" charset="-122"/>
                <a:ea typeface="仿宋" panose="02010609060101010101" charset="-122"/>
                <a:cs typeface="仿宋" panose="02010609060101010101" charset="-122"/>
              </a:rPr>
              <a:t>把数组转成字符串</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1345300" y="1881915"/>
            <a:ext cx="5066030" cy="922020"/>
          </a:xfrm>
          <a:prstGeom prst="rect">
            <a:avLst/>
          </a:prstGeom>
          <a:noFill/>
        </p:spPr>
        <p:txBody>
          <a:bodyPr wrap="none" rtlCol="0">
            <a:spAutoFit/>
          </a:bodyPr>
          <a:p>
            <a:pPr marL="285750" indent="-285750">
              <a:lnSpc>
                <a:spcPct val="150000"/>
              </a:lnSpc>
              <a:buFont typeface="Wingdings" panose="05000000000000000000" charset="0"/>
              <a:buChar char=""/>
            </a:pPr>
            <a:r>
              <a:rPr kumimoji="1" lang="zh-CN" altLang="en-US" b="1" dirty="0">
                <a:latin typeface="仿宋" panose="02010609060101010101" charset="-122"/>
                <a:ea typeface="仿宋" panose="02010609060101010101" charset="-122"/>
                <a:cs typeface="仿宋" panose="02010609060101010101" charset="-122"/>
              </a:rPr>
              <a:t>把数组中的数据按照指定的格式</a:t>
            </a:r>
            <a:r>
              <a:rPr kumimoji="1" lang="zh-CN" altLang="en-US" b="1" dirty="0">
                <a:solidFill>
                  <a:srgbClr val="FF0000"/>
                </a:solidFill>
                <a:latin typeface="仿宋" panose="02010609060101010101" charset="-122"/>
                <a:ea typeface="仿宋" panose="02010609060101010101" charset="-122"/>
                <a:cs typeface="仿宋" panose="02010609060101010101" charset="-122"/>
              </a:rPr>
              <a:t>拼接成字符串</a:t>
            </a:r>
            <a:endParaRPr kumimoji="1" lang="zh-CN" altLang="en-US" b="1" dirty="0">
              <a:solidFill>
                <a:srgbClr val="FF0000"/>
              </a:solidFill>
              <a:latin typeface="仿宋" panose="02010609060101010101" charset="-122"/>
              <a:ea typeface="仿宋" panose="02010609060101010101" charset="-122"/>
              <a:cs typeface="仿宋" panose="02010609060101010101" charset="-122"/>
            </a:endParaRPr>
          </a:p>
          <a:p>
            <a:pPr>
              <a:lnSpc>
                <a:spcPct val="150000"/>
              </a:lnSpc>
            </a:pPr>
            <a:r>
              <a:rPr kumimoji="1" lang="en-US" altLang="zh-CN" b="1" dirty="0" err="1">
                <a:latin typeface="仿宋" panose="02010609060101010101" charset="-122"/>
                <a:ea typeface="仿宋" panose="02010609060101010101" charset="-122"/>
                <a:cs typeface="仿宋" panose="02010609060101010101" charset="-122"/>
              </a:rPr>
              <a:t>eg:int</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arr</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{1,2,3}</a:t>
            </a:r>
            <a:r>
              <a:rPr kumimoji="1" lang="zh-CN" altLang="en-US" b="1" dirty="0">
                <a:latin typeface="仿宋" panose="02010609060101010101" charset="-122"/>
                <a:ea typeface="仿宋" panose="02010609060101010101" charset="-122"/>
                <a:cs typeface="仿宋" panose="02010609060101010101" charset="-122"/>
              </a:rPr>
              <a:t> 转成 </a:t>
            </a:r>
            <a:r>
              <a:rPr kumimoji="1" lang="en-US" altLang="zh-CN" b="1" dirty="0">
                <a:latin typeface="仿宋" panose="02010609060101010101" charset="-122"/>
                <a:ea typeface="仿宋" panose="02010609060101010101" charset="-122"/>
                <a:cs typeface="仿宋" panose="02010609060101010101" charset="-122"/>
              </a:rPr>
              <a:t>“[1,2,3]”</a:t>
            </a:r>
            <a:endParaRPr kumimoji="1" lang="zh-CN" altLang="en-US" b="1"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97779" y="3776"/>
            <a:ext cx="1146468" cy="461665"/>
          </a:xfrm>
          <a:prstGeom prst="rect">
            <a:avLst/>
          </a:prstGeom>
          <a:noFill/>
        </p:spPr>
        <p:txBody>
          <a:bodyPr wrap="none" rtlCol="0">
            <a:spAutoFit/>
          </a:bodyPr>
          <a:p>
            <a:pPr marL="342900" indent="-342900">
              <a:buFont typeface="Wingdings" panose="05000000000000000000" pitchFamily="2" charset="2"/>
              <a:buChar char="n"/>
            </a:pPr>
            <a:r>
              <a:rPr kumimoji="1" lang="zh-CN" altLang="en-US" sz="2400" b="1" dirty="0">
                <a:latin typeface="仿宋" panose="02010609060101010101" charset="-122"/>
                <a:ea typeface="仿宋" panose="02010609060101010101" charset="-122"/>
                <a:cs typeface="仿宋" panose="02010609060101010101" charset="-122"/>
              </a:rPr>
              <a:t>大纲</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3" name="文本框 2"/>
          <p:cNvSpPr txBox="1"/>
          <p:nvPr/>
        </p:nvSpPr>
        <p:spPr>
          <a:xfrm>
            <a:off x="996950" y="848360"/>
            <a:ext cx="5572760" cy="5400675"/>
          </a:xfrm>
          <a:prstGeom prst="rect">
            <a:avLst/>
          </a:prstGeom>
          <a:noFill/>
        </p:spPr>
        <p:txBody>
          <a:bodyPr wrap="square" rtlCol="0">
            <a:spAutoFit/>
          </a:bodyPr>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Scanner</a:t>
            </a:r>
            <a:r>
              <a:rPr kumimoji="1" lang="zh-CN" altLang="en-US" b="1" dirty="0">
                <a:latin typeface="仿宋" panose="02010609060101010101" charset="-122"/>
                <a:ea typeface="仿宋" panose="02010609060101010101" charset="-122"/>
                <a:cs typeface="仿宋" panose="02010609060101010101" charset="-122"/>
              </a:rPr>
              <a:t>类</a:t>
            </a:r>
            <a:endParaRPr kumimoji="1" lang="en-US" altLang="zh-CN"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en-US" altLang="zh-CN" sz="1600" b="1" dirty="0">
                <a:latin typeface="仿宋" panose="02010609060101010101" charset="-122"/>
                <a:ea typeface="仿宋" panose="02010609060101010101" charset="-122"/>
                <a:cs typeface="仿宋" panose="02010609060101010101" charset="-122"/>
              </a:rPr>
              <a:t>Scanner</a:t>
            </a:r>
            <a:r>
              <a:rPr kumimoji="1" lang="zh-CN" altLang="en-US" sz="1600" b="1" dirty="0">
                <a:latin typeface="仿宋" panose="02010609060101010101" charset="-122"/>
                <a:ea typeface="仿宋" panose="02010609060101010101" charset="-122"/>
                <a:cs typeface="仿宋" panose="02010609060101010101" charset="-122"/>
              </a:rPr>
              <a:t>类</a:t>
            </a:r>
            <a:r>
              <a:rPr kumimoji="1" lang="en-US" altLang="zh-CN" sz="1600" b="1" dirty="0">
                <a:latin typeface="仿宋" panose="02010609060101010101" charset="-122"/>
                <a:ea typeface="仿宋" panose="02010609060101010101" charset="-122"/>
                <a:cs typeface="仿宋" panose="02010609060101010101" charset="-122"/>
              </a:rPr>
              <a:t>API</a:t>
            </a:r>
            <a:r>
              <a:rPr kumimoji="1" lang="zh-CN" altLang="en-US" sz="1600" b="1" dirty="0">
                <a:latin typeface="仿宋" panose="02010609060101010101" charset="-122"/>
                <a:ea typeface="仿宋" panose="02010609060101010101" charset="-122"/>
                <a:cs typeface="仿宋" panose="02010609060101010101" charset="-122"/>
              </a:rPr>
              <a:t>详细</a:t>
            </a:r>
            <a:endParaRPr kumimoji="1"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en-US" altLang="zh-CN" sz="1600" b="1" dirty="0">
                <a:latin typeface="仿宋" panose="02010609060101010101" charset="-122"/>
                <a:ea typeface="仿宋" panose="02010609060101010101" charset="-122"/>
                <a:cs typeface="仿宋" panose="02010609060101010101" charset="-122"/>
              </a:rPr>
              <a:t>Scanner</a:t>
            </a:r>
            <a:r>
              <a:rPr kumimoji="1" lang="zh-CN" altLang="en-US" sz="1600" b="1" dirty="0">
                <a:latin typeface="仿宋" panose="02010609060101010101" charset="-122"/>
                <a:ea typeface="仿宋" panose="02010609060101010101" charset="-122"/>
                <a:cs typeface="仿宋" panose="02010609060101010101" charset="-122"/>
              </a:rPr>
              <a:t>获取数据出现的小问题及解决方案</a:t>
            </a:r>
            <a:endParaRPr kumimoji="1" lang="zh-CN" altLang="en-US" sz="1600"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String</a:t>
            </a:r>
            <a:r>
              <a:rPr kumimoji="1" lang="zh-CN" altLang="en-US" b="1" dirty="0">
                <a:latin typeface="仿宋" panose="02010609060101010101" charset="-122"/>
                <a:ea typeface="仿宋" panose="02010609060101010101" charset="-122"/>
                <a:cs typeface="仿宋" panose="02010609060101010101" charset="-122"/>
              </a:rPr>
              <a:t>类</a:t>
            </a:r>
            <a:endParaRPr kumimoji="1" lang="en-US" altLang="zh-CN"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en-US" altLang="zh-CN" sz="1600" b="1" dirty="0">
                <a:latin typeface="仿宋" panose="02010609060101010101" charset="-122"/>
                <a:ea typeface="仿宋" panose="02010609060101010101" charset="-122"/>
                <a:cs typeface="仿宋" panose="02010609060101010101" charset="-122"/>
              </a:rPr>
              <a:t>String</a:t>
            </a:r>
            <a:r>
              <a:rPr kumimoji="1" lang="zh-CN" altLang="en-US" sz="1600" b="1" dirty="0">
                <a:latin typeface="仿宋" panose="02010609060101010101" charset="-122"/>
                <a:ea typeface="仿宋" panose="02010609060101010101" charset="-122"/>
                <a:cs typeface="仿宋" panose="02010609060101010101" charset="-122"/>
              </a:rPr>
              <a:t> 类的概述</a:t>
            </a:r>
            <a:endParaRPr kumimoji="1"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en-US" altLang="zh-CN" sz="1600" b="1" dirty="0">
                <a:latin typeface="仿宋" panose="02010609060101010101" charset="-122"/>
                <a:ea typeface="仿宋" panose="02010609060101010101" charset="-122"/>
                <a:cs typeface="仿宋" panose="02010609060101010101" charset="-122"/>
              </a:rPr>
              <a:t>String</a:t>
            </a:r>
            <a:r>
              <a:rPr kumimoji="1" lang="zh-CN" altLang="en-US" sz="1600" b="1" dirty="0">
                <a:latin typeface="仿宋" panose="02010609060101010101" charset="-122"/>
                <a:ea typeface="仿宋" panose="02010609060101010101" charset="-122"/>
                <a:cs typeface="仿宋" panose="02010609060101010101" charset="-122"/>
              </a:rPr>
              <a:t>的构造方法</a:t>
            </a:r>
            <a:endParaRPr kumimoji="1" lang="zh-CN" altLang="en-US"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en-US" altLang="zh-CN" sz="1600" b="1" dirty="0">
                <a:latin typeface="仿宋" panose="02010609060101010101" charset="-122"/>
                <a:ea typeface="仿宋" panose="02010609060101010101" charset="-122"/>
                <a:cs typeface="仿宋" panose="02010609060101010101" charset="-122"/>
              </a:rPr>
              <a:t>String</a:t>
            </a:r>
            <a:r>
              <a:rPr kumimoji="1" lang="zh-CN" altLang="en-US" sz="1600" b="1" dirty="0">
                <a:latin typeface="仿宋" panose="02010609060101010101" charset="-122"/>
                <a:ea typeface="仿宋" panose="02010609060101010101" charset="-122"/>
                <a:cs typeface="仿宋" panose="02010609060101010101" charset="-122"/>
              </a:rPr>
              <a:t>类的常面试题</a:t>
            </a:r>
            <a:endParaRPr kumimoji="1"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zh-CN" altLang="en-US" sz="1600" b="1" dirty="0">
                <a:latin typeface="仿宋" panose="02010609060101010101" charset="-122"/>
                <a:ea typeface="仿宋" panose="02010609060101010101" charset="-122"/>
                <a:cs typeface="仿宋" panose="02010609060101010101" charset="-122"/>
              </a:rPr>
              <a:t>案例</a:t>
            </a:r>
            <a:r>
              <a:rPr kumimoji="1" lang="en-US" altLang="zh-CN" sz="1600" b="1" dirty="0">
                <a:latin typeface="仿宋" panose="02010609060101010101" charset="-122"/>
                <a:ea typeface="仿宋" panose="02010609060101010101" charset="-122"/>
                <a:cs typeface="仿宋" panose="02010609060101010101" charset="-122"/>
              </a:rPr>
              <a:t>:</a:t>
            </a:r>
            <a:r>
              <a:rPr kumimoji="1" lang="zh-CN" altLang="en-US" sz="1600" b="1" dirty="0">
                <a:latin typeface="仿宋" panose="02010609060101010101" charset="-122"/>
                <a:ea typeface="仿宋" panose="02010609060101010101" charset="-122"/>
                <a:cs typeface="仿宋" panose="02010609060101010101" charset="-122"/>
              </a:rPr>
              <a:t>模拟用户登录</a:t>
            </a:r>
            <a:endParaRPr kumimoji="1"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en-US" altLang="zh-CN" sz="1600" b="1" dirty="0">
                <a:latin typeface="仿宋" panose="02010609060101010101" charset="-122"/>
                <a:ea typeface="仿宋" panose="02010609060101010101" charset="-122"/>
                <a:cs typeface="仿宋" panose="02010609060101010101" charset="-122"/>
              </a:rPr>
              <a:t>String </a:t>
            </a:r>
            <a:r>
              <a:rPr kumimoji="1" lang="zh-CN" altLang="en-US" sz="1600" b="1" dirty="0">
                <a:latin typeface="仿宋" panose="02010609060101010101" charset="-122"/>
                <a:ea typeface="仿宋" panose="02010609060101010101" charset="-122"/>
                <a:cs typeface="仿宋" panose="02010609060101010101" charset="-122"/>
              </a:rPr>
              <a:t>类的获取功能</a:t>
            </a:r>
            <a:endParaRPr kumimoji="1" lang="zh-CN" altLang="en-US"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zh-CN" altLang="en-US" sz="1600" b="1" dirty="0">
                <a:latin typeface="仿宋" panose="02010609060101010101" charset="-122"/>
                <a:ea typeface="仿宋" panose="02010609060101010101" charset="-122"/>
                <a:cs typeface="仿宋" panose="02010609060101010101" charset="-122"/>
              </a:rPr>
              <a:t>案例</a:t>
            </a:r>
            <a:r>
              <a:rPr kumimoji="1" lang="en-US" altLang="zh-CN" sz="1600" b="1" dirty="0">
                <a:latin typeface="仿宋" panose="02010609060101010101" charset="-122"/>
                <a:ea typeface="仿宋" panose="02010609060101010101" charset="-122"/>
                <a:cs typeface="仿宋" panose="02010609060101010101" charset="-122"/>
              </a:rPr>
              <a:t>:</a:t>
            </a:r>
            <a:r>
              <a:rPr kumimoji="1" lang="zh-CN" altLang="en-US" sz="1600" b="1" dirty="0">
                <a:latin typeface="仿宋" panose="02010609060101010101" charset="-122"/>
                <a:ea typeface="仿宋" panose="02010609060101010101" charset="-122"/>
                <a:cs typeface="仿宋" panose="02010609060101010101" charset="-122"/>
              </a:rPr>
              <a:t>字符串的遍历</a:t>
            </a:r>
            <a:endParaRPr kumimoji="1"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zh-CN" altLang="en-US" sz="1600" b="1" dirty="0">
                <a:latin typeface="仿宋" panose="02010609060101010101" charset="-122"/>
                <a:ea typeface="仿宋" panose="02010609060101010101" charset="-122"/>
                <a:cs typeface="仿宋" panose="02010609060101010101" charset="-122"/>
              </a:rPr>
              <a:t>案例</a:t>
            </a:r>
            <a:r>
              <a:rPr kumimoji="1" lang="en-US" altLang="zh-CN" sz="1600" b="1" dirty="0">
                <a:latin typeface="仿宋" panose="02010609060101010101" charset="-122"/>
                <a:ea typeface="仿宋" panose="02010609060101010101" charset="-122"/>
                <a:cs typeface="仿宋" panose="02010609060101010101" charset="-122"/>
              </a:rPr>
              <a:t>:</a:t>
            </a:r>
            <a:r>
              <a:rPr kumimoji="1" lang="zh-CN" altLang="en-US" sz="1600" b="1" dirty="0">
                <a:latin typeface="仿宋" panose="02010609060101010101" charset="-122"/>
                <a:ea typeface="仿宋" panose="02010609060101010101" charset="-122"/>
                <a:cs typeface="仿宋" panose="02010609060101010101" charset="-122"/>
              </a:rPr>
              <a:t>统计不同类型字符个数</a:t>
            </a:r>
            <a:endParaRPr kumimoji="1"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lang="zh-CN" altLang="en-US" sz="1600" b="1" dirty="0">
                <a:latin typeface="仿宋" panose="02010609060101010101" charset="-122"/>
                <a:ea typeface="仿宋" panose="02010609060101010101" charset="-122"/>
                <a:cs typeface="仿宋" panose="02010609060101010101" charset="-122"/>
              </a:rPr>
              <a:t>String类的转换功能</a:t>
            </a:r>
            <a:endParaRPr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zh-CN" altLang="en-US" sz="1600" b="1" dirty="0">
                <a:latin typeface="仿宋" panose="02010609060101010101" charset="-122"/>
                <a:ea typeface="仿宋" panose="02010609060101010101" charset="-122"/>
                <a:cs typeface="仿宋" panose="02010609060101010101" charset="-122"/>
              </a:rPr>
              <a:t>案例</a:t>
            </a:r>
            <a:r>
              <a:rPr kumimoji="1" lang="en-US" altLang="zh-CN" sz="1600" b="1" dirty="0">
                <a:latin typeface="仿宋" panose="02010609060101010101" charset="-122"/>
                <a:ea typeface="仿宋" panose="02010609060101010101" charset="-122"/>
                <a:cs typeface="仿宋" panose="02010609060101010101" charset="-122"/>
              </a:rPr>
              <a:t>:</a:t>
            </a:r>
            <a:r>
              <a:rPr kumimoji="1" lang="zh-CN" altLang="en-US" sz="1600" b="1" dirty="0">
                <a:latin typeface="仿宋" panose="02010609060101010101" charset="-122"/>
                <a:ea typeface="仿宋" panose="02010609060101010101" charset="-122"/>
                <a:cs typeface="仿宋" panose="02010609060101010101" charset="-122"/>
              </a:rPr>
              <a:t>按要求转换字符</a:t>
            </a:r>
            <a:endParaRPr kumimoji="1"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zh-CN" altLang="en-US" b="1" dirty="0">
                <a:latin typeface="仿宋" panose="02010609060101010101" charset="-122"/>
                <a:ea typeface="仿宋" panose="02010609060101010101" charset="-122"/>
                <a:cs typeface="仿宋" panose="02010609060101010101" charset="-122"/>
              </a:rPr>
              <a:t>案例</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把数组转成字符串</a:t>
            </a:r>
            <a:endParaRPr kumimoji="1" lang="zh-CN" altLang="en-US" b="1" dirty="0">
              <a:latin typeface="仿宋" panose="02010609060101010101" charset="-122"/>
              <a:ea typeface="仿宋" panose="02010609060101010101" charset="-122"/>
              <a:cs typeface="仿宋" panose="02010609060101010101" charset="-122"/>
            </a:endParaRPr>
          </a:p>
        </p:txBody>
      </p:sp>
      <p:sp>
        <p:nvSpPr>
          <p:cNvPr id="5" name="文本框 4"/>
          <p:cNvSpPr txBox="1"/>
          <p:nvPr/>
        </p:nvSpPr>
        <p:spPr>
          <a:xfrm>
            <a:off x="5898515" y="848360"/>
            <a:ext cx="5271135" cy="1983740"/>
          </a:xfrm>
          <a:prstGeom prst="rect">
            <a:avLst/>
          </a:prstGeom>
          <a:noFill/>
        </p:spPr>
        <p:txBody>
          <a:bodyPr wrap="square" rtlCol="0">
            <a:spAutoFit/>
          </a:bodyPr>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String</a:t>
            </a:r>
            <a:r>
              <a:rPr kumimoji="1" lang="zh-CN" altLang="en-US" b="1" dirty="0">
                <a:latin typeface="仿宋" panose="02010609060101010101" charset="-122"/>
                <a:ea typeface="仿宋" panose="02010609060101010101" charset="-122"/>
                <a:cs typeface="仿宋" panose="02010609060101010101" charset="-122"/>
              </a:rPr>
              <a:t>类</a:t>
            </a:r>
            <a:endParaRPr kumimoji="1" lang="zh-CN" altLang="en-US"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en-US" altLang="zh-CN" sz="1600" b="1" dirty="0">
                <a:latin typeface="仿宋" panose="02010609060101010101" charset="-122"/>
                <a:ea typeface="仿宋" panose="02010609060101010101" charset="-122"/>
                <a:cs typeface="仿宋" panose="02010609060101010101" charset="-122"/>
              </a:rPr>
              <a:t>String</a:t>
            </a:r>
            <a:r>
              <a:rPr kumimoji="1" lang="zh-CN" altLang="en-US" sz="1600" b="1" dirty="0">
                <a:latin typeface="仿宋" panose="02010609060101010101" charset="-122"/>
                <a:ea typeface="仿宋" panose="02010609060101010101" charset="-122"/>
                <a:cs typeface="仿宋" panose="02010609060101010101" charset="-122"/>
              </a:rPr>
              <a:t> 类的概述</a:t>
            </a:r>
            <a:endParaRPr kumimoji="1"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en-US" altLang="zh-CN" sz="1600" b="1" dirty="0">
                <a:latin typeface="仿宋" panose="02010609060101010101" charset="-122"/>
                <a:ea typeface="仿宋" panose="02010609060101010101" charset="-122"/>
                <a:cs typeface="仿宋" panose="02010609060101010101" charset="-122"/>
              </a:rPr>
              <a:t>String</a:t>
            </a:r>
            <a:r>
              <a:rPr kumimoji="1" lang="zh-CN" altLang="en-US" sz="1600" b="1" dirty="0">
                <a:latin typeface="仿宋" panose="02010609060101010101" charset="-122"/>
                <a:ea typeface="仿宋" panose="02010609060101010101" charset="-122"/>
                <a:cs typeface="仿宋" panose="02010609060101010101" charset="-122"/>
              </a:rPr>
              <a:t>类的其它功能（替换、去空字符、比较）</a:t>
            </a:r>
            <a:endParaRPr kumimoji="1"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r>
              <a:rPr kumimoji="1" lang="zh-CN" altLang="en-US" sz="1600" b="1" dirty="0">
                <a:latin typeface="仿宋" panose="02010609060101010101" charset="-122"/>
                <a:ea typeface="仿宋" panose="02010609060101010101" charset="-122"/>
                <a:cs typeface="仿宋" panose="02010609060101010101" charset="-122"/>
              </a:rPr>
              <a:t>案例</a:t>
            </a:r>
            <a:r>
              <a:rPr kumimoji="1" lang="en-US" altLang="zh-CN" sz="1600" b="1" dirty="0">
                <a:latin typeface="仿宋" panose="02010609060101010101" charset="-122"/>
                <a:ea typeface="仿宋" panose="02010609060101010101" charset="-122"/>
                <a:cs typeface="仿宋" panose="02010609060101010101" charset="-122"/>
              </a:rPr>
              <a:t>:</a:t>
            </a:r>
            <a:r>
              <a:rPr kumimoji="1" lang="zh-CN" altLang="en-US" sz="1600" b="1" dirty="0">
                <a:latin typeface="仿宋" panose="02010609060101010101" charset="-122"/>
                <a:ea typeface="仿宋" panose="02010609060101010101" charset="-122"/>
                <a:cs typeface="仿宋" panose="02010609060101010101" charset="-122"/>
              </a:rPr>
              <a:t>统计大串中小串出现的次数</a:t>
            </a:r>
            <a:endParaRPr kumimoji="1" lang="zh-CN" altLang="en-US"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Wingdings" panose="05000000000000000000" pitchFamily="2" charset="2"/>
              <a:buChar char="n"/>
            </a:pPr>
            <a:endParaRPr kumimoji="1" lang="zh-CN" altLang="en-US" sz="1600" b="1"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62640" y="848463"/>
            <a:ext cx="3243196" cy="461665"/>
          </a:xfrm>
          <a:prstGeom prst="rect">
            <a:avLst/>
          </a:prstGeom>
          <a:noFill/>
        </p:spPr>
        <p:txBody>
          <a:bodyPr wrap="none" rtlCol="0">
            <a:spAutoFit/>
          </a:bodyPr>
          <a:p>
            <a:pPr marL="285750" indent="-285750">
              <a:buFont typeface="Wingdings" panose="05000000000000000000" pitchFamily="2" charset="2"/>
              <a:buChar char="n"/>
            </a:pPr>
            <a:r>
              <a:rPr kumimoji="1" lang="en-US" altLang="zh-CN" sz="2400" b="1" dirty="0">
                <a:latin typeface="仿宋" panose="02010609060101010101" charset="-122"/>
                <a:ea typeface="仿宋" panose="02010609060101010101" charset="-122"/>
                <a:cs typeface="仿宋" panose="02010609060101010101" charset="-122"/>
              </a:rPr>
              <a:t>String</a:t>
            </a:r>
            <a:r>
              <a:rPr kumimoji="1" lang="zh-CN" altLang="en-US" sz="2400" b="1" dirty="0">
                <a:latin typeface="仿宋" panose="02010609060101010101" charset="-122"/>
                <a:ea typeface="仿宋" panose="02010609060101010101" charset="-122"/>
                <a:cs typeface="仿宋" panose="02010609060101010101" charset="-122"/>
              </a:rPr>
              <a:t>类的其它功能</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5" name="矩形 4"/>
          <p:cNvSpPr/>
          <p:nvPr/>
        </p:nvSpPr>
        <p:spPr>
          <a:xfrm>
            <a:off x="962660" y="1685290"/>
            <a:ext cx="10008235" cy="2168525"/>
          </a:xfrm>
          <a:prstGeom prst="rect">
            <a:avLst/>
          </a:prstGeom>
        </p:spPr>
        <p:txBody>
          <a:bodyPr wrap="square">
            <a:spAutoFit/>
          </a:bodyPr>
          <a:p>
            <a:pPr marL="285750" indent="-285750">
              <a:lnSpc>
                <a:spcPct val="150000"/>
              </a:lnSpc>
              <a:buFont typeface="Wingdings" panose="05000000000000000000" charset="0"/>
              <a:buChar char=""/>
            </a:pPr>
            <a:r>
              <a:rPr lang="zh-CN" altLang="en-US" b="1" dirty="0">
                <a:latin typeface="仿宋" panose="02010609060101010101" charset="-122"/>
                <a:ea typeface="仿宋" panose="02010609060101010101" charset="-122"/>
                <a:cs typeface="仿宋" panose="02010609060101010101" charset="-122"/>
              </a:rPr>
              <a:t>public String replace(char oldChar, char newChar)</a:t>
            </a:r>
            <a:r>
              <a:rPr lang="en-US" altLang="zh-CN" b="1" dirty="0">
                <a:latin typeface="仿宋" panose="02010609060101010101" charset="-122"/>
                <a:ea typeface="仿宋" panose="02010609060101010101" charset="-122"/>
                <a:cs typeface="仿宋" panose="02010609060101010101" charset="-122"/>
              </a:rPr>
              <a:t>//</a:t>
            </a:r>
            <a:r>
              <a:rPr lang="zh-CN" altLang="en-US" dirty="0">
                <a:solidFill>
                  <a:srgbClr val="FF0000"/>
                </a:solidFill>
              </a:rPr>
              <a:t>替换字符</a:t>
            </a:r>
            <a:endParaRPr lang="zh-CN" altLang="en-US" b="1" dirty="0">
              <a:solidFill>
                <a:srgbClr val="FF0000"/>
              </a:solidFill>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lang="en-US" altLang="zh-CN" b="1" dirty="0">
                <a:latin typeface="仿宋" panose="02010609060101010101" charset="-122"/>
                <a:ea typeface="仿宋" panose="02010609060101010101" charset="-122"/>
                <a:cs typeface="仿宋" panose="02010609060101010101" charset="-122"/>
              </a:rPr>
              <a:t>public String replace(</a:t>
            </a:r>
            <a:r>
              <a:rPr lang="en-US" altLang="zh-CN" b="1" dirty="0" err="1">
                <a:latin typeface="仿宋" panose="02010609060101010101" charset="-122"/>
                <a:ea typeface="仿宋" panose="02010609060101010101" charset="-122"/>
                <a:cs typeface="仿宋" panose="02010609060101010101" charset="-122"/>
              </a:rPr>
              <a:t>CharSequence</a:t>
            </a:r>
            <a:r>
              <a:rPr lang="en-US" altLang="zh-CN" b="1" dirty="0">
                <a:latin typeface="仿宋" panose="02010609060101010101" charset="-122"/>
                <a:ea typeface="仿宋" panose="02010609060101010101" charset="-122"/>
                <a:cs typeface="仿宋" panose="02010609060101010101" charset="-122"/>
              </a:rPr>
              <a:t> target, </a:t>
            </a:r>
            <a:r>
              <a:rPr lang="en-US" altLang="zh-CN" b="1" dirty="0" err="1">
                <a:latin typeface="仿宋" panose="02010609060101010101" charset="-122"/>
                <a:ea typeface="仿宋" panose="02010609060101010101" charset="-122"/>
                <a:cs typeface="仿宋" panose="02010609060101010101" charset="-122"/>
              </a:rPr>
              <a:t>CharSequence</a:t>
            </a:r>
            <a:r>
              <a:rPr lang="en-US" altLang="zh-CN" b="1" dirty="0">
                <a:latin typeface="仿宋" panose="02010609060101010101" charset="-122"/>
                <a:ea typeface="仿宋" panose="02010609060101010101" charset="-122"/>
                <a:cs typeface="仿宋" panose="02010609060101010101" charset="-122"/>
              </a:rPr>
              <a:t> replacement) //</a:t>
            </a:r>
            <a:r>
              <a:rPr lang="zh-CN" altLang="en-US" dirty="0">
                <a:solidFill>
                  <a:srgbClr val="FF0000"/>
                </a:solidFill>
              </a:rPr>
              <a:t>替换字符串</a:t>
            </a:r>
            <a:endParaRPr lang="zh-CN" altLang="en-US" b="1" dirty="0">
              <a:solidFill>
                <a:srgbClr val="FF0000"/>
              </a:solidFill>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lang="en-US" altLang="zh-CN" b="1" dirty="0">
                <a:latin typeface="仿宋" panose="02010609060101010101" charset="-122"/>
                <a:ea typeface="仿宋" panose="02010609060101010101" charset="-122"/>
                <a:cs typeface="仿宋" panose="02010609060101010101" charset="-122"/>
              </a:rPr>
              <a:t>String</a:t>
            </a:r>
            <a:r>
              <a:rPr lang="zh-CN" altLang="en-US" b="1" dirty="0">
                <a:latin typeface="仿宋" panose="02010609060101010101" charset="-122"/>
                <a:ea typeface="仿宋" panose="02010609060101010101" charset="-122"/>
                <a:cs typeface="仿宋" panose="02010609060101010101" charset="-122"/>
              </a:rPr>
              <a:t> </a:t>
            </a:r>
            <a:r>
              <a:rPr lang="en-US" altLang="zh-CN" b="1" dirty="0">
                <a:latin typeface="仿宋" panose="02010609060101010101" charset="-122"/>
                <a:ea typeface="仿宋" panose="02010609060101010101" charset="-122"/>
                <a:cs typeface="仿宋" panose="02010609060101010101" charset="-122"/>
              </a:rPr>
              <a:t>trim();//</a:t>
            </a:r>
            <a:r>
              <a:rPr lang="zh-CN" altLang="en-US" b="1" dirty="0">
                <a:solidFill>
                  <a:srgbClr val="FF0000"/>
                </a:solidFill>
                <a:latin typeface="仿宋" panose="02010609060101010101" charset="-122"/>
                <a:ea typeface="仿宋" panose="02010609060101010101" charset="-122"/>
                <a:cs typeface="仿宋" panose="02010609060101010101" charset="-122"/>
              </a:rPr>
              <a:t>去除前后</a:t>
            </a:r>
            <a:r>
              <a:rPr lang="zh-CN" altLang="en-US" dirty="0">
                <a:solidFill>
                  <a:srgbClr val="FF0000"/>
                </a:solidFill>
              </a:rPr>
              <a:t>空格</a:t>
            </a:r>
            <a:endParaRPr lang="zh-CN" altLang="en-US" dirty="0">
              <a:solidFill>
                <a:srgbClr val="FF0000"/>
              </a:solidFill>
            </a:endParaRPr>
          </a:p>
          <a:p>
            <a:pPr marL="285750" indent="-285750">
              <a:lnSpc>
                <a:spcPct val="150000"/>
              </a:lnSpc>
              <a:buFont typeface="Wingdings" panose="05000000000000000000" charset="0"/>
              <a:buChar char=""/>
            </a:pPr>
            <a:r>
              <a:rPr lang="en-US" altLang="zh-CN" b="1" dirty="0">
                <a:latin typeface="仿宋" panose="02010609060101010101" charset="-122"/>
                <a:ea typeface="仿宋" panose="02010609060101010101" charset="-122"/>
                <a:cs typeface="仿宋" panose="02010609060101010101" charset="-122"/>
              </a:rPr>
              <a:t>public </a:t>
            </a:r>
            <a:r>
              <a:rPr lang="en-US" altLang="zh-CN" b="1" dirty="0" err="1">
                <a:latin typeface="仿宋" panose="02010609060101010101" charset="-122"/>
                <a:ea typeface="仿宋" panose="02010609060101010101" charset="-122"/>
                <a:cs typeface="仿宋" panose="02010609060101010101" charset="-122"/>
              </a:rPr>
              <a:t>int</a:t>
            </a:r>
            <a:r>
              <a:rPr lang="en-US" altLang="zh-CN" b="1" dirty="0">
                <a:latin typeface="仿宋" panose="02010609060101010101" charset="-122"/>
                <a:ea typeface="仿宋" panose="02010609060101010101" charset="-122"/>
                <a:cs typeface="仿宋" panose="02010609060101010101" charset="-122"/>
              </a:rPr>
              <a:t> </a:t>
            </a:r>
            <a:r>
              <a:rPr lang="en-US" altLang="zh-CN" b="1" dirty="0" err="1">
                <a:latin typeface="仿宋" panose="02010609060101010101" charset="-122"/>
                <a:ea typeface="仿宋" panose="02010609060101010101" charset="-122"/>
                <a:cs typeface="仿宋" panose="02010609060101010101" charset="-122"/>
              </a:rPr>
              <a:t>compareTo</a:t>
            </a:r>
            <a:r>
              <a:rPr lang="en-US" altLang="zh-CN" b="1" dirty="0">
                <a:latin typeface="仿宋" panose="02010609060101010101" charset="-122"/>
                <a:ea typeface="仿宋" panose="02010609060101010101" charset="-122"/>
                <a:cs typeface="仿宋" panose="02010609060101010101" charset="-122"/>
              </a:rPr>
              <a:t>(String </a:t>
            </a:r>
            <a:r>
              <a:rPr lang="en-US" altLang="zh-CN" b="1" dirty="0" err="1">
                <a:latin typeface="仿宋" panose="02010609060101010101" charset="-122"/>
                <a:ea typeface="仿宋" panose="02010609060101010101" charset="-122"/>
                <a:cs typeface="仿宋" panose="02010609060101010101" charset="-122"/>
              </a:rPr>
              <a:t>anotherString</a:t>
            </a:r>
            <a:r>
              <a:rPr lang="en-US" altLang="zh-CN" b="1" dirty="0">
                <a:latin typeface="仿宋" panose="02010609060101010101" charset="-122"/>
                <a:ea typeface="仿宋" panose="02010609060101010101" charset="-122"/>
                <a:cs typeface="仿宋" panose="02010609060101010101" charset="-122"/>
              </a:rPr>
              <a:t>) //</a:t>
            </a:r>
            <a:r>
              <a:rPr lang="zh-CN" altLang="en-US" dirty="0"/>
              <a:t>比较</a:t>
            </a:r>
            <a:endParaRPr lang="en-US" altLang="zh-CN"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lang="en-US" altLang="zh-CN" b="1" dirty="0">
                <a:latin typeface="仿宋" panose="02010609060101010101" charset="-122"/>
                <a:ea typeface="仿宋" panose="02010609060101010101" charset="-122"/>
                <a:cs typeface="仿宋" panose="02010609060101010101" charset="-122"/>
              </a:rPr>
              <a:t>public </a:t>
            </a:r>
            <a:r>
              <a:rPr lang="en-US" altLang="zh-CN" b="1" dirty="0" err="1">
                <a:latin typeface="仿宋" panose="02010609060101010101" charset="-122"/>
                <a:ea typeface="仿宋" panose="02010609060101010101" charset="-122"/>
                <a:cs typeface="仿宋" panose="02010609060101010101" charset="-122"/>
              </a:rPr>
              <a:t>int</a:t>
            </a:r>
            <a:r>
              <a:rPr lang="en-US" altLang="zh-CN" b="1" dirty="0">
                <a:latin typeface="仿宋" panose="02010609060101010101" charset="-122"/>
                <a:ea typeface="仿宋" panose="02010609060101010101" charset="-122"/>
                <a:cs typeface="仿宋" panose="02010609060101010101" charset="-122"/>
              </a:rPr>
              <a:t> </a:t>
            </a:r>
            <a:r>
              <a:rPr lang="en-US" altLang="zh-CN" b="1" dirty="0" err="1">
                <a:latin typeface="仿宋" panose="02010609060101010101" charset="-122"/>
                <a:ea typeface="仿宋" panose="02010609060101010101" charset="-122"/>
                <a:cs typeface="仿宋" panose="02010609060101010101" charset="-122"/>
              </a:rPr>
              <a:t>compareTo</a:t>
            </a:r>
            <a:r>
              <a:rPr lang="en-US" altLang="zh-CN" b="1" dirty="0" err="1">
                <a:solidFill>
                  <a:srgbClr val="FF0000"/>
                </a:solidFill>
                <a:latin typeface="仿宋" panose="02010609060101010101" charset="-122"/>
                <a:ea typeface="仿宋" panose="02010609060101010101" charset="-122"/>
                <a:cs typeface="仿宋" panose="02010609060101010101" charset="-122"/>
              </a:rPr>
              <a:t>IgnoreCase</a:t>
            </a:r>
            <a:r>
              <a:rPr lang="en-US" altLang="zh-CN" b="1" dirty="0">
                <a:latin typeface="仿宋" panose="02010609060101010101" charset="-122"/>
                <a:ea typeface="仿宋" panose="02010609060101010101" charset="-122"/>
                <a:cs typeface="仿宋" panose="02010609060101010101" charset="-122"/>
              </a:rPr>
              <a:t>(String </a:t>
            </a:r>
            <a:r>
              <a:rPr lang="en-US" altLang="zh-CN" b="1" dirty="0" err="1">
                <a:latin typeface="仿宋" panose="02010609060101010101" charset="-122"/>
                <a:ea typeface="仿宋" panose="02010609060101010101" charset="-122"/>
                <a:cs typeface="仿宋" panose="02010609060101010101" charset="-122"/>
              </a:rPr>
              <a:t>str</a:t>
            </a:r>
            <a:r>
              <a:rPr lang="en-US" altLang="zh-CN" b="1" dirty="0">
                <a:latin typeface="仿宋" panose="02010609060101010101" charset="-122"/>
                <a:ea typeface="仿宋" panose="02010609060101010101" charset="-122"/>
                <a:cs typeface="仿宋" panose="02010609060101010101" charset="-122"/>
              </a:rPr>
              <a:t>) //</a:t>
            </a:r>
            <a:r>
              <a:rPr lang="zh-CN" altLang="en-US" dirty="0"/>
              <a:t>比较</a:t>
            </a:r>
            <a:endParaRPr lang="en-US" altLang="zh-CN" b="1"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154166" y="831154"/>
            <a:ext cx="3434080" cy="460375"/>
          </a:xfrm>
          <a:prstGeom prst="rect">
            <a:avLst/>
          </a:prstGeom>
          <a:noFill/>
        </p:spPr>
        <p:txBody>
          <a:bodyPr wrap="none" rtlCol="0">
            <a:spAutoFit/>
          </a:bodyPr>
          <a:p>
            <a:pPr marL="342900" indent="-342900" algn="l">
              <a:buFont typeface="Wingdings" panose="05000000000000000000" pitchFamily="2" charset="2"/>
              <a:buChar char="n"/>
            </a:pPr>
            <a:r>
              <a:rPr kumimoji="1" lang="zh-CN" altLang="en-US" sz="2400" b="1" dirty="0">
                <a:latin typeface="仿宋" panose="02010609060101010101" charset="-122"/>
                <a:ea typeface="仿宋" panose="02010609060101010101" charset="-122"/>
                <a:cs typeface="仿宋" panose="02010609060101010101" charset="-122"/>
              </a:rPr>
              <a:t>课堂案例</a:t>
            </a:r>
            <a:r>
              <a:rPr kumimoji="1" lang="en-US" altLang="zh-CN" sz="2400" b="1" dirty="0">
                <a:latin typeface="仿宋" panose="02010609060101010101" charset="-122"/>
                <a:ea typeface="仿宋" panose="02010609060101010101" charset="-122"/>
                <a:cs typeface="仿宋" panose="02010609060101010101" charset="-122"/>
              </a:rPr>
              <a:t>:</a:t>
            </a:r>
            <a:r>
              <a:rPr kumimoji="1" lang="zh-CN" altLang="en-US" sz="2400" b="1" dirty="0">
                <a:latin typeface="仿宋" panose="02010609060101010101" charset="-122"/>
                <a:ea typeface="仿宋" panose="02010609060101010101" charset="-122"/>
                <a:cs typeface="仿宋" panose="02010609060101010101" charset="-122"/>
              </a:rPr>
              <a:t>字</a:t>
            </a:r>
            <a:r>
              <a:rPr kumimoji="1" lang="zh-CN" altLang="en-US" sz="2400" b="1" dirty="0">
                <a:latin typeface="仿宋" panose="02010609060101010101" charset="-122"/>
                <a:ea typeface="仿宋" panose="02010609060101010101" charset="-122"/>
                <a:cs typeface="仿宋" panose="02010609060101010101" charset="-122"/>
                <a:sym typeface="+mn-ea"/>
              </a:rPr>
              <a:t>符串反转</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1154165" y="1447349"/>
            <a:ext cx="2364740" cy="1337945"/>
          </a:xfrm>
          <a:prstGeom prst="rect">
            <a:avLst/>
          </a:prstGeom>
          <a:noFill/>
        </p:spPr>
        <p:txBody>
          <a:bodyPr wrap="none" rtlCol="0">
            <a:spAutoFit/>
          </a:bodyPr>
          <a:p>
            <a:pPr marL="285750" indent="-285750">
              <a:lnSpc>
                <a:spcPct val="150000"/>
              </a:lnSpc>
              <a:buFont typeface="Wingdings" panose="05000000000000000000" charset="0"/>
              <a:buChar char=""/>
            </a:pPr>
            <a:r>
              <a:rPr kumimoji="1" lang="zh-CN" altLang="en-US" b="1" dirty="0">
                <a:latin typeface="仿宋" panose="02010609060101010101" charset="-122"/>
                <a:ea typeface="仿宋" panose="02010609060101010101" charset="-122"/>
                <a:cs typeface="仿宋" panose="02010609060101010101" charset="-122"/>
              </a:rPr>
              <a:t>需求</a:t>
            </a:r>
            <a:endParaRPr kumimoji="1" lang="en-US" altLang="zh-CN" b="1" dirty="0">
              <a:latin typeface="仿宋" panose="02010609060101010101" charset="-122"/>
              <a:ea typeface="仿宋" panose="02010609060101010101" charset="-122"/>
              <a:cs typeface="仿宋" panose="02010609060101010101" charset="-122"/>
            </a:endParaRPr>
          </a:p>
          <a:p>
            <a:pPr marL="800100" lvl="1" indent="-342900">
              <a:lnSpc>
                <a:spcPct val="150000"/>
              </a:lnSpc>
              <a:buFont typeface="+mj-lt"/>
              <a:buAutoNum type="arabicPeriod"/>
            </a:pPr>
            <a:r>
              <a:rPr kumimoji="1" lang="zh-CN" altLang="en-US" b="1" dirty="0">
                <a:latin typeface="仿宋" panose="02010609060101010101" charset="-122"/>
                <a:ea typeface="仿宋" panose="02010609060101010101" charset="-122"/>
                <a:cs typeface="仿宋" panose="02010609060101010101" charset="-122"/>
              </a:rPr>
              <a:t>键盘录入</a:t>
            </a:r>
            <a:r>
              <a:rPr kumimoji="1" lang="en-US" altLang="zh-CN" b="1" dirty="0" err="1">
                <a:latin typeface="仿宋" panose="02010609060101010101" charset="-122"/>
                <a:ea typeface="仿宋" panose="02010609060101010101" charset="-122"/>
                <a:cs typeface="仿宋" panose="02010609060101010101" charset="-122"/>
              </a:rPr>
              <a:t>abc</a:t>
            </a:r>
            <a:endParaRPr kumimoji="1" lang="en-US" altLang="zh-CN" b="1" dirty="0">
              <a:latin typeface="仿宋" panose="02010609060101010101" charset="-122"/>
              <a:ea typeface="仿宋" panose="02010609060101010101" charset="-122"/>
              <a:cs typeface="仿宋" panose="02010609060101010101" charset="-122"/>
            </a:endParaRPr>
          </a:p>
          <a:p>
            <a:pPr marL="800100" lvl="1" indent="-342900">
              <a:lnSpc>
                <a:spcPct val="150000"/>
              </a:lnSpc>
              <a:buFont typeface="+mj-lt"/>
              <a:buAutoNum type="arabicPeriod"/>
            </a:pPr>
            <a:r>
              <a:rPr kumimoji="1" lang="zh-CN" altLang="en-US" b="1" dirty="0">
                <a:latin typeface="仿宋" panose="02010609060101010101" charset="-122"/>
                <a:ea typeface="仿宋" panose="02010609060101010101" charset="-122"/>
                <a:cs typeface="仿宋" panose="02010609060101010101" charset="-122"/>
              </a:rPr>
              <a:t>输入结果 </a:t>
            </a:r>
            <a:r>
              <a:rPr kumimoji="1" lang="en-US" altLang="zh-CN" b="1" dirty="0" err="1">
                <a:latin typeface="仿宋" panose="02010609060101010101" charset="-122"/>
                <a:ea typeface="仿宋" panose="02010609060101010101" charset="-122"/>
                <a:cs typeface="仿宋" panose="02010609060101010101" charset="-122"/>
              </a:rPr>
              <a:t>cba</a:t>
            </a:r>
            <a:endParaRPr kumimoji="1" lang="zh-CN" altLang="en-US" b="1" dirty="0">
              <a:latin typeface="仿宋" panose="02010609060101010101" charset="-122"/>
              <a:ea typeface="仿宋" panose="02010609060101010101" charset="-122"/>
              <a:cs typeface="仿宋" panose="02010609060101010101" charset="-122"/>
            </a:endParaRPr>
          </a:p>
        </p:txBody>
      </p:sp>
      <p:sp>
        <p:nvSpPr>
          <p:cNvPr id="2" name="文本框 1"/>
          <p:cNvSpPr txBox="1"/>
          <p:nvPr/>
        </p:nvSpPr>
        <p:spPr>
          <a:xfrm>
            <a:off x="1530350" y="3118485"/>
            <a:ext cx="6617970" cy="2030095"/>
          </a:xfrm>
          <a:prstGeom prst="rect">
            <a:avLst/>
          </a:prstGeom>
          <a:solidFill>
            <a:schemeClr val="accent1"/>
          </a:solidFill>
          <a:ln>
            <a:solidFill>
              <a:schemeClr val="accent1"/>
            </a:solidFill>
          </a:ln>
        </p:spPr>
        <p:txBody>
          <a:bodyPr wrap="square" rtlCol="0" anchor="t">
            <a:spAutoFit/>
          </a:bodyPr>
          <a:p>
            <a:r>
              <a:rPr lang="zh-CN" altLang="en-US"/>
              <a:t>Scanner sc = new Scanner(System.in);</a:t>
            </a:r>
            <a:endParaRPr lang="zh-CN" altLang="en-US"/>
          </a:p>
          <a:p>
            <a:r>
              <a:rPr lang="zh-CN" altLang="en-US"/>
              <a:t>System.out.println("请输入内容:");</a:t>
            </a:r>
            <a:endParaRPr lang="zh-CN" altLang="en-US"/>
          </a:p>
          <a:p>
            <a:r>
              <a:rPr lang="zh-CN" altLang="en-US"/>
              <a:t>String str =  sc.nextLine();</a:t>
            </a:r>
            <a:endParaRPr lang="zh-CN" altLang="en-US"/>
          </a:p>
          <a:p>
            <a:r>
              <a:rPr lang="zh-CN" altLang="en-US"/>
              <a:t>int len = str.length() - 1;</a:t>
            </a:r>
            <a:endParaRPr lang="zh-CN" altLang="en-US"/>
          </a:p>
          <a:p>
            <a:r>
              <a:rPr lang="zh-CN" altLang="en-US"/>
              <a:t>for(int i = len ; i &gt;= 0 ; i--){</a:t>
            </a:r>
            <a:endParaRPr lang="zh-CN" altLang="en-US"/>
          </a:p>
          <a:p>
            <a:r>
              <a:rPr lang="zh-CN" altLang="en-US"/>
              <a:t>	System.out.print(str.charAt(i));</a:t>
            </a:r>
            <a:endParaRPr lang="zh-CN" altLang="en-US"/>
          </a:p>
          <a:p>
            <a:r>
              <a:rPr lang="zh-CN" altLang="en-US"/>
              <a:t>}</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26795" y="682625"/>
            <a:ext cx="5619115" cy="460375"/>
          </a:xfrm>
          <a:prstGeom prst="rect">
            <a:avLst/>
          </a:prstGeom>
          <a:noFill/>
        </p:spPr>
        <p:txBody>
          <a:bodyPr wrap="square" rtlCol="0">
            <a:spAutoFit/>
          </a:bodyPr>
          <a:p>
            <a:pPr marL="342900" indent="-342900">
              <a:buFont typeface="Wingdings" panose="05000000000000000000" pitchFamily="2" charset="2"/>
              <a:buChar char="n"/>
            </a:pPr>
            <a:r>
              <a:rPr kumimoji="1" lang="zh-CN" altLang="en-US" sz="2400" b="1" dirty="0">
                <a:latin typeface="仿宋" panose="02010609060101010101" charset="-122"/>
                <a:ea typeface="仿宋" panose="02010609060101010101" charset="-122"/>
                <a:cs typeface="仿宋" panose="02010609060101010101" charset="-122"/>
              </a:rPr>
              <a:t>课堂案例</a:t>
            </a:r>
            <a:r>
              <a:rPr kumimoji="1" lang="en-US" altLang="zh-CN" sz="2400" b="1" dirty="0">
                <a:latin typeface="仿宋" panose="02010609060101010101" charset="-122"/>
                <a:ea typeface="仿宋" panose="02010609060101010101" charset="-122"/>
                <a:cs typeface="仿宋" panose="02010609060101010101" charset="-122"/>
              </a:rPr>
              <a:t>:</a:t>
            </a:r>
            <a:r>
              <a:rPr kumimoji="1" lang="zh-CN" altLang="en-US" sz="2400" b="1" dirty="0">
                <a:latin typeface="仿宋" panose="02010609060101010101" charset="-122"/>
                <a:ea typeface="仿宋" panose="02010609060101010101" charset="-122"/>
                <a:cs typeface="仿宋" panose="02010609060101010101" charset="-122"/>
              </a:rPr>
              <a:t>统计大串中小串出现的次数</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4" name="矩形 3"/>
          <p:cNvSpPr/>
          <p:nvPr/>
        </p:nvSpPr>
        <p:spPr>
          <a:xfrm>
            <a:off x="1128395" y="1290955"/>
            <a:ext cx="8696325" cy="4276725"/>
          </a:xfrm>
          <a:prstGeom prst="rect">
            <a:avLst/>
          </a:prstGeom>
          <a:solidFill>
            <a:schemeClr val="bg1"/>
          </a:solidFill>
          <a:ln>
            <a:solidFill>
              <a:schemeClr val="accent6"/>
            </a:solidFill>
          </a:ln>
        </p:spPr>
        <p:txBody>
          <a:bodyPr wrap="square">
            <a:spAutoFit/>
          </a:bodyPr>
          <a:p>
            <a:r>
              <a:rPr lang="en-US" altLang="zh-CN" sz="1600" b="1" dirty="0">
                <a:solidFill>
                  <a:srgbClr val="7F0055"/>
                </a:solidFill>
                <a:latin typeface="仿宋" panose="02010609060101010101" charset="-122"/>
                <a:ea typeface="仿宋" panose="02010609060101010101" charset="-122"/>
                <a:cs typeface="仿宋" panose="02010609060101010101" charset="-122"/>
              </a:rPr>
              <a:t>public</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7F0055"/>
                </a:solidFill>
                <a:latin typeface="仿宋" panose="02010609060101010101" charset="-122"/>
                <a:ea typeface="仿宋" panose="02010609060101010101" charset="-122"/>
                <a:cs typeface="仿宋" panose="02010609060101010101" charset="-122"/>
              </a:rPr>
              <a:t>class</a:t>
            </a:r>
            <a:r>
              <a:rPr lang="en-US" altLang="zh-CN" sz="1600" b="1" dirty="0">
                <a:solidFill>
                  <a:srgbClr val="000000"/>
                </a:solidFill>
                <a:latin typeface="仿宋" panose="02010609060101010101" charset="-122"/>
                <a:ea typeface="仿宋" panose="02010609060101010101" charset="-122"/>
                <a:cs typeface="仿宋" panose="02010609060101010101" charset="-122"/>
              </a:rPr>
              <a:t> Demo {</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endParaRPr lang="en-US" altLang="zh-CN" sz="1600" dirty="0">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7F0055"/>
                </a:solidFill>
                <a:latin typeface="仿宋" panose="02010609060101010101" charset="-122"/>
                <a:ea typeface="仿宋" panose="02010609060101010101" charset="-122"/>
                <a:cs typeface="仿宋" panose="02010609060101010101" charset="-122"/>
              </a:rPr>
              <a:t>public</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7F0055"/>
                </a:solidFill>
                <a:latin typeface="仿宋" panose="02010609060101010101" charset="-122"/>
                <a:ea typeface="仿宋" panose="02010609060101010101" charset="-122"/>
                <a:cs typeface="仿宋" panose="02010609060101010101" charset="-122"/>
              </a:rPr>
              <a:t>static</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7F0055"/>
                </a:solidFill>
                <a:latin typeface="仿宋" panose="02010609060101010101" charset="-122"/>
                <a:ea typeface="仿宋" panose="02010609060101010101" charset="-122"/>
                <a:cs typeface="仿宋" panose="02010609060101010101" charset="-122"/>
              </a:rPr>
              <a:t>void</a:t>
            </a:r>
            <a:r>
              <a:rPr lang="en-US" altLang="zh-CN" sz="1600" b="1" dirty="0">
                <a:solidFill>
                  <a:srgbClr val="000000"/>
                </a:solidFill>
                <a:latin typeface="仿宋" panose="02010609060101010101" charset="-122"/>
                <a:ea typeface="仿宋" panose="02010609060101010101" charset="-122"/>
                <a:cs typeface="仿宋" panose="02010609060101010101" charset="-122"/>
              </a:rPr>
              <a:t> main(String[] </a:t>
            </a:r>
            <a:r>
              <a:rPr lang="en-US" altLang="zh-CN" sz="1600" b="1" dirty="0" err="1">
                <a:solidFill>
                  <a:srgbClr val="6A3E3E"/>
                </a:solidFill>
                <a:latin typeface="仿宋" panose="02010609060101010101" charset="-122"/>
                <a:ea typeface="仿宋" panose="02010609060101010101" charset="-122"/>
                <a:cs typeface="仿宋" panose="02010609060101010101" charset="-122"/>
              </a:rPr>
              <a:t>args</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zh-CN" altLang="en-US"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dirty="0">
                <a:solidFill>
                  <a:srgbClr val="3F7F5F"/>
                </a:solidFill>
                <a:latin typeface="仿宋" panose="02010609060101010101" charset="-122"/>
                <a:ea typeface="仿宋" panose="02010609060101010101" charset="-122"/>
                <a:cs typeface="仿宋" panose="02010609060101010101" charset="-122"/>
              </a:rPr>
              <a:t>//</a:t>
            </a:r>
            <a:r>
              <a:rPr lang="zh-CN" altLang="en-US" sz="1600" dirty="0">
                <a:solidFill>
                  <a:srgbClr val="3F7F5F"/>
                </a:solidFill>
                <a:latin typeface="仿宋" panose="02010609060101010101" charset="-122"/>
                <a:ea typeface="仿宋" panose="02010609060101010101" charset="-122"/>
                <a:cs typeface="仿宋" panose="02010609060101010101" charset="-122"/>
              </a:rPr>
              <a:t>案例</a:t>
            </a:r>
            <a:r>
              <a:rPr lang="en-US" altLang="zh-CN" sz="1600" dirty="0">
                <a:solidFill>
                  <a:srgbClr val="3F7F5F"/>
                </a:solidFill>
                <a:latin typeface="仿宋" panose="02010609060101010101" charset="-122"/>
                <a:ea typeface="仿宋" panose="02010609060101010101" charset="-122"/>
                <a:cs typeface="仿宋" panose="02010609060101010101" charset="-122"/>
              </a:rPr>
              <a:t>:</a:t>
            </a:r>
            <a:r>
              <a:rPr lang="zh-CN" altLang="en-US" sz="1600" dirty="0">
                <a:solidFill>
                  <a:srgbClr val="3F7F5F"/>
                </a:solidFill>
                <a:latin typeface="仿宋" panose="02010609060101010101" charset="-122"/>
                <a:ea typeface="仿宋" panose="02010609060101010101" charset="-122"/>
                <a:cs typeface="仿宋" panose="02010609060101010101" charset="-122"/>
              </a:rPr>
              <a:t>统计大串中小串出现的次数</a:t>
            </a:r>
            <a:endParaRPr lang="zh-CN" altLang="en-US" sz="1600" dirty="0">
              <a:solidFill>
                <a:srgbClr val="3F7F5F"/>
              </a:solidFill>
              <a:latin typeface="仿宋" panose="02010609060101010101" charset="-122"/>
              <a:ea typeface="仿宋" panose="02010609060101010101" charset="-122"/>
              <a:cs typeface="仿宋" panose="02010609060101010101" charset="-122"/>
            </a:endParaRPr>
          </a:p>
          <a:p>
            <a:r>
              <a:rPr lang="zh-CN" altLang="en-US"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dirty="0">
                <a:solidFill>
                  <a:srgbClr val="3F7F5F"/>
                </a:solidFill>
                <a:latin typeface="仿宋" panose="02010609060101010101" charset="-122"/>
                <a:ea typeface="仿宋" panose="02010609060101010101" charset="-122"/>
                <a:cs typeface="仿宋" panose="02010609060101010101" charset="-122"/>
              </a:rPr>
              <a:t>//</a:t>
            </a:r>
            <a:r>
              <a:rPr lang="zh-CN" altLang="en-US" sz="1600" dirty="0">
                <a:solidFill>
                  <a:srgbClr val="3F7F5F"/>
                </a:solidFill>
                <a:latin typeface="仿宋" panose="02010609060101010101" charset="-122"/>
                <a:ea typeface="仿宋" panose="02010609060101010101" charset="-122"/>
                <a:cs typeface="仿宋" panose="02010609060101010101" charset="-122"/>
              </a:rPr>
              <a:t>画图讲解思路</a:t>
            </a:r>
            <a:endParaRPr lang="zh-CN" altLang="en-US" sz="1600" dirty="0">
              <a:solidFill>
                <a:srgbClr val="3F7F5F"/>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String </a:t>
            </a:r>
            <a:r>
              <a:rPr lang="en-US" altLang="zh-CN" sz="1600" dirty="0" err="1">
                <a:solidFill>
                  <a:srgbClr val="6A3E3E"/>
                </a:solidFill>
                <a:latin typeface="仿宋" panose="02010609060101010101" charset="-122"/>
                <a:ea typeface="仿宋" panose="02010609060101010101" charset="-122"/>
                <a:cs typeface="仿宋" panose="02010609060101010101" charset="-122"/>
              </a:rPr>
              <a:t>str</a:t>
            </a:r>
            <a:r>
              <a:rPr lang="en-US" altLang="zh-CN" sz="1600" dirty="0">
                <a:solidFill>
                  <a:srgbClr val="000000"/>
                </a:solidFill>
                <a:latin typeface="仿宋" panose="02010609060101010101" charset="-122"/>
                <a:ea typeface="仿宋" panose="02010609060101010101" charset="-122"/>
                <a:cs typeface="仿宋" panose="02010609060101010101" charset="-122"/>
              </a:rPr>
              <a:t> = </a:t>
            </a:r>
            <a:r>
              <a:rPr lang="en-US" altLang="zh-CN" sz="1600" dirty="0">
                <a:solidFill>
                  <a:srgbClr val="2A00FF"/>
                </a:solidFill>
                <a:latin typeface="仿宋" panose="02010609060101010101" charset="-122"/>
                <a:ea typeface="仿宋" panose="02010609060101010101" charset="-122"/>
                <a:cs typeface="仿宋" panose="02010609060101010101" charset="-122"/>
              </a:rPr>
              <a:t>"helgyfnnnngyfooogyf88"</a:t>
            </a:r>
            <a:r>
              <a:rPr lang="en-US" altLang="zh-CN" sz="1600" dirty="0">
                <a:solidFill>
                  <a:srgbClr val="000000"/>
                </a:solidFill>
                <a:latin typeface="仿宋" panose="02010609060101010101" charset="-122"/>
                <a:ea typeface="仿宋" panose="02010609060101010101" charset="-122"/>
                <a:cs typeface="仿宋" panose="02010609060101010101" charset="-122"/>
              </a:rPr>
              <a:t>;</a:t>
            </a:r>
            <a:endParaRPr lang="en-US"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String </a:t>
            </a:r>
            <a:r>
              <a:rPr lang="en-US" altLang="zh-CN" sz="1600" dirty="0">
                <a:solidFill>
                  <a:srgbClr val="6A3E3E"/>
                </a:solidFill>
                <a:latin typeface="仿宋" panose="02010609060101010101" charset="-122"/>
                <a:ea typeface="仿宋" panose="02010609060101010101" charset="-122"/>
                <a:cs typeface="仿宋" panose="02010609060101010101" charset="-122"/>
              </a:rPr>
              <a:t>name</a:t>
            </a:r>
            <a:r>
              <a:rPr lang="en-US" altLang="zh-CN" sz="1600" dirty="0">
                <a:solidFill>
                  <a:srgbClr val="000000"/>
                </a:solidFill>
                <a:latin typeface="仿宋" panose="02010609060101010101" charset="-122"/>
                <a:ea typeface="仿宋" panose="02010609060101010101" charset="-122"/>
                <a:cs typeface="仿宋" panose="02010609060101010101" charset="-122"/>
              </a:rPr>
              <a:t> = </a:t>
            </a:r>
            <a:r>
              <a:rPr lang="en-US" altLang="zh-CN" sz="1600" dirty="0">
                <a:solidFill>
                  <a:srgbClr val="2A00FF"/>
                </a:solidFill>
                <a:latin typeface="仿宋" panose="02010609060101010101" charset="-122"/>
                <a:ea typeface="仿宋" panose="02010609060101010101" charset="-122"/>
                <a:cs typeface="仿宋" panose="02010609060101010101" charset="-122"/>
              </a:rPr>
              <a:t>"</a:t>
            </a:r>
            <a:r>
              <a:rPr lang="en-US" altLang="zh-CN" sz="1600" dirty="0" err="1">
                <a:solidFill>
                  <a:srgbClr val="2A00FF"/>
                </a:solidFill>
                <a:latin typeface="仿宋" panose="02010609060101010101" charset="-122"/>
                <a:ea typeface="仿宋" panose="02010609060101010101" charset="-122"/>
                <a:cs typeface="仿宋" panose="02010609060101010101" charset="-122"/>
              </a:rPr>
              <a:t>gyf</a:t>
            </a:r>
            <a:r>
              <a:rPr lang="en-US" altLang="zh-CN" sz="1600" dirty="0">
                <a:solidFill>
                  <a:srgbClr val="2A00FF"/>
                </a:solidFill>
                <a:latin typeface="仿宋" panose="02010609060101010101" charset="-122"/>
                <a:ea typeface="仿宋" panose="02010609060101010101" charset="-122"/>
                <a:cs typeface="仿宋" panose="02010609060101010101" charset="-122"/>
              </a:rPr>
              <a:t>"</a:t>
            </a:r>
            <a:r>
              <a:rPr lang="en-US" altLang="zh-CN" sz="1600" dirty="0">
                <a:solidFill>
                  <a:srgbClr val="000000"/>
                </a:solidFill>
                <a:latin typeface="仿宋" panose="02010609060101010101" charset="-122"/>
                <a:ea typeface="仿宋" panose="02010609060101010101" charset="-122"/>
                <a:cs typeface="仿宋" panose="02010609060101010101" charset="-122"/>
              </a:rPr>
              <a:t>;</a:t>
            </a:r>
            <a:endParaRPr lang="en-US"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endParaRPr lang="en-US"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err="1">
                <a:solidFill>
                  <a:srgbClr val="7F0055"/>
                </a:solidFill>
                <a:latin typeface="仿宋" panose="02010609060101010101" charset="-122"/>
                <a:ea typeface="仿宋" panose="02010609060101010101" charset="-122"/>
                <a:cs typeface="仿宋" panose="02010609060101010101" charset="-122"/>
              </a:rPr>
              <a:t>int</a:t>
            </a:r>
            <a:r>
              <a:rPr lang="en-US" altLang="zh-CN" sz="1600" b="1"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6A3E3E"/>
                </a:solidFill>
                <a:latin typeface="仿宋" panose="02010609060101010101" charset="-122"/>
                <a:ea typeface="仿宋" panose="02010609060101010101" charset="-122"/>
                <a:cs typeface="仿宋" panose="02010609060101010101" charset="-122"/>
              </a:rPr>
              <a:t>count</a:t>
            </a:r>
            <a:r>
              <a:rPr lang="en-US" altLang="zh-CN" sz="1600" b="1" dirty="0">
                <a:solidFill>
                  <a:srgbClr val="000000"/>
                </a:solidFill>
                <a:latin typeface="仿宋" panose="02010609060101010101" charset="-122"/>
                <a:ea typeface="仿宋" panose="02010609060101010101" charset="-122"/>
                <a:cs typeface="仿宋" panose="02010609060101010101" charset="-122"/>
              </a:rPr>
              <a:t> = 0;</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endParaRPr lang="en-US" altLang="zh-CN" sz="1600" dirty="0">
              <a:solidFill>
                <a:srgbClr val="000000"/>
              </a:solidFill>
              <a:latin typeface="仿宋" panose="02010609060101010101" charset="-122"/>
              <a:ea typeface="仿宋" panose="02010609060101010101" charset="-122"/>
              <a:cs typeface="仿宋" panose="02010609060101010101" charset="-122"/>
            </a:endParaRPr>
          </a:p>
          <a:p>
            <a:r>
              <a:rPr lang="en-US" altLang="zh-CN" sz="1600" dirty="0">
                <a:solidFill>
                  <a:srgbClr val="000000"/>
                </a:solidFill>
                <a:latin typeface="仿宋" panose="02010609060101010101" charset="-122"/>
                <a:ea typeface="仿宋" panose="02010609060101010101" charset="-122"/>
                <a:cs typeface="仿宋" panose="02010609060101010101" charset="-122"/>
              </a:rPr>
              <a:t>		</a:t>
            </a:r>
            <a:r>
              <a:rPr lang="en-US" altLang="zh-CN" sz="1600" b="1" dirty="0">
                <a:solidFill>
                  <a:srgbClr val="7F0055"/>
                </a:solidFill>
                <a:latin typeface="仿宋" panose="02010609060101010101" charset="-122"/>
                <a:ea typeface="仿宋" panose="02010609060101010101" charset="-122"/>
                <a:cs typeface="仿宋" panose="02010609060101010101" charset="-122"/>
              </a:rPr>
              <a:t>while</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r>
              <a:rPr lang="en-US" altLang="zh-CN" sz="1600" b="1" dirty="0" err="1">
                <a:solidFill>
                  <a:srgbClr val="6A3E3E"/>
                </a:solidFill>
                <a:latin typeface="仿宋" panose="02010609060101010101" charset="-122"/>
                <a:ea typeface="仿宋" panose="02010609060101010101" charset="-122"/>
                <a:cs typeface="仿宋" panose="02010609060101010101" charset="-122"/>
              </a:rPr>
              <a:t>str</a:t>
            </a:r>
            <a:r>
              <a:rPr lang="en-US" altLang="zh-CN" sz="1600" b="1" dirty="0" err="1">
                <a:solidFill>
                  <a:srgbClr val="000000"/>
                </a:solidFill>
                <a:latin typeface="仿宋" panose="02010609060101010101" charset="-122"/>
                <a:ea typeface="仿宋" panose="02010609060101010101" charset="-122"/>
                <a:cs typeface="仿宋" panose="02010609060101010101" charset="-122"/>
              </a:rPr>
              <a:t>.indexOf</a:t>
            </a:r>
            <a:r>
              <a:rPr lang="en-US" altLang="zh-CN" sz="1600" b="1" dirty="0">
                <a:solidFill>
                  <a:srgbClr val="000000"/>
                </a:solidFill>
                <a:latin typeface="仿宋" panose="02010609060101010101" charset="-122"/>
                <a:ea typeface="仿宋" panose="02010609060101010101" charset="-122"/>
                <a:cs typeface="仿宋" panose="02010609060101010101" charset="-122"/>
              </a:rPr>
              <a:t>(</a:t>
            </a:r>
            <a:r>
              <a:rPr lang="en-US" altLang="zh-CN" sz="1600" b="1" dirty="0">
                <a:solidFill>
                  <a:srgbClr val="6A3E3E"/>
                </a:solidFill>
                <a:latin typeface="仿宋" panose="02010609060101010101" charset="-122"/>
                <a:ea typeface="仿宋" panose="02010609060101010101" charset="-122"/>
                <a:cs typeface="仿宋" panose="02010609060101010101" charset="-122"/>
              </a:rPr>
              <a:t>name</a:t>
            </a:r>
            <a:r>
              <a:rPr lang="en-US" altLang="zh-CN" sz="1600" b="1" dirty="0">
                <a:solidFill>
                  <a:srgbClr val="000000"/>
                </a:solidFill>
                <a:latin typeface="仿宋" panose="02010609060101010101" charset="-122"/>
                <a:ea typeface="仿宋" panose="02010609060101010101" charset="-122"/>
                <a:cs typeface="仿宋" panose="02010609060101010101" charset="-122"/>
              </a:rPr>
              <a:t>) != -1){</a:t>
            </a:r>
            <a:endParaRPr lang="en-US" altLang="zh-CN" sz="1600" b="1" dirty="0">
              <a:solidFill>
                <a:srgbClr val="000000"/>
              </a:solidFill>
              <a:latin typeface="仿宋" panose="02010609060101010101" charset="-122"/>
              <a:ea typeface="仿宋" panose="02010609060101010101" charset="-122"/>
              <a:cs typeface="仿宋" panose="02010609060101010101" charset="-122"/>
            </a:endParaRPr>
          </a:p>
          <a:p>
            <a:r>
              <a:rPr lang="de-DE" altLang="zh-CN" sz="1600" dirty="0">
                <a:solidFill>
                  <a:srgbClr val="000000"/>
                </a:solidFill>
                <a:latin typeface="仿宋" panose="02010609060101010101" charset="-122"/>
                <a:ea typeface="仿宋" panose="02010609060101010101" charset="-122"/>
                <a:cs typeface="仿宋" panose="02010609060101010101" charset="-122"/>
              </a:rPr>
              <a:t>			</a:t>
            </a:r>
            <a:r>
              <a:rPr lang="de-DE" altLang="zh-CN" sz="1600" dirty="0" err="1">
                <a:solidFill>
                  <a:srgbClr val="6A3E3E"/>
                </a:solidFill>
                <a:latin typeface="仿宋" panose="02010609060101010101" charset="-122"/>
                <a:ea typeface="仿宋" panose="02010609060101010101" charset="-122"/>
                <a:cs typeface="仿宋" panose="02010609060101010101" charset="-122"/>
              </a:rPr>
              <a:t>count</a:t>
            </a:r>
            <a:r>
              <a:rPr lang="de-DE" altLang="zh-CN" sz="1600" dirty="0">
                <a:solidFill>
                  <a:srgbClr val="000000"/>
                </a:solidFill>
                <a:latin typeface="仿宋" panose="02010609060101010101" charset="-122"/>
                <a:ea typeface="仿宋" panose="02010609060101010101" charset="-122"/>
                <a:cs typeface="仿宋" panose="02010609060101010101" charset="-122"/>
              </a:rPr>
              <a:t> ++ ;</a:t>
            </a:r>
            <a:endParaRPr lang="de-DE" altLang="zh-CN" sz="1600" dirty="0">
              <a:solidFill>
                <a:srgbClr val="000000"/>
              </a:solidFill>
              <a:latin typeface="仿宋" panose="02010609060101010101" charset="-122"/>
              <a:ea typeface="仿宋" panose="02010609060101010101" charset="-122"/>
              <a:cs typeface="仿宋" panose="02010609060101010101" charset="-122"/>
            </a:endParaRPr>
          </a:p>
          <a:p>
            <a:r>
              <a:rPr lang="de-DE" altLang="zh-CN" sz="1600" dirty="0">
                <a:solidFill>
                  <a:srgbClr val="000000"/>
                </a:solidFill>
                <a:latin typeface="仿宋" panose="02010609060101010101" charset="-122"/>
                <a:ea typeface="仿宋" panose="02010609060101010101" charset="-122"/>
                <a:cs typeface="仿宋" panose="02010609060101010101" charset="-122"/>
              </a:rPr>
              <a:t>			</a:t>
            </a:r>
            <a:r>
              <a:rPr lang="de-DE" altLang="zh-CN" sz="1600" dirty="0" err="1">
                <a:solidFill>
                  <a:srgbClr val="6A3E3E"/>
                </a:solidFill>
                <a:latin typeface="仿宋" panose="02010609060101010101" charset="-122"/>
                <a:ea typeface="仿宋" panose="02010609060101010101" charset="-122"/>
                <a:cs typeface="仿宋" panose="02010609060101010101" charset="-122"/>
              </a:rPr>
              <a:t>str</a:t>
            </a:r>
            <a:r>
              <a:rPr lang="de-DE" altLang="zh-CN" sz="1600" dirty="0">
                <a:solidFill>
                  <a:srgbClr val="000000"/>
                </a:solidFill>
                <a:latin typeface="仿宋" panose="02010609060101010101" charset="-122"/>
                <a:ea typeface="仿宋" panose="02010609060101010101" charset="-122"/>
                <a:cs typeface="仿宋" panose="02010609060101010101" charset="-122"/>
              </a:rPr>
              <a:t> = </a:t>
            </a:r>
            <a:r>
              <a:rPr lang="de-DE" altLang="zh-CN" sz="1600" dirty="0" err="1">
                <a:solidFill>
                  <a:srgbClr val="6A3E3E"/>
                </a:solidFill>
                <a:latin typeface="仿宋" panose="02010609060101010101" charset="-122"/>
                <a:ea typeface="仿宋" panose="02010609060101010101" charset="-122"/>
                <a:cs typeface="仿宋" panose="02010609060101010101" charset="-122"/>
              </a:rPr>
              <a:t>str</a:t>
            </a:r>
            <a:r>
              <a:rPr lang="de-DE" altLang="zh-CN" sz="1600" dirty="0" err="1">
                <a:solidFill>
                  <a:srgbClr val="000000"/>
                </a:solidFill>
                <a:latin typeface="仿宋" panose="02010609060101010101" charset="-122"/>
                <a:ea typeface="仿宋" panose="02010609060101010101" charset="-122"/>
                <a:cs typeface="仿宋" panose="02010609060101010101" charset="-122"/>
              </a:rPr>
              <a:t>.substring</a:t>
            </a:r>
            <a:r>
              <a:rPr lang="de-DE" altLang="zh-CN" sz="1600" dirty="0">
                <a:solidFill>
                  <a:srgbClr val="000000"/>
                </a:solidFill>
                <a:latin typeface="仿宋" panose="02010609060101010101" charset="-122"/>
                <a:ea typeface="仿宋" panose="02010609060101010101" charset="-122"/>
                <a:cs typeface="仿宋" panose="02010609060101010101" charset="-122"/>
              </a:rPr>
              <a:t>(</a:t>
            </a:r>
            <a:r>
              <a:rPr lang="de-DE" altLang="zh-CN" sz="1600" dirty="0" err="1">
                <a:solidFill>
                  <a:srgbClr val="6A3E3E"/>
                </a:solidFill>
                <a:latin typeface="仿宋" panose="02010609060101010101" charset="-122"/>
                <a:ea typeface="仿宋" panose="02010609060101010101" charset="-122"/>
                <a:cs typeface="仿宋" panose="02010609060101010101" charset="-122"/>
              </a:rPr>
              <a:t>str</a:t>
            </a:r>
            <a:r>
              <a:rPr lang="de-DE" altLang="zh-CN" sz="1600" dirty="0" err="1">
                <a:solidFill>
                  <a:srgbClr val="000000"/>
                </a:solidFill>
                <a:latin typeface="仿宋" panose="02010609060101010101" charset="-122"/>
                <a:ea typeface="仿宋" panose="02010609060101010101" charset="-122"/>
                <a:cs typeface="仿宋" panose="02010609060101010101" charset="-122"/>
              </a:rPr>
              <a:t>.indexOf</a:t>
            </a:r>
            <a:r>
              <a:rPr lang="de-DE" altLang="zh-CN" sz="1600" dirty="0">
                <a:solidFill>
                  <a:srgbClr val="000000"/>
                </a:solidFill>
                <a:latin typeface="仿宋" panose="02010609060101010101" charset="-122"/>
                <a:ea typeface="仿宋" panose="02010609060101010101" charset="-122"/>
                <a:cs typeface="仿宋" panose="02010609060101010101" charset="-122"/>
              </a:rPr>
              <a:t>(</a:t>
            </a:r>
            <a:r>
              <a:rPr lang="de-DE" altLang="zh-CN" sz="1600" dirty="0" err="1">
                <a:solidFill>
                  <a:srgbClr val="6A3E3E"/>
                </a:solidFill>
                <a:latin typeface="仿宋" panose="02010609060101010101" charset="-122"/>
                <a:ea typeface="仿宋" panose="02010609060101010101" charset="-122"/>
                <a:cs typeface="仿宋" panose="02010609060101010101" charset="-122"/>
              </a:rPr>
              <a:t>name</a:t>
            </a:r>
            <a:r>
              <a:rPr lang="de-DE" altLang="zh-CN" sz="1600" dirty="0">
                <a:solidFill>
                  <a:srgbClr val="000000"/>
                </a:solidFill>
                <a:latin typeface="仿宋" panose="02010609060101010101" charset="-122"/>
                <a:ea typeface="仿宋" panose="02010609060101010101" charset="-122"/>
                <a:cs typeface="仿宋" panose="02010609060101010101" charset="-122"/>
              </a:rPr>
              <a:t>) + </a:t>
            </a:r>
            <a:r>
              <a:rPr lang="de-DE" altLang="zh-CN" sz="1600" dirty="0" err="1">
                <a:solidFill>
                  <a:srgbClr val="6A3E3E"/>
                </a:solidFill>
                <a:latin typeface="仿宋" panose="02010609060101010101" charset="-122"/>
                <a:ea typeface="仿宋" panose="02010609060101010101" charset="-122"/>
                <a:cs typeface="仿宋" panose="02010609060101010101" charset="-122"/>
              </a:rPr>
              <a:t>name</a:t>
            </a:r>
            <a:r>
              <a:rPr lang="de-DE" altLang="zh-CN" sz="1600" dirty="0" err="1">
                <a:solidFill>
                  <a:srgbClr val="000000"/>
                </a:solidFill>
                <a:latin typeface="仿宋" panose="02010609060101010101" charset="-122"/>
                <a:ea typeface="仿宋" panose="02010609060101010101" charset="-122"/>
                <a:cs typeface="仿宋" panose="02010609060101010101" charset="-122"/>
              </a:rPr>
              <a:t>.length</a:t>
            </a:r>
            <a:r>
              <a:rPr lang="de-DE" altLang="zh-CN" sz="1600" dirty="0">
                <a:solidFill>
                  <a:srgbClr val="000000"/>
                </a:solidFill>
                <a:latin typeface="仿宋" panose="02010609060101010101" charset="-122"/>
                <a:ea typeface="仿宋" panose="02010609060101010101" charset="-122"/>
                <a:cs typeface="仿宋" panose="02010609060101010101" charset="-122"/>
              </a:rPr>
              <a:t>());</a:t>
            </a:r>
            <a:endParaRPr lang="de-DE" altLang="zh-CN" sz="1600" dirty="0">
              <a:solidFill>
                <a:srgbClr val="000000"/>
              </a:solidFill>
              <a:latin typeface="仿宋" panose="02010609060101010101" charset="-122"/>
              <a:ea typeface="仿宋" panose="02010609060101010101" charset="-122"/>
              <a:cs typeface="仿宋" panose="02010609060101010101" charset="-122"/>
            </a:endParaRPr>
          </a:p>
          <a:p>
            <a:r>
              <a:rPr lang="de-DE" altLang="zh-CN" sz="1600" dirty="0">
                <a:solidFill>
                  <a:srgbClr val="000000"/>
                </a:solidFill>
                <a:latin typeface="仿宋" panose="02010609060101010101" charset="-122"/>
                <a:ea typeface="仿宋" panose="02010609060101010101" charset="-122"/>
                <a:cs typeface="仿宋" panose="02010609060101010101" charset="-122"/>
              </a:rPr>
              <a:t>			</a:t>
            </a:r>
            <a:r>
              <a:rPr lang="de-DE" altLang="zh-CN" sz="1600" dirty="0" err="1">
                <a:solidFill>
                  <a:srgbClr val="000000"/>
                </a:solidFill>
                <a:latin typeface="仿宋" panose="02010609060101010101" charset="-122"/>
                <a:ea typeface="仿宋" panose="02010609060101010101" charset="-122"/>
                <a:cs typeface="仿宋" panose="02010609060101010101" charset="-122"/>
              </a:rPr>
              <a:t>System.</a:t>
            </a:r>
            <a:r>
              <a:rPr lang="de-DE" altLang="zh-CN" sz="1600" b="1" i="1" dirty="0" err="1">
                <a:solidFill>
                  <a:srgbClr val="0000C0"/>
                </a:solidFill>
                <a:latin typeface="仿宋" panose="02010609060101010101" charset="-122"/>
                <a:ea typeface="仿宋" panose="02010609060101010101" charset="-122"/>
                <a:cs typeface="仿宋" panose="02010609060101010101" charset="-122"/>
              </a:rPr>
              <a:t>out</a:t>
            </a:r>
            <a:r>
              <a:rPr lang="de-DE" altLang="zh-CN" sz="1600" b="1" i="1" dirty="0" err="1">
                <a:solidFill>
                  <a:srgbClr val="000000"/>
                </a:solidFill>
                <a:latin typeface="仿宋" panose="02010609060101010101" charset="-122"/>
                <a:ea typeface="仿宋" panose="02010609060101010101" charset="-122"/>
                <a:cs typeface="仿宋" panose="02010609060101010101" charset="-122"/>
              </a:rPr>
              <a:t>.println</a:t>
            </a:r>
            <a:r>
              <a:rPr lang="de-DE" altLang="zh-CN" sz="1600" b="1" i="1" dirty="0">
                <a:solidFill>
                  <a:srgbClr val="000000"/>
                </a:solidFill>
                <a:latin typeface="仿宋" panose="02010609060101010101" charset="-122"/>
                <a:ea typeface="仿宋" panose="02010609060101010101" charset="-122"/>
                <a:cs typeface="仿宋" panose="02010609060101010101" charset="-122"/>
              </a:rPr>
              <a:t>(</a:t>
            </a:r>
            <a:r>
              <a:rPr lang="de-DE" altLang="zh-CN" sz="1600" b="1" i="1" dirty="0" err="1">
                <a:solidFill>
                  <a:srgbClr val="6A3E3E"/>
                </a:solidFill>
                <a:latin typeface="仿宋" panose="02010609060101010101" charset="-122"/>
                <a:ea typeface="仿宋" panose="02010609060101010101" charset="-122"/>
                <a:cs typeface="仿宋" panose="02010609060101010101" charset="-122"/>
              </a:rPr>
              <a:t>str</a:t>
            </a:r>
            <a:r>
              <a:rPr lang="de-DE" altLang="zh-CN" sz="1600" b="1" i="1" dirty="0">
                <a:solidFill>
                  <a:srgbClr val="000000"/>
                </a:solidFill>
                <a:latin typeface="仿宋" panose="02010609060101010101" charset="-122"/>
                <a:ea typeface="仿宋" panose="02010609060101010101" charset="-122"/>
                <a:cs typeface="仿宋" panose="02010609060101010101" charset="-122"/>
              </a:rPr>
              <a:t> + </a:t>
            </a:r>
            <a:r>
              <a:rPr lang="de-DE" altLang="zh-CN" sz="1600" b="1" i="1" dirty="0">
                <a:solidFill>
                  <a:srgbClr val="2A00FF"/>
                </a:solidFill>
                <a:latin typeface="仿宋" panose="02010609060101010101" charset="-122"/>
                <a:ea typeface="仿宋" panose="02010609060101010101" charset="-122"/>
                <a:cs typeface="仿宋" panose="02010609060101010101" charset="-122"/>
              </a:rPr>
              <a:t>":"</a:t>
            </a:r>
            <a:r>
              <a:rPr lang="de-DE" altLang="zh-CN" sz="1600" b="1" i="1" dirty="0">
                <a:solidFill>
                  <a:srgbClr val="000000"/>
                </a:solidFill>
                <a:latin typeface="仿宋" panose="02010609060101010101" charset="-122"/>
                <a:ea typeface="仿宋" panose="02010609060101010101" charset="-122"/>
                <a:cs typeface="仿宋" panose="02010609060101010101" charset="-122"/>
              </a:rPr>
              <a:t> + </a:t>
            </a:r>
            <a:r>
              <a:rPr lang="de-DE" altLang="zh-CN" sz="1600" b="1" i="1" dirty="0" err="1">
                <a:solidFill>
                  <a:srgbClr val="6A3E3E"/>
                </a:solidFill>
                <a:latin typeface="仿宋" panose="02010609060101010101" charset="-122"/>
                <a:ea typeface="仿宋" panose="02010609060101010101" charset="-122"/>
                <a:cs typeface="仿宋" panose="02010609060101010101" charset="-122"/>
              </a:rPr>
              <a:t>str</a:t>
            </a:r>
            <a:r>
              <a:rPr lang="de-DE" altLang="zh-CN" sz="1600" b="1" i="1" dirty="0" err="1">
                <a:solidFill>
                  <a:srgbClr val="000000"/>
                </a:solidFill>
                <a:latin typeface="仿宋" panose="02010609060101010101" charset="-122"/>
                <a:ea typeface="仿宋" panose="02010609060101010101" charset="-122"/>
                <a:cs typeface="仿宋" panose="02010609060101010101" charset="-122"/>
              </a:rPr>
              <a:t>.length</a:t>
            </a:r>
            <a:r>
              <a:rPr lang="de-DE" altLang="zh-CN" sz="1600" b="1" i="1" dirty="0">
                <a:solidFill>
                  <a:srgbClr val="000000"/>
                </a:solidFill>
                <a:latin typeface="仿宋" panose="02010609060101010101" charset="-122"/>
                <a:ea typeface="仿宋" panose="02010609060101010101" charset="-122"/>
                <a:cs typeface="仿宋" panose="02010609060101010101" charset="-122"/>
              </a:rPr>
              <a:t>());</a:t>
            </a:r>
            <a:endParaRPr lang="de-DE" altLang="zh-CN" sz="1600" b="1" i="1" dirty="0">
              <a:solidFill>
                <a:srgbClr val="000000"/>
              </a:solidFill>
              <a:latin typeface="仿宋" panose="02010609060101010101" charset="-122"/>
              <a:ea typeface="仿宋" panose="02010609060101010101" charset="-122"/>
              <a:cs typeface="仿宋" panose="02010609060101010101" charset="-122"/>
            </a:endParaRPr>
          </a:p>
          <a:p>
            <a:r>
              <a:rPr lang="de-DE" altLang="zh-CN" sz="1600" dirty="0">
                <a:solidFill>
                  <a:srgbClr val="000000"/>
                </a:solidFill>
                <a:latin typeface="仿宋" panose="02010609060101010101" charset="-122"/>
                <a:ea typeface="仿宋" panose="02010609060101010101" charset="-122"/>
                <a:cs typeface="仿宋" panose="02010609060101010101" charset="-122"/>
              </a:rPr>
              <a:t>		} 		</a:t>
            </a:r>
            <a:r>
              <a:rPr lang="de-DE" altLang="zh-CN" sz="1600" dirty="0" err="1">
                <a:solidFill>
                  <a:srgbClr val="000000"/>
                </a:solidFill>
                <a:latin typeface="仿宋" panose="02010609060101010101" charset="-122"/>
                <a:ea typeface="仿宋" panose="02010609060101010101" charset="-122"/>
                <a:cs typeface="仿宋" panose="02010609060101010101" charset="-122"/>
              </a:rPr>
              <a:t>System.</a:t>
            </a:r>
            <a:r>
              <a:rPr lang="de-DE" altLang="zh-CN" sz="1600" b="1" i="1" dirty="0" err="1">
                <a:solidFill>
                  <a:srgbClr val="0000C0"/>
                </a:solidFill>
                <a:latin typeface="仿宋" panose="02010609060101010101" charset="-122"/>
                <a:ea typeface="仿宋" panose="02010609060101010101" charset="-122"/>
                <a:cs typeface="仿宋" panose="02010609060101010101" charset="-122"/>
              </a:rPr>
              <a:t>out</a:t>
            </a:r>
            <a:r>
              <a:rPr lang="de-DE" altLang="zh-CN" sz="1600" b="1" i="1" dirty="0" err="1">
                <a:solidFill>
                  <a:srgbClr val="000000"/>
                </a:solidFill>
                <a:latin typeface="仿宋" panose="02010609060101010101" charset="-122"/>
                <a:ea typeface="仿宋" panose="02010609060101010101" charset="-122"/>
                <a:cs typeface="仿宋" panose="02010609060101010101" charset="-122"/>
              </a:rPr>
              <a:t>.println</a:t>
            </a:r>
            <a:r>
              <a:rPr lang="de-DE" altLang="zh-CN" sz="1600" b="1" i="1" dirty="0">
                <a:solidFill>
                  <a:srgbClr val="000000"/>
                </a:solidFill>
                <a:latin typeface="仿宋" panose="02010609060101010101" charset="-122"/>
                <a:ea typeface="仿宋" panose="02010609060101010101" charset="-122"/>
                <a:cs typeface="仿宋" panose="02010609060101010101" charset="-122"/>
              </a:rPr>
              <a:t>(</a:t>
            </a:r>
            <a:r>
              <a:rPr lang="de-DE" altLang="zh-CN" sz="1600" b="1" i="1" dirty="0" err="1">
                <a:solidFill>
                  <a:srgbClr val="6A3E3E"/>
                </a:solidFill>
                <a:latin typeface="仿宋" panose="02010609060101010101" charset="-122"/>
                <a:ea typeface="仿宋" panose="02010609060101010101" charset="-122"/>
                <a:cs typeface="仿宋" panose="02010609060101010101" charset="-122"/>
              </a:rPr>
              <a:t>count</a:t>
            </a:r>
            <a:r>
              <a:rPr lang="de-DE" altLang="zh-CN" sz="1600" b="1" i="1" dirty="0">
                <a:solidFill>
                  <a:srgbClr val="000000"/>
                </a:solidFill>
                <a:latin typeface="仿宋" panose="02010609060101010101" charset="-122"/>
                <a:ea typeface="仿宋" panose="02010609060101010101" charset="-122"/>
                <a:cs typeface="仿宋" panose="02010609060101010101" charset="-122"/>
              </a:rPr>
              <a:t>);</a:t>
            </a:r>
            <a:endParaRPr lang="de-DE" altLang="zh-CN" sz="1600" b="1" i="1" dirty="0">
              <a:solidFill>
                <a:srgbClr val="000000"/>
              </a:solidFill>
              <a:latin typeface="仿宋" panose="02010609060101010101" charset="-122"/>
              <a:ea typeface="仿宋" panose="02010609060101010101" charset="-122"/>
              <a:cs typeface="仿宋" panose="02010609060101010101" charset="-122"/>
            </a:endParaRPr>
          </a:p>
          <a:p>
            <a:r>
              <a:rPr lang="de-DE" altLang="zh-CN" sz="1600" dirty="0">
                <a:solidFill>
                  <a:srgbClr val="000000"/>
                </a:solidFill>
                <a:latin typeface="仿宋" panose="02010609060101010101" charset="-122"/>
                <a:ea typeface="仿宋" panose="02010609060101010101" charset="-122"/>
                <a:cs typeface="仿宋" panose="02010609060101010101" charset="-122"/>
              </a:rPr>
              <a:t>	}</a:t>
            </a:r>
            <a:endParaRPr lang="de-DE" altLang="zh-CN" sz="1600" dirty="0">
              <a:solidFill>
                <a:srgbClr val="000000"/>
              </a:solidFill>
              <a:latin typeface="仿宋" panose="02010609060101010101" charset="-122"/>
              <a:ea typeface="仿宋" panose="02010609060101010101" charset="-122"/>
              <a:cs typeface="仿宋" panose="02010609060101010101" charset="-122"/>
            </a:endParaRPr>
          </a:p>
          <a:p>
            <a:r>
              <a:rPr lang="de-DE" altLang="zh-CN" sz="1600" dirty="0">
                <a:solidFill>
                  <a:srgbClr val="000000"/>
                </a:solidFill>
                <a:latin typeface="仿宋" panose="02010609060101010101" charset="-122"/>
                <a:ea typeface="仿宋" panose="02010609060101010101" charset="-122"/>
                <a:cs typeface="仿宋" panose="02010609060101010101" charset="-122"/>
              </a:rPr>
              <a:t>}</a:t>
            </a:r>
            <a:endParaRPr lang="de-DE" altLang="zh-CN" sz="1600" dirty="0">
              <a:solidFill>
                <a:srgbClr val="000000"/>
              </a:solidFill>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706245" y="1406525"/>
            <a:ext cx="6286500" cy="40455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933575" y="1829435"/>
            <a:ext cx="5111750" cy="6635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helgyfnnnngyfooogyf88</a:t>
            </a:r>
            <a:endParaRPr lang="zh-CN" altLang="en-US"/>
          </a:p>
        </p:txBody>
      </p:sp>
      <p:sp>
        <p:nvSpPr>
          <p:cNvPr id="4" name="矩形 3"/>
          <p:cNvSpPr/>
          <p:nvPr/>
        </p:nvSpPr>
        <p:spPr>
          <a:xfrm>
            <a:off x="1933575" y="2685415"/>
            <a:ext cx="5111750" cy="6635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nnnngyfooogyf88</a:t>
            </a:r>
            <a:endParaRPr lang="zh-CN" altLang="en-US"/>
          </a:p>
        </p:txBody>
      </p:sp>
      <p:sp>
        <p:nvSpPr>
          <p:cNvPr id="5" name="矩形 4"/>
          <p:cNvSpPr/>
          <p:nvPr/>
        </p:nvSpPr>
        <p:spPr>
          <a:xfrm>
            <a:off x="9537700" y="1829435"/>
            <a:ext cx="1615440" cy="6635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count = 3 </a:t>
            </a:r>
            <a:endParaRPr lang="en-US" altLang="zh-CN"/>
          </a:p>
        </p:txBody>
      </p:sp>
      <p:sp>
        <p:nvSpPr>
          <p:cNvPr id="6" name="矩形 5"/>
          <p:cNvSpPr/>
          <p:nvPr/>
        </p:nvSpPr>
        <p:spPr>
          <a:xfrm>
            <a:off x="2023745" y="3552190"/>
            <a:ext cx="5111750" cy="6635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ooogyf88</a:t>
            </a:r>
            <a:endParaRPr lang="zh-CN" altLang="en-US"/>
          </a:p>
        </p:txBody>
      </p:sp>
      <p:sp>
        <p:nvSpPr>
          <p:cNvPr id="7" name="矩形 6"/>
          <p:cNvSpPr/>
          <p:nvPr/>
        </p:nvSpPr>
        <p:spPr>
          <a:xfrm>
            <a:off x="2023745" y="4363085"/>
            <a:ext cx="5111750" cy="6635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88</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834120" y="1025525"/>
            <a:ext cx="1824355" cy="2520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339301" y="907605"/>
            <a:ext cx="3074670" cy="460375"/>
          </a:xfrm>
          <a:prstGeom prst="rect">
            <a:avLst/>
          </a:prstGeom>
          <a:noFill/>
        </p:spPr>
        <p:txBody>
          <a:bodyPr wrap="none" rtlCol="0">
            <a:spAutoFit/>
          </a:bodyPr>
          <a:p>
            <a:pPr marL="285750" indent="-285750">
              <a:buFont typeface="Wingdings" panose="05000000000000000000" pitchFamily="2" charset="2"/>
              <a:buChar char="n"/>
            </a:pPr>
            <a:r>
              <a:rPr kumimoji="1" lang="en-US" altLang="zh-CN" sz="2400" b="1" dirty="0">
                <a:latin typeface="仿宋" panose="02010609060101010101" charset="-122"/>
                <a:ea typeface="仿宋" panose="02010609060101010101" charset="-122"/>
                <a:cs typeface="仿宋" panose="02010609060101010101" charset="-122"/>
              </a:rPr>
              <a:t>Scanner</a:t>
            </a:r>
            <a:r>
              <a:rPr kumimoji="1" lang="zh-CN" altLang="en-US" sz="2400" b="1" dirty="0">
                <a:latin typeface="仿宋" panose="02010609060101010101" charset="-122"/>
                <a:ea typeface="仿宋" panose="02010609060101010101" charset="-122"/>
                <a:cs typeface="仿宋" panose="02010609060101010101" charset="-122"/>
              </a:rPr>
              <a:t>类详细讲解</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1126490" y="1467485"/>
            <a:ext cx="9601835" cy="4292600"/>
          </a:xfrm>
          <a:prstGeom prst="rect">
            <a:avLst/>
          </a:prstGeom>
          <a:noFill/>
        </p:spPr>
        <p:txBody>
          <a:bodyPr wrap="square" rtlCol="0">
            <a:spAutoFit/>
          </a:bodyPr>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Scanner</a:t>
            </a:r>
            <a:r>
              <a:rPr kumimoji="1" lang="zh-CN" altLang="en-US" b="1" dirty="0">
                <a:latin typeface="仿宋" panose="02010609060101010101" charset="-122"/>
                <a:ea typeface="仿宋" panose="02010609060101010101" charset="-122"/>
                <a:cs typeface="仿宋" panose="02010609060101010101" charset="-122"/>
              </a:rPr>
              <a:t>（根据</a:t>
            </a:r>
            <a:r>
              <a:rPr kumimoji="1" lang="en-US" altLang="zh-CN" b="1" dirty="0">
                <a:latin typeface="仿宋" panose="02010609060101010101" charset="-122"/>
                <a:ea typeface="仿宋" panose="02010609060101010101" charset="-122"/>
                <a:cs typeface="仿宋" panose="02010609060101010101" charset="-122"/>
              </a:rPr>
              <a:t>API</a:t>
            </a:r>
            <a:r>
              <a:rPr kumimoji="1" lang="zh-CN" altLang="en-US" b="1" dirty="0">
                <a:latin typeface="仿宋" panose="02010609060101010101" charset="-122"/>
                <a:ea typeface="仿宋" panose="02010609060101010101" charset="-122"/>
                <a:cs typeface="仿宋" panose="02010609060101010101" charset="-122"/>
              </a:rPr>
              <a:t>文档查看）</a:t>
            </a:r>
            <a:endParaRPr kumimoji="1" lang="en-US" altLang="zh-CN"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Arial" panose="020B0604020202020204" pitchFamily="34" charset="0"/>
              <a:buChar char="•"/>
            </a:pPr>
            <a:r>
              <a:rPr kumimoji="1" lang="en-US" altLang="zh-CN" sz="1600" b="1" dirty="0">
                <a:latin typeface="仿宋" panose="02010609060101010101" charset="-122"/>
                <a:ea typeface="仿宋" panose="02010609060101010101" charset="-122"/>
                <a:cs typeface="仿宋" panose="02010609060101010101" charset="-122"/>
              </a:rPr>
              <a:t>Scanner</a:t>
            </a:r>
            <a:r>
              <a:rPr kumimoji="1" lang="zh-CN" altLang="en-US" sz="1600" b="1" dirty="0">
                <a:latin typeface="仿宋" panose="02010609060101010101" charset="-122"/>
                <a:ea typeface="仿宋" panose="02010609060101010101" charset="-122"/>
                <a:cs typeface="仿宋" panose="02010609060101010101" charset="-122"/>
              </a:rPr>
              <a:t>是一个可以使用正则表达式来解析基本类型和字符串的简单文本扫描器。 </a:t>
            </a:r>
            <a:endParaRPr kumimoji="1" lang="en-US" altLang="zh-CN" sz="1600"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sym typeface="+mn-ea"/>
              </a:rPr>
              <a:t>Scanner</a:t>
            </a:r>
            <a:r>
              <a:rPr kumimoji="1" lang="zh-CN" altLang="en-US" b="1" dirty="0">
                <a:latin typeface="仿宋" panose="02010609060101010101" charset="-122"/>
                <a:ea typeface="仿宋" panose="02010609060101010101" charset="-122"/>
                <a:cs typeface="仿宋" panose="02010609060101010101" charset="-122"/>
                <a:sym typeface="+mn-ea"/>
              </a:rPr>
              <a:t>的</a:t>
            </a:r>
            <a:r>
              <a:rPr kumimoji="1" lang="zh-CN" altLang="en-US" b="1" dirty="0">
                <a:latin typeface="仿宋" panose="02010609060101010101" charset="-122"/>
                <a:ea typeface="仿宋" panose="02010609060101010101" charset="-122"/>
                <a:cs typeface="仿宋" panose="02010609060101010101" charset="-122"/>
              </a:rPr>
              <a:t>构造方法</a:t>
            </a:r>
            <a:endParaRPr kumimoji="1" lang="en-US" altLang="zh-CN"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Arial" panose="020B0604020202020204" pitchFamily="34" charset="0"/>
              <a:buChar char="•"/>
            </a:pPr>
            <a:r>
              <a:rPr kumimoji="1" lang="en-US" altLang="zh-CN" sz="1600" b="1" dirty="0">
                <a:solidFill>
                  <a:srgbClr val="FF0000"/>
                </a:solidFill>
                <a:latin typeface="仿宋" panose="02010609060101010101" charset="-122"/>
                <a:ea typeface="仿宋" panose="02010609060101010101" charset="-122"/>
                <a:cs typeface="仿宋" panose="02010609060101010101" charset="-122"/>
              </a:rPr>
              <a:t>Scanner(</a:t>
            </a:r>
            <a:r>
              <a:rPr kumimoji="1" lang="en-US" altLang="zh-CN" sz="1600" b="1" dirty="0" err="1">
                <a:solidFill>
                  <a:srgbClr val="FF0000"/>
                </a:solidFill>
                <a:latin typeface="仿宋" panose="02010609060101010101" charset="-122"/>
                <a:ea typeface="仿宋" panose="02010609060101010101" charset="-122"/>
                <a:cs typeface="仿宋" panose="02010609060101010101" charset="-122"/>
              </a:rPr>
              <a:t>InputStream</a:t>
            </a:r>
            <a:r>
              <a:rPr kumimoji="1" lang="zh-CN" altLang="en-US" sz="1600" b="1" dirty="0">
                <a:solidFill>
                  <a:srgbClr val="FF0000"/>
                </a:solidFill>
                <a:latin typeface="仿宋" panose="02010609060101010101" charset="-122"/>
                <a:ea typeface="仿宋" panose="02010609060101010101" charset="-122"/>
                <a:cs typeface="仿宋" panose="02010609060101010101" charset="-122"/>
              </a:rPr>
              <a:t> </a:t>
            </a:r>
            <a:r>
              <a:rPr kumimoji="1" lang="en-US" altLang="zh-CN" sz="1600" b="1" dirty="0">
                <a:solidFill>
                  <a:srgbClr val="FF0000"/>
                </a:solidFill>
                <a:latin typeface="仿宋" panose="02010609060101010101" charset="-122"/>
                <a:ea typeface="仿宋" panose="02010609060101010101" charset="-122"/>
                <a:cs typeface="仿宋" panose="02010609060101010101" charset="-122"/>
              </a:rPr>
              <a:t>source)</a:t>
            </a:r>
            <a:endParaRPr kumimoji="1" lang="en-US" altLang="zh-CN" sz="1600" b="1" dirty="0">
              <a:solidFill>
                <a:srgbClr val="FF0000"/>
              </a:solidFill>
              <a:latin typeface="仿宋" panose="02010609060101010101" charset="-122"/>
              <a:ea typeface="仿宋" panose="02010609060101010101" charset="-122"/>
              <a:cs typeface="仿宋" panose="02010609060101010101" charset="-122"/>
            </a:endParaRPr>
          </a:p>
          <a:p>
            <a:pPr marL="285750" lvl="0" indent="-285750">
              <a:lnSpc>
                <a:spcPct val="150000"/>
              </a:lnSpc>
              <a:buFont typeface="Wingdings" panose="05000000000000000000" charset="0"/>
              <a:buChar char=""/>
            </a:pPr>
            <a:r>
              <a:rPr kumimoji="1" lang="en-US" altLang="zh-CN" sz="1600" b="1" dirty="0">
                <a:latin typeface="仿宋" panose="02010609060101010101" charset="-122"/>
                <a:ea typeface="仿宋" panose="02010609060101010101" charset="-122"/>
                <a:cs typeface="仿宋" panose="02010609060101010101" charset="-122"/>
                <a:sym typeface="+mn-ea"/>
              </a:rPr>
              <a:t>System.in </a:t>
            </a:r>
            <a:r>
              <a:rPr kumimoji="1" lang="zh-CN" altLang="en-US" sz="1600" b="1" dirty="0">
                <a:latin typeface="仿宋" panose="02010609060101010101" charset="-122"/>
                <a:ea typeface="仿宋" panose="02010609060101010101" charset="-122"/>
                <a:cs typeface="仿宋" panose="02010609060101010101" charset="-122"/>
                <a:sym typeface="+mn-ea"/>
              </a:rPr>
              <a:t>介绍</a:t>
            </a:r>
            <a:endParaRPr kumimoji="1" lang="zh-CN" altLang="en-US" sz="1600" b="1" dirty="0">
              <a:latin typeface="仿宋" panose="02010609060101010101" charset="-122"/>
              <a:ea typeface="仿宋" panose="02010609060101010101" charset="-122"/>
              <a:cs typeface="仿宋" panose="02010609060101010101" charset="-122"/>
              <a:sym typeface="+mn-ea"/>
            </a:endParaRPr>
          </a:p>
          <a:p>
            <a:pPr marL="742950" lvl="1" indent="-285750">
              <a:lnSpc>
                <a:spcPct val="150000"/>
              </a:lnSpc>
              <a:buFont typeface="Arial" panose="020B0604020202020204" pitchFamily="34" charset="0"/>
              <a:buChar char="•"/>
            </a:pPr>
            <a:r>
              <a:rPr kumimoji="1" lang="en-US" altLang="zh-CN" sz="1600" b="1" dirty="0">
                <a:latin typeface="仿宋" panose="02010609060101010101" charset="-122"/>
                <a:ea typeface="仿宋" panose="02010609060101010101" charset="-122"/>
                <a:cs typeface="仿宋" panose="02010609060101010101" charset="-122"/>
              </a:rPr>
              <a:t>System</a:t>
            </a:r>
            <a:r>
              <a:rPr kumimoji="1" lang="zh-CN" altLang="en-US" sz="1600" b="1" dirty="0">
                <a:latin typeface="仿宋" panose="02010609060101010101" charset="-122"/>
                <a:ea typeface="仿宋" panose="02010609060101010101" charset="-122"/>
                <a:cs typeface="仿宋" panose="02010609060101010101" charset="-122"/>
              </a:rPr>
              <a:t>类下有一个静态的字段</a:t>
            </a:r>
            <a:endParaRPr kumimoji="1"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Arial" panose="020B0604020202020204" pitchFamily="34" charset="0"/>
              <a:buChar char="•"/>
            </a:pPr>
            <a:r>
              <a:rPr kumimoji="1" lang="en-US" altLang="zh-CN" sz="1600" b="1" dirty="0">
                <a:latin typeface="仿宋" panose="02010609060101010101" charset="-122"/>
                <a:ea typeface="仿宋" panose="02010609060101010101" charset="-122"/>
                <a:cs typeface="仿宋" panose="02010609060101010101" charset="-122"/>
              </a:rPr>
              <a:t>Public</a:t>
            </a:r>
            <a:r>
              <a:rPr kumimoji="1" lang="zh-CN" altLang="en-US" sz="1600" b="1" dirty="0">
                <a:latin typeface="仿宋" panose="02010609060101010101" charset="-122"/>
                <a:ea typeface="仿宋" panose="02010609060101010101" charset="-122"/>
                <a:cs typeface="仿宋" panose="02010609060101010101" charset="-122"/>
              </a:rPr>
              <a:t> </a:t>
            </a:r>
            <a:r>
              <a:rPr kumimoji="1" lang="en-US" altLang="zh-CN" sz="1600" b="1" dirty="0">
                <a:latin typeface="仿宋" panose="02010609060101010101" charset="-122"/>
                <a:ea typeface="仿宋" panose="02010609060101010101" charset="-122"/>
                <a:cs typeface="仿宋" panose="02010609060101010101" charset="-122"/>
              </a:rPr>
              <a:t>static</a:t>
            </a:r>
            <a:r>
              <a:rPr kumimoji="1" lang="zh-CN" altLang="en-US" sz="1600" b="1" dirty="0">
                <a:latin typeface="仿宋" panose="02010609060101010101" charset="-122"/>
                <a:ea typeface="仿宋" panose="02010609060101010101" charset="-122"/>
                <a:cs typeface="仿宋" panose="02010609060101010101" charset="-122"/>
              </a:rPr>
              <a:t> </a:t>
            </a:r>
            <a:r>
              <a:rPr kumimoji="1" lang="en-US" altLang="zh-CN" sz="1600" b="1" dirty="0">
                <a:latin typeface="仿宋" panose="02010609060101010101" charset="-122"/>
                <a:ea typeface="仿宋" panose="02010609060101010101" charset="-122"/>
                <a:cs typeface="仿宋" panose="02010609060101010101" charset="-122"/>
              </a:rPr>
              <a:t>final</a:t>
            </a:r>
            <a:r>
              <a:rPr kumimoji="1" lang="zh-CN" altLang="en-US" sz="1600" b="1" dirty="0">
                <a:latin typeface="仿宋" panose="02010609060101010101" charset="-122"/>
                <a:ea typeface="仿宋" panose="02010609060101010101" charset="-122"/>
                <a:cs typeface="仿宋" panose="02010609060101010101" charset="-122"/>
              </a:rPr>
              <a:t> </a:t>
            </a:r>
            <a:r>
              <a:rPr kumimoji="1" lang="en-US" altLang="zh-CN" sz="1600" b="1" dirty="0" err="1">
                <a:latin typeface="仿宋" panose="02010609060101010101" charset="-122"/>
                <a:ea typeface="仿宋" panose="02010609060101010101" charset="-122"/>
                <a:cs typeface="仿宋" panose="02010609060101010101" charset="-122"/>
              </a:rPr>
              <a:t>InputStream</a:t>
            </a:r>
            <a:r>
              <a:rPr kumimoji="1" lang="zh-CN" altLang="en-US" sz="1600" b="1" dirty="0">
                <a:latin typeface="仿宋" panose="02010609060101010101" charset="-122"/>
                <a:ea typeface="仿宋" panose="02010609060101010101" charset="-122"/>
                <a:cs typeface="仿宋" panose="02010609060101010101" charset="-122"/>
              </a:rPr>
              <a:t> </a:t>
            </a:r>
            <a:r>
              <a:rPr kumimoji="1" lang="en-US" altLang="zh-CN" sz="1600" b="1" dirty="0">
                <a:latin typeface="仿宋" panose="02010609060101010101" charset="-122"/>
                <a:ea typeface="仿宋" panose="02010609060101010101" charset="-122"/>
                <a:cs typeface="仿宋" panose="02010609060101010101" charset="-122"/>
              </a:rPr>
              <a:t>in;</a:t>
            </a:r>
            <a:r>
              <a:rPr kumimoji="1" lang="zh-CN" altLang="en-US" sz="1600" b="1" dirty="0">
                <a:latin typeface="仿宋" panose="02010609060101010101" charset="-122"/>
                <a:ea typeface="仿宋" panose="02010609060101010101" charset="-122"/>
                <a:cs typeface="仿宋" panose="02010609060101010101" charset="-122"/>
              </a:rPr>
              <a:t>标准的输入流，对应着</a:t>
            </a:r>
            <a:r>
              <a:rPr kumimoji="1" lang="zh-CN" altLang="en-US" sz="1600" b="1" dirty="0">
                <a:solidFill>
                  <a:srgbClr val="FF0000"/>
                </a:solidFill>
                <a:latin typeface="仿宋" panose="02010609060101010101" charset="-122"/>
                <a:ea typeface="仿宋" panose="02010609060101010101" charset="-122"/>
                <a:cs typeface="仿宋" panose="02010609060101010101" charset="-122"/>
              </a:rPr>
              <a:t>键盘录入</a:t>
            </a:r>
            <a:endParaRPr kumimoji="1" lang="zh-CN" altLang="en-US" sz="1600" b="1" dirty="0">
              <a:solidFill>
                <a:srgbClr val="FF0000"/>
              </a:solidFill>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sym typeface="+mn-ea"/>
              </a:rPr>
              <a:t>Scanner</a:t>
            </a:r>
            <a:r>
              <a:rPr kumimoji="1" lang="zh-CN" altLang="en-US" b="1" dirty="0">
                <a:latin typeface="仿宋" panose="02010609060101010101" charset="-122"/>
                <a:ea typeface="仿宋" panose="02010609060101010101" charset="-122"/>
                <a:cs typeface="仿宋" panose="02010609060101010101" charset="-122"/>
                <a:sym typeface="+mn-ea"/>
              </a:rPr>
              <a:t>的</a:t>
            </a:r>
            <a:r>
              <a:rPr kumimoji="1" lang="zh-CN" altLang="en-US" b="1" dirty="0">
                <a:latin typeface="仿宋" panose="02010609060101010101" charset="-122"/>
                <a:ea typeface="仿宋" panose="02010609060101010101" charset="-122"/>
                <a:cs typeface="仿宋" panose="02010609060101010101" charset="-122"/>
              </a:rPr>
              <a:t>成员方法</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举例两种</a:t>
            </a:r>
            <a:r>
              <a:rPr kumimoji="1" lang="en-US" altLang="zh-CN" b="1" dirty="0">
                <a:latin typeface="仿宋" panose="02010609060101010101" charset="-122"/>
                <a:ea typeface="仿宋" panose="02010609060101010101" charset="-122"/>
                <a:cs typeface="仿宋" panose="02010609060101010101" charset="-122"/>
              </a:rPr>
              <a:t>)</a:t>
            </a:r>
            <a:endParaRPr kumimoji="1" lang="en-US" altLang="zh-CN"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Arial" panose="020B0604020202020204" pitchFamily="34" charset="0"/>
              <a:buChar char="•"/>
            </a:pPr>
            <a:r>
              <a:rPr kumimoji="1" lang="en-US" altLang="zh-CN" sz="1600" b="1" dirty="0" err="1">
                <a:latin typeface="仿宋" panose="02010609060101010101" charset="-122"/>
                <a:ea typeface="仿宋" panose="02010609060101010101" charset="-122"/>
                <a:cs typeface="仿宋" panose="02010609060101010101" charset="-122"/>
              </a:rPr>
              <a:t>hasNext</a:t>
            </a:r>
            <a:r>
              <a:rPr kumimoji="1" lang="en-US" altLang="zh-CN" sz="1600" b="1" dirty="0" err="1">
                <a:solidFill>
                  <a:srgbClr val="FF0000"/>
                </a:solidFill>
                <a:latin typeface="仿宋" panose="02010609060101010101" charset="-122"/>
                <a:ea typeface="仿宋" panose="02010609060101010101" charset="-122"/>
                <a:cs typeface="仿宋" panose="02010609060101010101" charset="-122"/>
              </a:rPr>
              <a:t>XX</a:t>
            </a:r>
            <a:r>
              <a:rPr kumimoji="1" lang="zh-CN" altLang="en-US" sz="1600" b="1" dirty="0">
                <a:latin typeface="仿宋" panose="02010609060101010101" charset="-122"/>
                <a:ea typeface="仿宋" panose="02010609060101010101" charset="-122"/>
                <a:cs typeface="仿宋" panose="02010609060101010101" charset="-122"/>
              </a:rPr>
              <a:t> 判断是否还有下一个输入项，其中</a:t>
            </a:r>
            <a:r>
              <a:rPr kumimoji="1" lang="en-US" altLang="zh-CN" sz="1600" b="1" dirty="0">
                <a:latin typeface="仿宋" panose="02010609060101010101" charset="-122"/>
                <a:ea typeface="仿宋" panose="02010609060101010101" charset="-122"/>
                <a:cs typeface="仿宋" panose="02010609060101010101" charset="-122"/>
              </a:rPr>
              <a:t>Xxx</a:t>
            </a:r>
            <a:r>
              <a:rPr kumimoji="1" lang="zh-CN" altLang="en-US" sz="1600" b="1" dirty="0">
                <a:latin typeface="仿宋" panose="02010609060101010101" charset="-122"/>
                <a:ea typeface="仿宋" panose="02010609060101010101" charset="-122"/>
                <a:cs typeface="仿宋" panose="02010609060101010101" charset="-122"/>
              </a:rPr>
              <a:t>可以是</a:t>
            </a:r>
            <a:r>
              <a:rPr kumimoji="1" lang="en-US" altLang="zh-CN" sz="1600" b="1" dirty="0" err="1">
                <a:latin typeface="仿宋" panose="02010609060101010101" charset="-122"/>
                <a:ea typeface="仿宋" panose="02010609060101010101" charset="-122"/>
                <a:cs typeface="仿宋" panose="02010609060101010101" charset="-122"/>
              </a:rPr>
              <a:t>Int,Double</a:t>
            </a:r>
            <a:r>
              <a:rPr kumimoji="1" lang="zh-CN" altLang="en-US" sz="1600" b="1" dirty="0">
                <a:latin typeface="仿宋" panose="02010609060101010101" charset="-122"/>
                <a:ea typeface="仿宋" panose="02010609060101010101" charset="-122"/>
                <a:cs typeface="仿宋" panose="02010609060101010101" charset="-122"/>
              </a:rPr>
              <a:t>等，如果需要判断是否包住字符串，则可以省略</a:t>
            </a:r>
            <a:r>
              <a:rPr kumimoji="1" lang="en-US" altLang="zh-CN" sz="1600" b="1" dirty="0">
                <a:latin typeface="仿宋" panose="02010609060101010101" charset="-122"/>
                <a:ea typeface="仿宋" panose="02010609060101010101" charset="-122"/>
                <a:cs typeface="仿宋" panose="02010609060101010101" charset="-122"/>
              </a:rPr>
              <a:t>Xxx</a:t>
            </a:r>
            <a:endParaRPr kumimoji="1" lang="en-US" altLang="zh-CN" sz="1600" b="1" dirty="0">
              <a:latin typeface="仿宋" panose="02010609060101010101" charset="-122"/>
              <a:ea typeface="仿宋" panose="02010609060101010101" charset="-122"/>
              <a:cs typeface="仿宋" panose="02010609060101010101" charset="-122"/>
            </a:endParaRPr>
          </a:p>
          <a:p>
            <a:pPr marL="742950" lvl="1" indent="-285750">
              <a:lnSpc>
                <a:spcPct val="150000"/>
              </a:lnSpc>
              <a:buFont typeface="Arial" panose="020B0604020202020204" pitchFamily="34" charset="0"/>
              <a:buChar char="•"/>
            </a:pPr>
            <a:r>
              <a:rPr kumimoji="1" lang="en-US" altLang="zh-CN" sz="1600" b="1" dirty="0" err="1">
                <a:latin typeface="仿宋" panose="02010609060101010101" charset="-122"/>
                <a:ea typeface="仿宋" panose="02010609060101010101" charset="-122"/>
                <a:cs typeface="仿宋" panose="02010609060101010101" charset="-122"/>
              </a:rPr>
              <a:t>next</a:t>
            </a:r>
            <a:r>
              <a:rPr kumimoji="1" lang="en-US" altLang="zh-CN" sz="1600" b="1" dirty="0" err="1">
                <a:solidFill>
                  <a:srgbClr val="FF0000"/>
                </a:solidFill>
                <a:latin typeface="仿宋" panose="02010609060101010101" charset="-122"/>
                <a:ea typeface="仿宋" panose="02010609060101010101" charset="-122"/>
                <a:cs typeface="仿宋" panose="02010609060101010101" charset="-122"/>
              </a:rPr>
              <a:t>XX</a:t>
            </a:r>
            <a:r>
              <a:rPr kumimoji="1" lang="zh-CN" altLang="en-US" sz="1600" b="1" dirty="0">
                <a:latin typeface="仿宋" panose="02010609060101010101" charset="-122"/>
                <a:ea typeface="仿宋" panose="02010609060101010101" charset="-122"/>
                <a:cs typeface="仿宋" panose="02010609060101010101" charset="-122"/>
              </a:rPr>
              <a:t> 获取下一个输入项，</a:t>
            </a:r>
            <a:r>
              <a:rPr kumimoji="1" lang="en-US" altLang="zh-CN" sz="1600" b="1" dirty="0">
                <a:latin typeface="仿宋" panose="02010609060101010101" charset="-122"/>
                <a:ea typeface="仿宋" panose="02010609060101010101" charset="-122"/>
                <a:cs typeface="仿宋" panose="02010609060101010101" charset="-122"/>
              </a:rPr>
              <a:t>Xxx</a:t>
            </a:r>
            <a:r>
              <a:rPr kumimoji="1" lang="zh-CN" altLang="en-US" sz="1600" b="1" dirty="0">
                <a:latin typeface="仿宋" panose="02010609060101010101" charset="-122"/>
                <a:ea typeface="仿宋" panose="02010609060101010101" charset="-122"/>
                <a:cs typeface="仿宋" panose="02010609060101010101" charset="-122"/>
              </a:rPr>
              <a:t>的含义和上个方法的</a:t>
            </a:r>
            <a:r>
              <a:rPr kumimoji="1" lang="en-US" altLang="zh-CN" sz="1600" b="1" dirty="0">
                <a:latin typeface="仿宋" panose="02010609060101010101" charset="-122"/>
                <a:ea typeface="仿宋" panose="02010609060101010101" charset="-122"/>
                <a:cs typeface="仿宋" panose="02010609060101010101" charset="-122"/>
              </a:rPr>
              <a:t>Xxx</a:t>
            </a:r>
            <a:r>
              <a:rPr kumimoji="1" lang="zh-CN" altLang="en-US" sz="1600" b="1" dirty="0">
                <a:latin typeface="仿宋" panose="02010609060101010101" charset="-122"/>
                <a:ea typeface="仿宋" panose="02010609060101010101" charset="-122"/>
                <a:cs typeface="仿宋" panose="02010609060101010101" charset="-122"/>
              </a:rPr>
              <a:t>相同</a:t>
            </a:r>
            <a:endParaRPr kumimoji="1" lang="zh-CN" altLang="en-US" sz="1600" b="1"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57941" y="901954"/>
            <a:ext cx="6224781" cy="461665"/>
          </a:xfrm>
          <a:prstGeom prst="rect">
            <a:avLst/>
          </a:prstGeom>
          <a:noFill/>
        </p:spPr>
        <p:txBody>
          <a:bodyPr wrap="none" rtlCol="0">
            <a:spAutoFit/>
          </a:bodyPr>
          <a:p>
            <a:pPr marL="342900" indent="-342900">
              <a:buFont typeface="Wingdings" panose="05000000000000000000" pitchFamily="2" charset="2"/>
              <a:buChar char="n"/>
            </a:pPr>
            <a:r>
              <a:rPr kumimoji="1" lang="en-US" altLang="zh-CN" sz="2400" b="1" dirty="0">
                <a:latin typeface="仿宋" panose="02010609060101010101" charset="-122"/>
                <a:ea typeface="仿宋" panose="02010609060101010101" charset="-122"/>
                <a:cs typeface="仿宋" panose="02010609060101010101" charset="-122"/>
              </a:rPr>
              <a:t>Scanner</a:t>
            </a:r>
            <a:r>
              <a:rPr kumimoji="1" lang="zh-CN" altLang="en-US" sz="2400" b="1" dirty="0">
                <a:latin typeface="仿宋" panose="02010609060101010101" charset="-122"/>
                <a:ea typeface="仿宋" panose="02010609060101010101" charset="-122"/>
                <a:cs typeface="仿宋" panose="02010609060101010101" charset="-122"/>
              </a:rPr>
              <a:t>获取数据出现的小问题及解决方案</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6" name="文本框 5"/>
          <p:cNvSpPr txBox="1"/>
          <p:nvPr/>
        </p:nvSpPr>
        <p:spPr>
          <a:xfrm>
            <a:off x="1157941" y="1702764"/>
            <a:ext cx="7418717" cy="2584450"/>
          </a:xfrm>
          <a:prstGeom prst="rect">
            <a:avLst/>
          </a:prstGeom>
          <a:noFill/>
        </p:spPr>
        <p:txBody>
          <a:bodyPr wrap="square" rtlCol="0">
            <a:spAutoFit/>
          </a:bodyPr>
          <a:p>
            <a:pPr marL="342900" indent="-342900">
              <a:buFont typeface="Wingdings" panose="05000000000000000000" pitchFamily="2" charset="2"/>
              <a:buChar char="n"/>
            </a:pPr>
            <a:r>
              <a:rPr kumimoji="1" lang="zh-CN" altLang="en-US" b="1" dirty="0">
                <a:latin typeface="仿宋" panose="02010609060101010101" charset="-122"/>
                <a:ea typeface="仿宋" panose="02010609060101010101" charset="-122"/>
                <a:cs typeface="仿宋" panose="02010609060101010101" charset="-122"/>
              </a:rPr>
              <a:t>两个常用方法</a:t>
            </a:r>
            <a:endParaRPr kumimoji="1" lang="en-US" altLang="zh-CN" b="1" dirty="0">
              <a:latin typeface="仿宋" panose="02010609060101010101" charset="-122"/>
              <a:ea typeface="仿宋" panose="02010609060101010101" charset="-122"/>
              <a:cs typeface="仿宋" panose="02010609060101010101" charset="-122"/>
            </a:endParaRPr>
          </a:p>
          <a:p>
            <a:pPr marL="800100" lvl="1" indent="-342900">
              <a:buFont typeface="Wingdings" panose="05000000000000000000" pitchFamily="2" charset="2"/>
              <a:buChar char="n"/>
            </a:pPr>
            <a:r>
              <a:rPr kumimoji="1" lang="en-US" altLang="zh-CN" b="1" dirty="0">
                <a:latin typeface="仿宋" panose="02010609060101010101" charset="-122"/>
                <a:ea typeface="仿宋" panose="02010609060101010101" charset="-122"/>
                <a:cs typeface="仿宋" panose="02010609060101010101" charset="-122"/>
              </a:rPr>
              <a:t>public</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int</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nextInt</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获取一个</a:t>
            </a:r>
            <a:r>
              <a:rPr kumimoji="1" lang="en-US" altLang="zh-CN" b="1" dirty="0" err="1">
                <a:solidFill>
                  <a:srgbClr val="FF0000"/>
                </a:solidFill>
                <a:latin typeface="仿宋" panose="02010609060101010101" charset="-122"/>
                <a:ea typeface="仿宋" panose="02010609060101010101" charset="-122"/>
                <a:cs typeface="仿宋" panose="02010609060101010101" charset="-122"/>
              </a:rPr>
              <a:t>int</a:t>
            </a:r>
            <a:r>
              <a:rPr kumimoji="1" lang="zh-CN" altLang="en-US" b="1" dirty="0">
                <a:latin typeface="仿宋" panose="02010609060101010101" charset="-122"/>
                <a:ea typeface="仿宋" panose="02010609060101010101" charset="-122"/>
                <a:cs typeface="仿宋" panose="02010609060101010101" charset="-122"/>
              </a:rPr>
              <a:t>类型的值</a:t>
            </a:r>
            <a:endParaRPr kumimoji="1" lang="en-US" altLang="zh-CN" b="1" dirty="0">
              <a:latin typeface="仿宋" panose="02010609060101010101" charset="-122"/>
              <a:ea typeface="仿宋" panose="02010609060101010101" charset="-122"/>
              <a:cs typeface="仿宋" panose="02010609060101010101" charset="-122"/>
            </a:endParaRPr>
          </a:p>
          <a:p>
            <a:pPr marL="800100" lvl="1" indent="-342900">
              <a:buFont typeface="Wingdings" panose="05000000000000000000" pitchFamily="2" charset="2"/>
              <a:buChar char="n"/>
            </a:pPr>
            <a:r>
              <a:rPr kumimoji="1" lang="en-US" altLang="zh-CN" b="1" dirty="0">
                <a:latin typeface="仿宋" panose="02010609060101010101" charset="-122"/>
                <a:ea typeface="仿宋" panose="02010609060101010101" charset="-122"/>
                <a:cs typeface="仿宋" panose="02010609060101010101" charset="-122"/>
              </a:rPr>
              <a:t>public</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String</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nextLine</a:t>
            </a:r>
            <a:r>
              <a:rPr kumimoji="1" lang="en-US" altLang="zh-CN" b="1" dirty="0">
                <a:latin typeface="仿宋" panose="02010609060101010101" charset="-122"/>
                <a:ea typeface="仿宋" panose="02010609060101010101" charset="-122"/>
                <a:cs typeface="仿宋" panose="02010609060101010101" charset="-122"/>
              </a:rPr>
              <a:t>();</a:t>
            </a:r>
            <a:r>
              <a:rPr kumimoji="1" lang="zh-CN" altLang="en-US" b="1" dirty="0">
                <a:latin typeface="仿宋" panose="02010609060101010101" charset="-122"/>
                <a:ea typeface="仿宋" panose="02010609060101010101" charset="-122"/>
                <a:cs typeface="仿宋" panose="02010609060101010101" charset="-122"/>
              </a:rPr>
              <a:t>获取一个</a:t>
            </a:r>
            <a:r>
              <a:rPr kumimoji="1" lang="en-US" altLang="zh-CN" b="1" dirty="0">
                <a:latin typeface="仿宋" panose="02010609060101010101" charset="-122"/>
                <a:ea typeface="仿宋" panose="02010609060101010101" charset="-122"/>
                <a:cs typeface="仿宋" panose="02010609060101010101" charset="-122"/>
              </a:rPr>
              <a:t>String</a:t>
            </a:r>
            <a:r>
              <a:rPr kumimoji="1" lang="zh-CN" altLang="en-US" b="1" dirty="0">
                <a:latin typeface="仿宋" panose="02010609060101010101" charset="-122"/>
                <a:ea typeface="仿宋" panose="02010609060101010101" charset="-122"/>
                <a:cs typeface="仿宋" panose="02010609060101010101" charset="-122"/>
              </a:rPr>
              <a:t>类型的值，也就是</a:t>
            </a:r>
            <a:r>
              <a:rPr kumimoji="1" lang="zh-CN" altLang="en-US" b="1" dirty="0">
                <a:solidFill>
                  <a:srgbClr val="FF0000"/>
                </a:solidFill>
                <a:latin typeface="仿宋" panose="02010609060101010101" charset="-122"/>
                <a:ea typeface="仿宋" panose="02010609060101010101" charset="-122"/>
                <a:cs typeface="仿宋" panose="02010609060101010101" charset="-122"/>
              </a:rPr>
              <a:t>字符串</a:t>
            </a:r>
            <a:endParaRPr kumimoji="1" lang="zh-CN" altLang="en-US" b="1" dirty="0">
              <a:solidFill>
                <a:srgbClr val="FF0000"/>
              </a:solidFill>
              <a:latin typeface="仿宋" panose="02010609060101010101" charset="-122"/>
              <a:ea typeface="仿宋" panose="02010609060101010101" charset="-122"/>
              <a:cs typeface="仿宋" panose="02010609060101010101" charset="-122"/>
            </a:endParaRPr>
          </a:p>
          <a:p>
            <a:pPr marL="342900" indent="-342900">
              <a:buFont typeface="Wingdings" panose="05000000000000000000" pitchFamily="2" charset="2"/>
              <a:buChar char="n"/>
            </a:pPr>
            <a:endParaRPr kumimoji="1" lang="en-US" altLang="zh-CN" b="1" dirty="0">
              <a:latin typeface="仿宋" panose="02010609060101010101" charset="-122"/>
              <a:ea typeface="仿宋" panose="02010609060101010101" charset="-122"/>
              <a:cs typeface="仿宋" panose="02010609060101010101" charset="-122"/>
            </a:endParaRPr>
          </a:p>
          <a:p>
            <a:pPr marL="342900" indent="-342900">
              <a:buFont typeface="Wingdings" panose="05000000000000000000" pitchFamily="2" charset="2"/>
              <a:buChar char="n"/>
            </a:pPr>
            <a:r>
              <a:rPr kumimoji="1" lang="zh-CN" altLang="en-US" b="1" dirty="0">
                <a:latin typeface="仿宋" panose="02010609060101010101" charset="-122"/>
                <a:ea typeface="仿宋" panose="02010609060101010101" charset="-122"/>
                <a:cs typeface="仿宋" panose="02010609060101010101" charset="-122"/>
              </a:rPr>
              <a:t>案例演示</a:t>
            </a:r>
            <a:r>
              <a:rPr kumimoji="1" lang="en-US" altLang="zh-CN" b="1" dirty="0">
                <a:latin typeface="仿宋" panose="02010609060101010101" charset="-122"/>
                <a:ea typeface="仿宋" panose="02010609060101010101" charset="-122"/>
                <a:cs typeface="仿宋" panose="02010609060101010101" charset="-122"/>
              </a:rPr>
              <a:t>:</a:t>
            </a:r>
            <a:endParaRPr kumimoji="1" lang="en-US" altLang="zh-CN" b="1" dirty="0">
              <a:latin typeface="仿宋" panose="02010609060101010101" charset="-122"/>
              <a:ea typeface="仿宋" panose="02010609060101010101" charset="-122"/>
              <a:cs typeface="仿宋" panose="02010609060101010101" charset="-122"/>
            </a:endParaRPr>
          </a:p>
          <a:p>
            <a:pPr marL="800100" lvl="1" indent="-342900">
              <a:buFont typeface="+mj-lt"/>
              <a:buAutoNum type="arabicPeriod"/>
            </a:pPr>
            <a:r>
              <a:rPr kumimoji="1" lang="zh-CN" altLang="en-US" b="1" dirty="0">
                <a:latin typeface="仿宋" panose="02010609060101010101" charset="-122"/>
                <a:ea typeface="仿宋" panose="02010609060101010101" charset="-122"/>
                <a:cs typeface="仿宋" panose="02010609060101010101" charset="-122"/>
              </a:rPr>
              <a:t>获取两个</a:t>
            </a:r>
            <a:r>
              <a:rPr kumimoji="1" lang="en-US" altLang="zh-CN" b="1" dirty="0" err="1">
                <a:latin typeface="仿宋" panose="02010609060101010101" charset="-122"/>
                <a:ea typeface="仿宋" panose="02010609060101010101" charset="-122"/>
                <a:cs typeface="仿宋" panose="02010609060101010101" charset="-122"/>
              </a:rPr>
              <a:t>int</a:t>
            </a:r>
            <a:r>
              <a:rPr kumimoji="1" lang="zh-CN" altLang="en-US" b="1" dirty="0">
                <a:latin typeface="仿宋" panose="02010609060101010101" charset="-122"/>
                <a:ea typeface="仿宋" panose="02010609060101010101" charset="-122"/>
                <a:cs typeface="仿宋" panose="02010609060101010101" charset="-122"/>
              </a:rPr>
              <a:t>值</a:t>
            </a:r>
            <a:endParaRPr kumimoji="1" lang="en-US" altLang="zh-CN" b="1" dirty="0">
              <a:latin typeface="仿宋" panose="02010609060101010101" charset="-122"/>
              <a:ea typeface="仿宋" panose="02010609060101010101" charset="-122"/>
              <a:cs typeface="仿宋" panose="02010609060101010101" charset="-122"/>
            </a:endParaRPr>
          </a:p>
          <a:p>
            <a:pPr marL="800100" lvl="1" indent="-342900">
              <a:buFont typeface="+mj-lt"/>
              <a:buAutoNum type="arabicPeriod"/>
            </a:pPr>
            <a:r>
              <a:rPr kumimoji="1" lang="zh-CN" altLang="en-US" b="1" dirty="0">
                <a:latin typeface="仿宋" panose="02010609060101010101" charset="-122"/>
                <a:ea typeface="仿宋" panose="02010609060101010101" charset="-122"/>
                <a:cs typeface="仿宋" panose="02010609060101010101" charset="-122"/>
              </a:rPr>
              <a:t>获取两个字符串值</a:t>
            </a:r>
            <a:endParaRPr kumimoji="1" lang="en-US" altLang="zh-CN" b="1" dirty="0">
              <a:latin typeface="仿宋" panose="02010609060101010101" charset="-122"/>
              <a:ea typeface="仿宋" panose="02010609060101010101" charset="-122"/>
              <a:cs typeface="仿宋" panose="02010609060101010101" charset="-122"/>
            </a:endParaRPr>
          </a:p>
          <a:p>
            <a:pPr marL="800100" lvl="1" indent="-342900">
              <a:buFont typeface="+mj-lt"/>
              <a:buAutoNum type="arabicPeriod"/>
            </a:pPr>
            <a:r>
              <a:rPr kumimoji="1" lang="zh-CN" altLang="en-US" b="1" dirty="0">
                <a:latin typeface="仿宋" panose="02010609060101010101" charset="-122"/>
                <a:ea typeface="仿宋" panose="02010609060101010101" charset="-122"/>
                <a:cs typeface="仿宋" panose="02010609060101010101" charset="-122"/>
              </a:rPr>
              <a:t>先获取一个</a:t>
            </a:r>
            <a:r>
              <a:rPr kumimoji="1" lang="en-US" altLang="zh-CN" b="1" dirty="0" err="1">
                <a:latin typeface="仿宋" panose="02010609060101010101" charset="-122"/>
                <a:ea typeface="仿宋" panose="02010609060101010101" charset="-122"/>
                <a:cs typeface="仿宋" panose="02010609060101010101" charset="-122"/>
              </a:rPr>
              <a:t>Int</a:t>
            </a:r>
            <a:r>
              <a:rPr kumimoji="1" lang="zh-CN" altLang="en-US" b="1" dirty="0">
                <a:latin typeface="仿宋" panose="02010609060101010101" charset="-122"/>
                <a:ea typeface="仿宋" panose="02010609060101010101" charset="-122"/>
                <a:cs typeface="仿宋" panose="02010609060101010101" charset="-122"/>
              </a:rPr>
              <a:t>再获取一个字符串</a:t>
            </a:r>
            <a:endParaRPr kumimoji="1" lang="zh-CN" altLang="en-US" b="1"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81708" y="1120031"/>
            <a:ext cx="4012637" cy="461665"/>
          </a:xfrm>
          <a:prstGeom prst="rect">
            <a:avLst/>
          </a:prstGeom>
          <a:noFill/>
        </p:spPr>
        <p:txBody>
          <a:bodyPr wrap="none" rtlCol="0">
            <a:spAutoFit/>
          </a:bodyPr>
          <a:p>
            <a:pPr marL="285750" indent="-285750">
              <a:buFont typeface="Wingdings" panose="05000000000000000000" pitchFamily="2" charset="2"/>
              <a:buChar char="n"/>
            </a:pPr>
            <a:r>
              <a:rPr kumimoji="1" lang="en-US" altLang="zh-CN" sz="2400" b="1" dirty="0">
                <a:latin typeface="仿宋" panose="02010609060101010101" charset="-122"/>
                <a:ea typeface="仿宋" panose="02010609060101010101" charset="-122"/>
                <a:cs typeface="仿宋" panose="02010609060101010101" charset="-122"/>
              </a:rPr>
              <a:t>String</a:t>
            </a:r>
            <a:r>
              <a:rPr kumimoji="1" lang="zh-CN" altLang="en-US" sz="2400" b="1" dirty="0">
                <a:latin typeface="仿宋" panose="02010609060101010101" charset="-122"/>
                <a:ea typeface="仿宋" panose="02010609060101010101" charset="-122"/>
                <a:cs typeface="仿宋" panose="02010609060101010101" charset="-122"/>
              </a:rPr>
              <a:t> 类的概述</a:t>
            </a:r>
            <a:r>
              <a:rPr kumimoji="1" lang="en-US" altLang="zh-CN" sz="2400" b="1" dirty="0">
                <a:latin typeface="仿宋" panose="02010609060101010101" charset="-122"/>
                <a:ea typeface="仿宋" panose="02010609060101010101" charset="-122"/>
                <a:cs typeface="仿宋" panose="02010609060101010101" charset="-122"/>
              </a:rPr>
              <a:t>【</a:t>
            </a:r>
            <a:r>
              <a:rPr kumimoji="1" lang="zh-CN" altLang="en-US" sz="2400" b="1" dirty="0">
                <a:latin typeface="仿宋" panose="02010609060101010101" charset="-122"/>
                <a:ea typeface="仿宋" panose="02010609060101010101" charset="-122"/>
                <a:cs typeface="仿宋" panose="02010609060101010101" charset="-122"/>
              </a:rPr>
              <a:t>掌握</a:t>
            </a:r>
            <a:r>
              <a:rPr kumimoji="1" lang="en-US" altLang="zh-CN" sz="2400" b="1" dirty="0">
                <a:latin typeface="仿宋" panose="02010609060101010101" charset="-122"/>
                <a:ea typeface="仿宋" panose="02010609060101010101" charset="-122"/>
                <a:cs typeface="仿宋" panose="02010609060101010101" charset="-122"/>
              </a:rPr>
              <a:t>】</a:t>
            </a:r>
            <a:endParaRPr kumimoji="1" lang="en-US" altLang="zh-CN" sz="2400" b="1" dirty="0">
              <a:latin typeface="仿宋" panose="02010609060101010101" charset="-122"/>
              <a:ea typeface="仿宋" panose="02010609060101010101" charset="-122"/>
              <a:cs typeface="仿宋" panose="02010609060101010101" charset="-122"/>
            </a:endParaRPr>
          </a:p>
        </p:txBody>
      </p:sp>
      <p:sp>
        <p:nvSpPr>
          <p:cNvPr id="4" name="矩形 3"/>
          <p:cNvSpPr/>
          <p:nvPr/>
        </p:nvSpPr>
        <p:spPr>
          <a:xfrm>
            <a:off x="1281430" y="1861820"/>
            <a:ext cx="9541510" cy="1753235"/>
          </a:xfrm>
          <a:prstGeom prst="rect">
            <a:avLst/>
          </a:prstGeom>
        </p:spPr>
        <p:txBody>
          <a:bodyPr wrap="square">
            <a:spAutoFit/>
          </a:bodyPr>
          <a:p>
            <a:pPr marL="285750" indent="-285750">
              <a:lnSpc>
                <a:spcPct val="150000"/>
              </a:lnSpc>
              <a:buFont typeface="Wingdings" panose="05000000000000000000" charset="0"/>
              <a:buChar char=""/>
            </a:pPr>
            <a:r>
              <a:rPr lang="zh-CN" altLang="en-US" b="1" dirty="0"/>
              <a:t>根据</a:t>
            </a:r>
            <a:r>
              <a:rPr lang="en-US" altLang="zh-CN" b="1" dirty="0"/>
              <a:t>JDK</a:t>
            </a:r>
            <a:r>
              <a:rPr lang="zh-CN" altLang="en-US" b="1" dirty="0"/>
              <a:t> </a:t>
            </a:r>
            <a:r>
              <a:rPr lang="en-US" altLang="zh-CN" b="1" dirty="0"/>
              <a:t>API</a:t>
            </a:r>
            <a:r>
              <a:rPr lang="zh-CN" altLang="en-US" b="1" dirty="0"/>
              <a:t>文档查看</a:t>
            </a:r>
            <a:r>
              <a:rPr lang="en-US" altLang="zh-CN" b="1" dirty="0"/>
              <a:t>String</a:t>
            </a:r>
            <a:r>
              <a:rPr lang="zh-CN" altLang="en-US" b="1" dirty="0"/>
              <a:t>类的介绍</a:t>
            </a:r>
            <a:endParaRPr lang="zh-CN" altLang="en-US" b="1" dirty="0"/>
          </a:p>
          <a:p>
            <a:pPr marL="742950" lvl="1" indent="-285750">
              <a:lnSpc>
                <a:spcPct val="150000"/>
              </a:lnSpc>
              <a:buFont typeface="Wingdings" panose="05000000000000000000" charset="0"/>
              <a:buChar char=""/>
            </a:pPr>
            <a:r>
              <a:rPr lang="zh-CN" altLang="en-US" b="1" dirty="0"/>
              <a:t>String 类代表</a:t>
            </a:r>
            <a:r>
              <a:rPr lang="zh-CN" altLang="en-US" b="1" dirty="0">
                <a:solidFill>
                  <a:srgbClr val="FF0000"/>
                </a:solidFill>
              </a:rPr>
              <a:t>字符串 </a:t>
            </a:r>
            <a:r>
              <a:rPr lang="zh-CN" altLang="en-US" b="1" dirty="0"/>
              <a:t>。</a:t>
            </a:r>
            <a:endParaRPr lang="en-US" altLang="zh-CN" b="1" dirty="0"/>
          </a:p>
          <a:p>
            <a:pPr marL="742950" lvl="1" indent="-285750">
              <a:lnSpc>
                <a:spcPct val="150000"/>
              </a:lnSpc>
              <a:buFont typeface="Wingdings" panose="05000000000000000000" charset="0"/>
              <a:buChar char=""/>
            </a:pPr>
            <a:r>
              <a:rPr lang="zh-CN" altLang="en-US" b="1" dirty="0"/>
              <a:t>Java 程序中的所有</a:t>
            </a:r>
            <a:r>
              <a:rPr lang="zh-CN" altLang="en-US" b="1" dirty="0">
                <a:solidFill>
                  <a:srgbClr val="FF0000"/>
                </a:solidFill>
              </a:rPr>
              <a:t>字符串字面值</a:t>
            </a:r>
            <a:r>
              <a:rPr lang="zh-CN" altLang="en-US" b="1" dirty="0"/>
              <a:t>（如 "abc" ）都作为此类的</a:t>
            </a:r>
            <a:r>
              <a:rPr lang="zh-CN" altLang="en-US" b="1" dirty="0">
                <a:solidFill>
                  <a:srgbClr val="FF0000"/>
                </a:solidFill>
              </a:rPr>
              <a:t>实例</a:t>
            </a:r>
            <a:r>
              <a:rPr lang="zh-CN" altLang="en-US" b="1" dirty="0"/>
              <a:t>实现。 </a:t>
            </a:r>
            <a:endParaRPr lang="en-US" altLang="zh-CN" b="1" dirty="0"/>
          </a:p>
          <a:p>
            <a:pPr marL="742950" lvl="1" indent="-285750">
              <a:lnSpc>
                <a:spcPct val="150000"/>
              </a:lnSpc>
              <a:buFont typeface="Wingdings" panose="05000000000000000000" charset="0"/>
              <a:buChar char=""/>
            </a:pPr>
            <a:r>
              <a:rPr lang="zh-CN" altLang="en-US" b="1" dirty="0"/>
              <a:t>字符串是</a:t>
            </a:r>
            <a:r>
              <a:rPr lang="zh-CN" altLang="en-US" b="1" dirty="0">
                <a:solidFill>
                  <a:srgbClr val="FF0000"/>
                </a:solidFill>
              </a:rPr>
              <a:t>常量</a:t>
            </a:r>
            <a:r>
              <a:rPr lang="zh-CN" altLang="en-US" b="1" dirty="0"/>
              <a:t>；它们的值在创建之后</a:t>
            </a:r>
            <a:r>
              <a:rPr lang="zh-CN" altLang="en-US" b="1" dirty="0">
                <a:solidFill>
                  <a:srgbClr val="FF0000"/>
                </a:solidFill>
              </a:rPr>
              <a:t>不能更改</a:t>
            </a:r>
            <a:r>
              <a:rPr lang="zh-CN" altLang="en-US" b="1" dirty="0"/>
              <a:t>。</a:t>
            </a:r>
            <a:endParaRPr lang="zh-CN" altLang="en-US" b="1" dirty="0"/>
          </a:p>
        </p:txBody>
      </p:sp>
      <p:pic>
        <p:nvPicPr>
          <p:cNvPr id="2" name="图片 1"/>
          <p:cNvPicPr>
            <a:picLocks noChangeAspect="1"/>
          </p:cNvPicPr>
          <p:nvPr/>
        </p:nvPicPr>
        <p:blipFill>
          <a:blip r:embed="rId1"/>
          <a:stretch>
            <a:fillRect/>
          </a:stretch>
        </p:blipFill>
        <p:spPr>
          <a:xfrm>
            <a:off x="1274445" y="3880485"/>
            <a:ext cx="4019550" cy="1847850"/>
          </a:xfrm>
          <a:prstGeom prst="rect">
            <a:avLst/>
          </a:prstGeom>
        </p:spPr>
      </p:pic>
      <p:sp>
        <p:nvSpPr>
          <p:cNvPr id="5" name="矩形 4"/>
          <p:cNvSpPr/>
          <p:nvPr/>
        </p:nvSpPr>
        <p:spPr>
          <a:xfrm>
            <a:off x="7605395" y="3950335"/>
            <a:ext cx="3328035" cy="1370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5747385" y="3765550"/>
            <a:ext cx="1055370" cy="1555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8366760" y="4255135"/>
            <a:ext cx="1881505" cy="500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abc</a:t>
            </a:r>
            <a:endParaRPr lang="en-US" altLang="zh-CN"/>
          </a:p>
        </p:txBody>
      </p:sp>
      <p:sp>
        <p:nvSpPr>
          <p:cNvPr id="9" name="矩形 8"/>
          <p:cNvSpPr/>
          <p:nvPr/>
        </p:nvSpPr>
        <p:spPr>
          <a:xfrm>
            <a:off x="5655310" y="4554220"/>
            <a:ext cx="1044575" cy="3054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s1</a:t>
            </a:r>
            <a:endParaRPr lang="en-US" altLang="zh-CN"/>
          </a:p>
        </p:txBody>
      </p:sp>
      <p:cxnSp>
        <p:nvCxnSpPr>
          <p:cNvPr id="10" name="直接箭头连接符 9"/>
          <p:cNvCxnSpPr/>
          <p:nvPr/>
        </p:nvCxnSpPr>
        <p:spPr>
          <a:xfrm>
            <a:off x="6659245" y="4831715"/>
            <a:ext cx="1663700" cy="163195"/>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366760" y="4831715"/>
            <a:ext cx="1881505" cy="5003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bcd</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6950" y="1549400"/>
            <a:ext cx="9979025" cy="3969385"/>
          </a:xfrm>
          <a:prstGeom prst="rect">
            <a:avLst/>
          </a:prstGeom>
          <a:noFill/>
          <a:ln>
            <a:solidFill>
              <a:schemeClr val="accent1"/>
            </a:solidFill>
          </a:ln>
        </p:spPr>
        <p:txBody>
          <a:bodyPr wrap="square" rtlCol="0" anchor="t">
            <a:spAutoFit/>
          </a:bodyPr>
          <a:p>
            <a:r>
              <a:rPr lang="en-US" altLang="zh-CN" b="1" dirty="0">
                <a:sym typeface="+mn-ea"/>
              </a:rPr>
              <a:t>public class Demo1 {</a:t>
            </a:r>
            <a:endParaRPr lang="en-US" altLang="zh-CN" kern="1200" dirty="0">
              <a:solidFill>
                <a:schemeClr val="tx1"/>
              </a:solidFill>
              <a:latin typeface="+mn-lt"/>
              <a:ea typeface="+mn-ea"/>
              <a:cs typeface="+mn-cs"/>
            </a:endParaRPr>
          </a:p>
          <a:p>
            <a:r>
              <a:rPr lang="en-US" altLang="zh-CN" dirty="0">
                <a:sym typeface="+mn-ea"/>
              </a:rPr>
              <a:t>	</a:t>
            </a:r>
            <a:r>
              <a:rPr lang="en-US" altLang="zh-CN" b="1" dirty="0">
                <a:sym typeface="+mn-ea"/>
              </a:rPr>
              <a:t>public static void main(String[] </a:t>
            </a:r>
            <a:r>
              <a:rPr lang="en-US" altLang="zh-CN" b="1" dirty="0" err="1">
                <a:sym typeface="+mn-ea"/>
              </a:rPr>
              <a:t>args</a:t>
            </a:r>
            <a:r>
              <a:rPr lang="en-US" altLang="zh-CN" b="1" dirty="0">
                <a:sym typeface="+mn-ea"/>
              </a:rPr>
              <a:t>) {</a:t>
            </a:r>
            <a:endParaRPr lang="zh-CN" altLang="en-US" kern="1200" dirty="0">
              <a:solidFill>
                <a:schemeClr val="tx1"/>
              </a:solidFill>
              <a:latin typeface="+mn-lt"/>
              <a:ea typeface="+mn-ea"/>
              <a:cs typeface="+mn-cs"/>
            </a:endParaRPr>
          </a:p>
          <a:p>
            <a:r>
              <a:rPr lang="zh-CN" altLang="en-US" dirty="0">
                <a:sym typeface="+mn-ea"/>
              </a:rPr>
              <a:t>		</a:t>
            </a:r>
            <a:r>
              <a:rPr lang="en-US" altLang="zh-CN" dirty="0">
                <a:sym typeface="+mn-ea"/>
              </a:rPr>
              <a:t>//1.</a:t>
            </a:r>
            <a:r>
              <a:rPr lang="zh-CN" altLang="en-US" dirty="0">
                <a:sym typeface="+mn-ea"/>
              </a:rPr>
              <a:t>字符串是一个特殊的对象</a:t>
            </a:r>
            <a:r>
              <a:rPr lang="en-US" altLang="zh-CN" dirty="0">
                <a:sym typeface="+mn-ea"/>
              </a:rPr>
              <a:t>,</a:t>
            </a:r>
            <a:r>
              <a:rPr lang="en-US" altLang="zh-CN" u="sng" dirty="0" err="1">
                <a:sym typeface="+mn-ea"/>
              </a:rPr>
              <a:t>str</a:t>
            </a:r>
            <a:r>
              <a:rPr lang="en-US" altLang="zh-CN" u="sng" dirty="0">
                <a:sym typeface="+mn-ea"/>
              </a:rPr>
              <a:t> = "</a:t>
            </a:r>
            <a:r>
              <a:rPr lang="en-US" altLang="zh-CN" u="sng" dirty="0" err="1">
                <a:sym typeface="+mn-ea"/>
              </a:rPr>
              <a:t>abc</a:t>
            </a:r>
            <a:r>
              <a:rPr lang="en-US" altLang="zh-CN" u="sng" dirty="0">
                <a:sym typeface="+mn-ea"/>
              </a:rPr>
              <a:t>" </a:t>
            </a:r>
            <a:r>
              <a:rPr lang="zh-CN" altLang="en-US" u="sng" dirty="0">
                <a:sym typeface="+mn-ea"/>
              </a:rPr>
              <a:t>相当于</a:t>
            </a:r>
            <a:r>
              <a:rPr lang="en-US" altLang="zh-CN" u="sng" dirty="0">
                <a:sym typeface="+mn-ea"/>
              </a:rPr>
              <a:t>new</a:t>
            </a:r>
            <a:r>
              <a:rPr lang="zh-CN" altLang="en-US" u="sng" dirty="0">
                <a:sym typeface="+mn-ea"/>
              </a:rPr>
              <a:t>一个对象</a:t>
            </a:r>
            <a:endParaRPr lang="zh-CN" altLang="en-US" u="sng" kern="1200" dirty="0">
              <a:solidFill>
                <a:schemeClr val="tx1"/>
              </a:solidFill>
              <a:latin typeface="+mn-lt"/>
              <a:ea typeface="+mn-ea"/>
              <a:cs typeface="+mn-cs"/>
            </a:endParaRPr>
          </a:p>
          <a:p>
            <a:r>
              <a:rPr lang="en-US" altLang="zh-CN" dirty="0">
                <a:sym typeface="+mn-ea"/>
              </a:rPr>
              <a:t>		String </a:t>
            </a:r>
            <a:r>
              <a:rPr lang="en-US" altLang="zh-CN" dirty="0" err="1">
                <a:sym typeface="+mn-ea"/>
              </a:rPr>
              <a:t>str</a:t>
            </a:r>
            <a:r>
              <a:rPr lang="en-US" altLang="zh-CN" dirty="0">
                <a:sym typeface="+mn-ea"/>
              </a:rPr>
              <a:t> = "</a:t>
            </a:r>
            <a:r>
              <a:rPr lang="en-US" altLang="zh-CN" dirty="0" err="1">
                <a:sym typeface="+mn-ea"/>
              </a:rPr>
              <a:t>abc</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en-US" altLang="zh-CN" b="1" i="1" dirty="0" err="1">
                <a:sym typeface="+mn-ea"/>
              </a:rPr>
              <a:t>str.hashCode</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en-US" altLang="zh-CN" b="1" i="1" dirty="0" err="1">
                <a:sym typeface="+mn-ea"/>
              </a:rPr>
              <a:t>str</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zh-CN" altLang="en-US" dirty="0">
                <a:sym typeface="+mn-ea"/>
              </a:rPr>
              <a:t>		</a:t>
            </a:r>
            <a:r>
              <a:rPr lang="en-US" altLang="zh-CN" dirty="0">
                <a:sym typeface="+mn-ea"/>
              </a:rPr>
              <a:t>//2.</a:t>
            </a:r>
            <a:r>
              <a:rPr lang="zh-CN" altLang="en-US" dirty="0">
                <a:sym typeface="+mn-ea"/>
              </a:rPr>
              <a:t>这里实际是改变了地址引用</a:t>
            </a:r>
            <a:endParaRPr lang="zh-CN" altLang="en-US" kern="1200" dirty="0">
              <a:solidFill>
                <a:schemeClr val="tx1"/>
              </a:solidFill>
              <a:latin typeface="+mn-lt"/>
              <a:ea typeface="+mn-ea"/>
              <a:cs typeface="+mn-cs"/>
            </a:endParaRPr>
          </a:p>
          <a:p>
            <a:r>
              <a:rPr lang="en-US" altLang="zh-CN" dirty="0">
                <a:sym typeface="+mn-ea"/>
              </a:rPr>
              <a:t>		</a:t>
            </a:r>
            <a:r>
              <a:rPr lang="en-US" altLang="zh-CN" dirty="0" err="1">
                <a:sym typeface="+mn-ea"/>
              </a:rPr>
              <a:t>str</a:t>
            </a:r>
            <a:r>
              <a:rPr lang="en-US" altLang="zh-CN" dirty="0">
                <a:sym typeface="+mn-ea"/>
              </a:rPr>
              <a:t> = "</a:t>
            </a:r>
            <a:r>
              <a:rPr lang="en-US" altLang="zh-CN" dirty="0" err="1">
                <a:sym typeface="+mn-ea"/>
              </a:rPr>
              <a:t>cdf</a:t>
            </a:r>
            <a:r>
              <a:rPr lang="en-US" altLang="zh-CN" dirty="0">
                <a:sym typeface="+mn-ea"/>
              </a:rPr>
              <a:t>";</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en-US" altLang="zh-CN" b="1" i="1" dirty="0" err="1">
                <a:sym typeface="+mn-ea"/>
              </a:rPr>
              <a:t>str.hashCode</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r>
              <a:rPr lang="en-US" altLang="zh-CN" dirty="0" err="1">
                <a:sym typeface="+mn-ea"/>
              </a:rPr>
              <a:t>System.</a:t>
            </a:r>
            <a:r>
              <a:rPr lang="en-US" altLang="zh-CN" b="1" i="1" dirty="0" err="1">
                <a:sym typeface="+mn-ea"/>
              </a:rPr>
              <a:t>out.println</a:t>
            </a:r>
            <a:r>
              <a:rPr lang="en-US" altLang="zh-CN" b="1" i="1" dirty="0">
                <a:sym typeface="+mn-ea"/>
              </a:rPr>
              <a:t>(</a:t>
            </a:r>
            <a:r>
              <a:rPr lang="en-US" altLang="zh-CN" b="1" i="1" dirty="0" err="1">
                <a:sym typeface="+mn-ea"/>
              </a:rPr>
              <a:t>str</a:t>
            </a:r>
            <a:r>
              <a:rPr lang="en-US" altLang="zh-CN" b="1" i="1" dirty="0">
                <a:sym typeface="+mn-ea"/>
              </a:rPr>
              <a:t>);</a:t>
            </a:r>
            <a:endParaRPr lang="en-US" altLang="zh-CN" b="1" i="1" kern="1200" dirty="0">
              <a:solidFill>
                <a:schemeClr val="tx1"/>
              </a:solidFill>
              <a:latin typeface="+mn-lt"/>
              <a:ea typeface="+mn-ea"/>
              <a:cs typeface="+mn-cs"/>
            </a:endParaRPr>
          </a:p>
          <a:p>
            <a:r>
              <a:rPr lang="en-US" altLang="zh-CN" dirty="0">
                <a:sym typeface="+mn-ea"/>
              </a:rPr>
              <a:t>	}</a:t>
            </a:r>
            <a:endParaRPr lang="en-US" altLang="zh-CN" kern="1200" dirty="0">
              <a:solidFill>
                <a:schemeClr val="tx1"/>
              </a:solidFill>
              <a:latin typeface="+mn-lt"/>
              <a:ea typeface="+mn-ea"/>
              <a:cs typeface="+mn-cs"/>
            </a:endParaRPr>
          </a:p>
          <a:p>
            <a:r>
              <a:rPr lang="en-US" altLang="zh-CN" dirty="0">
                <a:sym typeface="+mn-ea"/>
              </a:rPr>
              <a:t>}</a:t>
            </a:r>
            <a:endParaRPr lang="zh-CN" altLang="en-US"/>
          </a:p>
        </p:txBody>
      </p:sp>
      <p:sp>
        <p:nvSpPr>
          <p:cNvPr id="3" name="文本框 2"/>
          <p:cNvSpPr txBox="1"/>
          <p:nvPr/>
        </p:nvSpPr>
        <p:spPr>
          <a:xfrm>
            <a:off x="922020" y="786130"/>
            <a:ext cx="1692910" cy="460375"/>
          </a:xfrm>
          <a:prstGeom prst="rect">
            <a:avLst/>
          </a:prstGeom>
          <a:noFill/>
        </p:spPr>
        <p:txBody>
          <a:bodyPr wrap="none" rtlCol="0">
            <a:spAutoFit/>
          </a:bodyPr>
          <a:p>
            <a:pPr marL="285750" indent="-285750">
              <a:buFont typeface="Wingdings" panose="05000000000000000000" charset="0"/>
              <a:buChar char=""/>
            </a:pPr>
            <a:r>
              <a:rPr lang="zh-CN" altLang="en-US" sz="2400" b="1"/>
              <a:t>课堂案例</a:t>
            </a:r>
            <a:endParaRPr lang="zh-CN" alt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66589" y="700617"/>
            <a:ext cx="2978150" cy="460375"/>
          </a:xfrm>
          <a:prstGeom prst="rect">
            <a:avLst/>
          </a:prstGeom>
          <a:noFill/>
        </p:spPr>
        <p:txBody>
          <a:bodyPr wrap="none" rtlCol="0">
            <a:spAutoFit/>
          </a:bodyPr>
          <a:p>
            <a:pPr marL="342900" indent="-342900">
              <a:buFont typeface="Wingdings" panose="05000000000000000000" pitchFamily="2" charset="2"/>
              <a:buChar char="n"/>
            </a:pPr>
            <a:r>
              <a:rPr kumimoji="1" lang="en-US" altLang="zh-CN" sz="2400" b="1" dirty="0">
                <a:latin typeface="仿宋" panose="02010609060101010101" charset="-122"/>
                <a:ea typeface="仿宋" panose="02010609060101010101" charset="-122"/>
                <a:cs typeface="仿宋" panose="02010609060101010101" charset="-122"/>
              </a:rPr>
              <a:t>String</a:t>
            </a:r>
            <a:r>
              <a:rPr kumimoji="1" lang="zh-CN" altLang="en-US" sz="2400" b="1" dirty="0">
                <a:latin typeface="仿宋" panose="02010609060101010101" charset="-122"/>
                <a:ea typeface="仿宋" panose="02010609060101010101" charset="-122"/>
                <a:cs typeface="仿宋" panose="02010609060101010101" charset="-122"/>
              </a:rPr>
              <a:t>的构造方法</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6" name="文本框 5"/>
          <p:cNvSpPr txBox="1"/>
          <p:nvPr/>
        </p:nvSpPr>
        <p:spPr>
          <a:xfrm>
            <a:off x="1066800" y="1513205"/>
            <a:ext cx="10101580" cy="2584450"/>
          </a:xfrm>
          <a:prstGeom prst="rect">
            <a:avLst/>
          </a:prstGeom>
          <a:noFill/>
        </p:spPr>
        <p:txBody>
          <a:bodyPr wrap="square" rtlCol="0">
            <a:spAutoFit/>
          </a:bodyPr>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public</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String()</a:t>
            </a:r>
            <a:endParaRPr kumimoji="1" lang="en-US" altLang="zh-CN"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public</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String(byte[]</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bytes):</a:t>
            </a:r>
            <a:r>
              <a:rPr kumimoji="1" lang="zh-CN" altLang="en-US" b="1" dirty="0">
                <a:latin typeface="仿宋" panose="02010609060101010101" charset="-122"/>
                <a:ea typeface="仿宋" panose="02010609060101010101" charset="-122"/>
                <a:cs typeface="仿宋" panose="02010609060101010101" charset="-122"/>
              </a:rPr>
              <a:t>把字节数组转成字符串</a:t>
            </a:r>
            <a:endParaRPr kumimoji="1" lang="en-US" altLang="zh-CN"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public</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String(byte[]</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bytes,int</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index,int</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length):</a:t>
            </a:r>
            <a:r>
              <a:rPr kumimoji="1" lang="zh-CN" altLang="en-US" b="1" dirty="0">
                <a:latin typeface="仿宋" panose="02010609060101010101" charset="-122"/>
                <a:ea typeface="仿宋" panose="02010609060101010101" charset="-122"/>
                <a:cs typeface="仿宋" panose="02010609060101010101" charset="-122"/>
              </a:rPr>
              <a:t>把字节数组的一部份转成字符串</a:t>
            </a:r>
            <a:endParaRPr kumimoji="1" lang="en-US" altLang="zh-CN"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public</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String(char[]</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value,int</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err="1">
                <a:latin typeface="仿宋" panose="02010609060101010101" charset="-122"/>
                <a:ea typeface="仿宋" panose="02010609060101010101" charset="-122"/>
                <a:cs typeface="仿宋" panose="02010609060101010101" charset="-122"/>
              </a:rPr>
              <a:t>index,int</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count):</a:t>
            </a:r>
            <a:r>
              <a:rPr kumimoji="1" lang="zh-CN" altLang="en-US" b="1" dirty="0">
                <a:latin typeface="仿宋" panose="02010609060101010101" charset="-122"/>
                <a:ea typeface="仿宋" panose="02010609060101010101" charset="-122"/>
                <a:cs typeface="仿宋" panose="02010609060101010101" charset="-122"/>
              </a:rPr>
              <a:t>把字符数组的一部份转成字符串</a:t>
            </a:r>
            <a:endParaRPr kumimoji="1" lang="en-US" altLang="zh-CN" b="1" dirty="0">
              <a:latin typeface="仿宋" panose="02010609060101010101" charset="-122"/>
              <a:ea typeface="仿宋" panose="02010609060101010101" charset="-122"/>
              <a:cs typeface="仿宋" panose="02010609060101010101" charset="-122"/>
            </a:endParaRPr>
          </a:p>
          <a:p>
            <a:pPr marL="285750" indent="-285750">
              <a:lnSpc>
                <a:spcPct val="150000"/>
              </a:lnSpc>
              <a:buFont typeface="Wingdings" panose="05000000000000000000" charset="0"/>
              <a:buChar char=""/>
            </a:pPr>
            <a:r>
              <a:rPr kumimoji="1" lang="en-US" altLang="zh-CN" b="1" dirty="0">
                <a:latin typeface="仿宋" panose="02010609060101010101" charset="-122"/>
                <a:ea typeface="仿宋" panose="02010609060101010101" charset="-122"/>
                <a:cs typeface="仿宋" panose="02010609060101010101" charset="-122"/>
              </a:rPr>
              <a:t>public</a:t>
            </a:r>
            <a:r>
              <a:rPr kumimoji="1" lang="zh-CN" altLang="en-US" b="1" dirty="0">
                <a:latin typeface="仿宋" panose="02010609060101010101" charset="-122"/>
                <a:ea typeface="仿宋" panose="02010609060101010101" charset="-122"/>
                <a:cs typeface="仿宋" panose="02010609060101010101" charset="-122"/>
              </a:rPr>
              <a:t>  </a:t>
            </a:r>
            <a:r>
              <a:rPr kumimoji="1" lang="en-US" altLang="zh-CN" b="1" dirty="0">
                <a:latin typeface="仿宋" panose="02010609060101010101" charset="-122"/>
                <a:ea typeface="仿宋" panose="02010609060101010101" charset="-122"/>
                <a:cs typeface="仿宋" panose="02010609060101010101" charset="-122"/>
              </a:rPr>
              <a:t>String(String original) </a:t>
            </a:r>
            <a:r>
              <a:rPr kumimoji="1" lang="zh-CN" altLang="en-US" b="1" dirty="0">
                <a:latin typeface="仿宋" panose="02010609060101010101" charset="-122"/>
                <a:ea typeface="仿宋" panose="02010609060101010101" charset="-122"/>
                <a:cs typeface="仿宋" panose="02010609060101010101" charset="-122"/>
              </a:rPr>
              <a:t>：初始化一个新创建的 </a:t>
            </a:r>
            <a:r>
              <a:rPr kumimoji="1" lang="en-US" altLang="zh-CN" b="1" dirty="0">
                <a:latin typeface="仿宋" panose="02010609060101010101" charset="-122"/>
                <a:ea typeface="仿宋" panose="02010609060101010101" charset="-122"/>
                <a:cs typeface="仿宋" panose="02010609060101010101" charset="-122"/>
              </a:rPr>
              <a:t>String </a:t>
            </a:r>
            <a:r>
              <a:rPr kumimoji="1" lang="zh-CN" altLang="en-US" b="1" dirty="0">
                <a:latin typeface="仿宋" panose="02010609060101010101" charset="-122"/>
                <a:ea typeface="仿宋" panose="02010609060101010101" charset="-122"/>
                <a:cs typeface="仿宋" panose="02010609060101010101" charset="-122"/>
              </a:rPr>
              <a:t>对象，使其表示一个与参数相同的字符序列；换句话说，新创建的字符串是该参数字符串的副本。</a:t>
            </a:r>
            <a:endParaRPr kumimoji="1" lang="zh-CN" altLang="en-US" b="1"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7760" y="1413510"/>
            <a:ext cx="9337040" cy="4523105"/>
          </a:xfrm>
          <a:prstGeom prst="rect">
            <a:avLst/>
          </a:prstGeom>
          <a:noFill/>
          <a:ln>
            <a:solidFill>
              <a:schemeClr val="accent1"/>
            </a:solidFill>
          </a:ln>
        </p:spPr>
        <p:txBody>
          <a:bodyPr wrap="square" rtlCol="0" anchor="t">
            <a:spAutoFit/>
          </a:bodyPr>
          <a:p>
            <a:r>
              <a:rPr lang="en-US" altLang="zh-CN" dirty="0">
                <a:sym typeface="+mn-ea"/>
              </a:rPr>
              <a:t>		//1.</a:t>
            </a:r>
            <a:endParaRPr lang="en-US" altLang="zh-CN" kern="1200" dirty="0">
              <a:solidFill>
                <a:schemeClr val="tx1"/>
              </a:solidFill>
              <a:latin typeface="+mn-lt"/>
              <a:ea typeface="+mn-ea"/>
              <a:cs typeface="+mn-cs"/>
            </a:endParaRPr>
          </a:p>
          <a:p>
            <a:r>
              <a:rPr lang="en-US" altLang="zh-CN" dirty="0">
                <a:sym typeface="+mn-ea"/>
              </a:rPr>
              <a:t>//		String str1 = new String();</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System.out.println</a:t>
            </a:r>
            <a:r>
              <a:rPr lang="en-US" altLang="zh-CN" dirty="0">
                <a:sym typeface="+mn-ea"/>
              </a:rPr>
              <a:t>(str1);	</a:t>
            </a:r>
            <a:endParaRPr lang="en-US" altLang="zh-CN" kern="1200" dirty="0">
              <a:solidFill>
                <a:schemeClr val="tx1"/>
              </a:solidFill>
              <a:latin typeface="+mn-lt"/>
              <a:ea typeface="+mn-ea"/>
              <a:cs typeface="+mn-cs"/>
            </a:endParaRPr>
          </a:p>
          <a:p>
            <a:r>
              <a:rPr lang="en-US" altLang="zh-CN" dirty="0">
                <a:sym typeface="+mn-ea"/>
              </a:rPr>
              <a:t>		//2.</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byte</a:t>
            </a:r>
            <a:r>
              <a:rPr lang="en-US" altLang="zh-CN" dirty="0">
                <a:sym typeface="+mn-ea"/>
              </a:rPr>
              <a:t>[] </a:t>
            </a:r>
            <a:r>
              <a:rPr lang="en-US" altLang="zh-CN" dirty="0" err="1">
                <a:sym typeface="+mn-ea"/>
              </a:rPr>
              <a:t>bytes</a:t>
            </a:r>
            <a:r>
              <a:rPr lang="en-US" altLang="zh-CN" dirty="0">
                <a:sym typeface="+mn-ea"/>
              </a:rPr>
              <a:t> ={97,98,99};</a:t>
            </a:r>
            <a:endParaRPr lang="en-US" altLang="zh-CN" kern="1200" dirty="0">
              <a:solidFill>
                <a:schemeClr val="tx1"/>
              </a:solidFill>
              <a:latin typeface="+mn-lt"/>
              <a:ea typeface="+mn-ea"/>
              <a:cs typeface="+mn-cs"/>
            </a:endParaRPr>
          </a:p>
          <a:p>
            <a:r>
              <a:rPr lang="en-US" altLang="zh-CN" dirty="0">
                <a:sym typeface="+mn-ea"/>
              </a:rPr>
              <a:t>//		String str2 = new String(bytes);</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System.out.println</a:t>
            </a:r>
            <a:r>
              <a:rPr lang="en-US" altLang="zh-CN" dirty="0">
                <a:sym typeface="+mn-ea"/>
              </a:rPr>
              <a:t>(str2);		</a:t>
            </a:r>
            <a:endParaRPr lang="en-US" altLang="zh-CN" kern="1200" dirty="0">
              <a:solidFill>
                <a:schemeClr val="tx1"/>
              </a:solidFill>
              <a:latin typeface="+mn-lt"/>
              <a:ea typeface="+mn-ea"/>
              <a:cs typeface="+mn-cs"/>
            </a:endParaRPr>
          </a:p>
          <a:p>
            <a:r>
              <a:rPr lang="en-US" altLang="zh-CN" dirty="0">
                <a:sym typeface="+mn-ea"/>
              </a:rPr>
              <a:t>		//3.</a:t>
            </a:r>
            <a:endParaRPr lang="en-US" altLang="zh-CN" kern="1200" dirty="0">
              <a:solidFill>
                <a:schemeClr val="tx1"/>
              </a:solidFill>
              <a:latin typeface="+mn-lt"/>
              <a:ea typeface="+mn-ea"/>
              <a:cs typeface="+mn-cs"/>
            </a:endParaRPr>
          </a:p>
          <a:p>
            <a:r>
              <a:rPr lang="fi-FI" altLang="zh-CN" dirty="0">
                <a:sym typeface="+mn-ea"/>
              </a:rPr>
              <a:t>//		</a:t>
            </a:r>
            <a:r>
              <a:rPr lang="fi-FI" altLang="zh-CN" dirty="0" err="1">
                <a:sym typeface="+mn-ea"/>
              </a:rPr>
              <a:t>byte</a:t>
            </a:r>
            <a:r>
              <a:rPr lang="fi-FI" altLang="zh-CN" dirty="0">
                <a:sym typeface="+mn-ea"/>
              </a:rPr>
              <a:t>[] </a:t>
            </a:r>
            <a:r>
              <a:rPr lang="fi-FI" altLang="zh-CN" dirty="0" err="1">
                <a:sym typeface="+mn-ea"/>
              </a:rPr>
              <a:t>bytes</a:t>
            </a:r>
            <a:r>
              <a:rPr lang="fi-FI" altLang="zh-CN" dirty="0">
                <a:sym typeface="+mn-ea"/>
              </a:rPr>
              <a:t> ={97,98,99,100,101,102,103};</a:t>
            </a:r>
            <a:endParaRPr lang="fi-FI" altLang="zh-CN" kern="1200" dirty="0">
              <a:solidFill>
                <a:schemeClr val="tx1"/>
              </a:solidFill>
              <a:latin typeface="+mn-lt"/>
              <a:ea typeface="+mn-ea"/>
              <a:cs typeface="+mn-cs"/>
            </a:endParaRPr>
          </a:p>
          <a:p>
            <a:r>
              <a:rPr lang="fi-FI" altLang="zh-CN" dirty="0">
                <a:sym typeface="+mn-ea"/>
              </a:rPr>
              <a:t>//		</a:t>
            </a:r>
            <a:r>
              <a:rPr lang="fi-FI" altLang="zh-CN" dirty="0" err="1">
                <a:sym typeface="+mn-ea"/>
              </a:rPr>
              <a:t>String</a:t>
            </a:r>
            <a:r>
              <a:rPr lang="fi-FI" altLang="zh-CN" dirty="0">
                <a:sym typeface="+mn-ea"/>
              </a:rPr>
              <a:t> str3 = </a:t>
            </a:r>
            <a:r>
              <a:rPr lang="fi-FI" altLang="zh-CN" dirty="0" err="1">
                <a:sym typeface="+mn-ea"/>
              </a:rPr>
              <a:t>new</a:t>
            </a:r>
            <a:r>
              <a:rPr lang="fi-FI" altLang="zh-CN" dirty="0">
                <a:sym typeface="+mn-ea"/>
              </a:rPr>
              <a:t> </a:t>
            </a:r>
            <a:r>
              <a:rPr lang="fi-FI" altLang="zh-CN" dirty="0" err="1">
                <a:sym typeface="+mn-ea"/>
              </a:rPr>
              <a:t>String</a:t>
            </a:r>
            <a:r>
              <a:rPr lang="fi-FI" altLang="zh-CN" dirty="0">
                <a:sym typeface="+mn-ea"/>
              </a:rPr>
              <a:t>(bytes,2,4);</a:t>
            </a:r>
            <a:endParaRPr lang="fi-FI" altLang="zh-CN" kern="1200" dirty="0">
              <a:solidFill>
                <a:schemeClr val="tx1"/>
              </a:solidFill>
              <a:latin typeface="+mn-lt"/>
              <a:ea typeface="+mn-ea"/>
              <a:cs typeface="+mn-cs"/>
            </a:endParaRPr>
          </a:p>
          <a:p>
            <a:r>
              <a:rPr lang="fi-FI" altLang="zh-CN" dirty="0">
                <a:sym typeface="+mn-ea"/>
              </a:rPr>
              <a:t>//		</a:t>
            </a:r>
            <a:r>
              <a:rPr lang="fi-FI" altLang="zh-CN" dirty="0" err="1">
                <a:sym typeface="+mn-ea"/>
              </a:rPr>
              <a:t>System.out.println</a:t>
            </a:r>
            <a:r>
              <a:rPr lang="fi-FI" altLang="zh-CN" dirty="0">
                <a:sym typeface="+mn-ea"/>
              </a:rPr>
              <a:t>(str3);		</a:t>
            </a:r>
            <a:endParaRPr lang="fi-FI" altLang="zh-CN" kern="1200" dirty="0">
              <a:solidFill>
                <a:schemeClr val="tx1"/>
              </a:solidFill>
              <a:latin typeface="+mn-lt"/>
              <a:ea typeface="+mn-ea"/>
              <a:cs typeface="+mn-cs"/>
            </a:endParaRPr>
          </a:p>
          <a:p>
            <a:r>
              <a:rPr lang="en-US" altLang="zh-CN" dirty="0">
                <a:sym typeface="+mn-ea"/>
              </a:rPr>
              <a:t>		//4.</a:t>
            </a:r>
            <a:endParaRPr lang="en-US" altLang="zh-CN" kern="1200" dirty="0">
              <a:solidFill>
                <a:schemeClr val="tx1"/>
              </a:solidFill>
              <a:latin typeface="+mn-lt"/>
              <a:ea typeface="+mn-ea"/>
              <a:cs typeface="+mn-cs"/>
            </a:endParaRPr>
          </a:p>
          <a:p>
            <a:r>
              <a:rPr lang="en-US" altLang="zh-CN" dirty="0">
                <a:sym typeface="+mn-ea"/>
              </a:rPr>
              <a:t>//		</a:t>
            </a:r>
            <a:r>
              <a:rPr lang="en-US" altLang="zh-CN" dirty="0" err="1">
                <a:sym typeface="+mn-ea"/>
              </a:rPr>
              <a:t>char</a:t>
            </a:r>
            <a:r>
              <a:rPr lang="en-US" altLang="zh-CN" dirty="0">
                <a:sym typeface="+mn-ea"/>
              </a:rPr>
              <a:t>[] </a:t>
            </a:r>
            <a:r>
              <a:rPr lang="en-US" altLang="zh-CN" u="sng" dirty="0" err="1">
                <a:sym typeface="+mn-ea"/>
              </a:rPr>
              <a:t>arr</a:t>
            </a:r>
            <a:r>
              <a:rPr lang="en-US" altLang="zh-CN" u="sng" dirty="0">
                <a:sym typeface="+mn-ea"/>
              </a:rPr>
              <a:t> = {'</a:t>
            </a:r>
            <a:r>
              <a:rPr lang="en-US" altLang="zh-CN" u="sng" dirty="0" err="1">
                <a:sym typeface="+mn-ea"/>
              </a:rPr>
              <a:t>a</a:t>
            </a:r>
            <a:r>
              <a:rPr lang="en-US" altLang="zh-CN" u="sng" dirty="0">
                <a:sym typeface="+mn-ea"/>
              </a:rPr>
              <a:t>','</a:t>
            </a:r>
            <a:r>
              <a:rPr lang="en-US" altLang="zh-CN" u="sng" dirty="0" err="1">
                <a:sym typeface="+mn-ea"/>
              </a:rPr>
              <a:t>b</a:t>
            </a:r>
            <a:r>
              <a:rPr lang="en-US" altLang="zh-CN" u="sng" dirty="0">
                <a:sym typeface="+mn-ea"/>
              </a:rPr>
              <a:t>','</a:t>
            </a:r>
            <a:r>
              <a:rPr lang="en-US" altLang="zh-CN" u="sng" dirty="0" err="1">
                <a:sym typeface="+mn-ea"/>
              </a:rPr>
              <a:t>c</a:t>
            </a:r>
            <a:r>
              <a:rPr lang="en-US" altLang="zh-CN" u="sng" dirty="0">
                <a:sym typeface="+mn-ea"/>
              </a:rPr>
              <a:t>','</a:t>
            </a:r>
            <a:r>
              <a:rPr lang="en-US" altLang="zh-CN" u="sng" dirty="0" err="1">
                <a:sym typeface="+mn-ea"/>
              </a:rPr>
              <a:t>d</a:t>
            </a:r>
            <a:r>
              <a:rPr lang="en-US" altLang="zh-CN" u="sng" dirty="0">
                <a:sym typeface="+mn-ea"/>
              </a:rPr>
              <a:t>','</a:t>
            </a:r>
            <a:r>
              <a:rPr lang="en-US" altLang="zh-CN" u="sng" dirty="0" err="1">
                <a:sym typeface="+mn-ea"/>
              </a:rPr>
              <a:t>e</a:t>
            </a:r>
            <a:r>
              <a:rPr lang="en-US" altLang="zh-CN" u="sng" dirty="0">
                <a:sym typeface="+mn-ea"/>
              </a:rPr>
              <a:t>','</a:t>
            </a:r>
            <a:r>
              <a:rPr lang="en-US" altLang="zh-CN" u="sng" dirty="0" err="1">
                <a:sym typeface="+mn-ea"/>
              </a:rPr>
              <a:t>f</a:t>
            </a:r>
            <a:r>
              <a:rPr lang="en-US" altLang="zh-CN" u="sng" dirty="0">
                <a:sym typeface="+mn-ea"/>
              </a:rPr>
              <a:t>'};</a:t>
            </a:r>
            <a:endParaRPr lang="en-US" altLang="zh-CN" u="sng" kern="1200" dirty="0">
              <a:solidFill>
                <a:schemeClr val="tx1"/>
              </a:solidFill>
              <a:latin typeface="+mn-lt"/>
              <a:ea typeface="+mn-ea"/>
              <a:cs typeface="+mn-cs"/>
            </a:endParaRPr>
          </a:p>
          <a:p>
            <a:r>
              <a:rPr lang="en-US" altLang="zh-CN" dirty="0">
                <a:sym typeface="+mn-ea"/>
              </a:rPr>
              <a:t>//		String str4 = new String(</a:t>
            </a:r>
            <a:r>
              <a:rPr lang="en-US" altLang="zh-CN" u="sng" dirty="0" err="1">
                <a:sym typeface="+mn-ea"/>
              </a:rPr>
              <a:t>arr</a:t>
            </a:r>
            <a:r>
              <a:rPr lang="en-US" altLang="zh-CN" u="sng" dirty="0">
                <a:sym typeface="+mn-ea"/>
              </a:rPr>
              <a:t>);</a:t>
            </a:r>
            <a:endParaRPr lang="en-US" altLang="zh-CN" u="sng" kern="1200" dirty="0">
              <a:solidFill>
                <a:schemeClr val="tx1"/>
              </a:solidFill>
              <a:latin typeface="+mn-lt"/>
              <a:ea typeface="+mn-ea"/>
              <a:cs typeface="+mn-cs"/>
            </a:endParaRPr>
          </a:p>
          <a:p>
            <a:r>
              <a:rPr lang="en-US" altLang="zh-CN" dirty="0">
                <a:sym typeface="+mn-ea"/>
              </a:rPr>
              <a:t>//		//String str4 = new String(</a:t>
            </a:r>
            <a:r>
              <a:rPr lang="en-US" altLang="zh-CN" u="sng" dirty="0" err="1">
                <a:sym typeface="+mn-ea"/>
              </a:rPr>
              <a:t>arr</a:t>
            </a:r>
            <a:r>
              <a:rPr lang="en-US" altLang="zh-CN" u="sng" dirty="0">
                <a:sym typeface="+mn-ea"/>
              </a:rPr>
              <a:t>, 2, 3);</a:t>
            </a:r>
            <a:endParaRPr lang="en-US" altLang="zh-CN" u="sng" kern="1200" dirty="0">
              <a:solidFill>
                <a:schemeClr val="tx1"/>
              </a:solidFill>
              <a:latin typeface="+mn-lt"/>
              <a:ea typeface="+mn-ea"/>
              <a:cs typeface="+mn-cs"/>
            </a:endParaRPr>
          </a:p>
          <a:p>
            <a:r>
              <a:rPr lang="en-US" altLang="zh-CN" dirty="0">
                <a:sym typeface="+mn-ea"/>
              </a:rPr>
              <a:t>//		</a:t>
            </a:r>
            <a:r>
              <a:rPr lang="en-US" altLang="zh-CN" dirty="0" err="1">
                <a:sym typeface="+mn-ea"/>
              </a:rPr>
              <a:t>System.out.println</a:t>
            </a:r>
            <a:r>
              <a:rPr lang="en-US" altLang="zh-CN" dirty="0">
                <a:sym typeface="+mn-ea"/>
              </a:rPr>
              <a:t>(str4);</a:t>
            </a:r>
            <a:endParaRPr lang="zh-CN" altLang="en-US"/>
          </a:p>
        </p:txBody>
      </p:sp>
      <p:sp>
        <p:nvSpPr>
          <p:cNvPr id="3" name="文本框 2"/>
          <p:cNvSpPr txBox="1"/>
          <p:nvPr/>
        </p:nvSpPr>
        <p:spPr>
          <a:xfrm>
            <a:off x="922020" y="786130"/>
            <a:ext cx="1692910" cy="460375"/>
          </a:xfrm>
          <a:prstGeom prst="rect">
            <a:avLst/>
          </a:prstGeom>
          <a:noFill/>
        </p:spPr>
        <p:txBody>
          <a:bodyPr wrap="none" rtlCol="0">
            <a:spAutoFit/>
          </a:bodyPr>
          <a:p>
            <a:pPr marL="285750" indent="-285750">
              <a:buFont typeface="Wingdings" panose="05000000000000000000" charset="0"/>
              <a:buChar char=""/>
            </a:pPr>
            <a:r>
              <a:rPr lang="zh-CN" altLang="en-US" sz="2400" b="1"/>
              <a:t>课堂案例</a:t>
            </a:r>
            <a:endParaRPr lang="zh-CN" altLang="en-US"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323073" y="823248"/>
            <a:ext cx="2978150" cy="460375"/>
          </a:xfrm>
          <a:prstGeom prst="rect">
            <a:avLst/>
          </a:prstGeom>
          <a:noFill/>
        </p:spPr>
        <p:txBody>
          <a:bodyPr wrap="none" rtlCol="0">
            <a:spAutoFit/>
          </a:bodyPr>
          <a:p>
            <a:pPr marL="342900" indent="-342900">
              <a:buFont typeface="Wingdings" panose="05000000000000000000" pitchFamily="2" charset="2"/>
              <a:buChar char="n"/>
            </a:pPr>
            <a:r>
              <a:rPr kumimoji="1" lang="en-US" altLang="zh-CN" sz="2400" b="1" dirty="0">
                <a:latin typeface="仿宋" panose="02010609060101010101" charset="-122"/>
                <a:ea typeface="仿宋" panose="02010609060101010101" charset="-122"/>
                <a:cs typeface="仿宋" panose="02010609060101010101" charset="-122"/>
              </a:rPr>
              <a:t>String</a:t>
            </a:r>
            <a:r>
              <a:rPr kumimoji="1" lang="zh-CN" altLang="en-US" sz="2400" b="1" dirty="0">
                <a:latin typeface="仿宋" panose="02010609060101010101" charset="-122"/>
                <a:ea typeface="仿宋" panose="02010609060101010101" charset="-122"/>
                <a:cs typeface="仿宋" panose="02010609060101010101" charset="-122"/>
              </a:rPr>
              <a:t>类的面试题</a:t>
            </a:r>
            <a:endParaRPr kumimoji="1" lang="zh-CN" altLang="en-US" sz="2400" b="1" dirty="0">
              <a:latin typeface="仿宋" panose="02010609060101010101" charset="-122"/>
              <a:ea typeface="仿宋" panose="02010609060101010101" charset="-122"/>
              <a:cs typeface="仿宋" panose="02010609060101010101" charset="-122"/>
            </a:endParaRPr>
          </a:p>
        </p:txBody>
      </p:sp>
      <p:sp>
        <p:nvSpPr>
          <p:cNvPr id="4" name="矩形 3"/>
          <p:cNvSpPr/>
          <p:nvPr/>
        </p:nvSpPr>
        <p:spPr>
          <a:xfrm>
            <a:off x="1323074" y="1544661"/>
            <a:ext cx="7450667" cy="1477328"/>
          </a:xfrm>
          <a:prstGeom prst="rect">
            <a:avLst/>
          </a:prstGeom>
          <a:solidFill>
            <a:schemeClr val="bg1"/>
          </a:solidFill>
          <a:ln>
            <a:solidFill>
              <a:schemeClr val="accent6"/>
            </a:solidFill>
          </a:ln>
        </p:spPr>
        <p:txBody>
          <a:bodyPr wrap="square">
            <a:spAutoFit/>
          </a:bodyPr>
          <a:p>
            <a:r>
              <a:rPr lang="en-US" altLang="zh-CN" dirty="0">
                <a:solidFill>
                  <a:srgbClr val="3F7F5F"/>
                </a:solidFill>
                <a:latin typeface="仿宋" panose="02010609060101010101" charset="-122"/>
                <a:ea typeface="仿宋" panose="02010609060101010101" charset="-122"/>
                <a:cs typeface="仿宋" panose="02010609060101010101" charset="-122"/>
              </a:rPr>
              <a:t>1.</a:t>
            </a:r>
            <a:r>
              <a:rPr lang="zh-CN" altLang="en-US" dirty="0">
                <a:solidFill>
                  <a:srgbClr val="3F7F5F"/>
                </a:solidFill>
                <a:latin typeface="仿宋" panose="02010609060101010101" charset="-122"/>
                <a:ea typeface="仿宋" panose="02010609060101010101" charset="-122"/>
                <a:cs typeface="仿宋" panose="02010609060101010101" charset="-122"/>
              </a:rPr>
              <a:t>判断定义为</a:t>
            </a:r>
            <a:r>
              <a:rPr lang="en-US" altLang="zh-CN" dirty="0">
                <a:solidFill>
                  <a:srgbClr val="3F7F5F"/>
                </a:solidFill>
                <a:latin typeface="仿宋" panose="02010609060101010101" charset="-122"/>
                <a:ea typeface="仿宋" panose="02010609060101010101" charset="-122"/>
                <a:cs typeface="仿宋" panose="02010609060101010101" charset="-122"/>
              </a:rPr>
              <a:t>String</a:t>
            </a:r>
            <a:r>
              <a:rPr lang="zh-CN" altLang="en-US" dirty="0">
                <a:solidFill>
                  <a:srgbClr val="3F7F5F"/>
                </a:solidFill>
                <a:latin typeface="仿宋" panose="02010609060101010101" charset="-122"/>
                <a:ea typeface="仿宋" panose="02010609060101010101" charset="-122"/>
                <a:cs typeface="仿宋" panose="02010609060101010101" charset="-122"/>
              </a:rPr>
              <a:t>类型的</a:t>
            </a:r>
            <a:r>
              <a:rPr lang="en-US" altLang="zh-CN" dirty="0">
                <a:solidFill>
                  <a:srgbClr val="3F7F5F"/>
                </a:solidFill>
                <a:latin typeface="仿宋" panose="02010609060101010101" charset="-122"/>
                <a:ea typeface="仿宋" panose="02010609060101010101" charset="-122"/>
                <a:cs typeface="仿宋" panose="02010609060101010101" charset="-122"/>
              </a:rPr>
              <a:t>s1</a:t>
            </a:r>
            <a:r>
              <a:rPr lang="zh-CN" altLang="en-US" dirty="0">
                <a:solidFill>
                  <a:srgbClr val="3F7F5F"/>
                </a:solidFill>
                <a:latin typeface="仿宋" panose="02010609060101010101" charset="-122"/>
                <a:ea typeface="仿宋" panose="02010609060101010101" charset="-122"/>
                <a:cs typeface="仿宋" panose="02010609060101010101" charset="-122"/>
              </a:rPr>
              <a:t>和</a:t>
            </a:r>
            <a:r>
              <a:rPr lang="en-US" altLang="zh-CN" dirty="0">
                <a:solidFill>
                  <a:srgbClr val="3F7F5F"/>
                </a:solidFill>
                <a:latin typeface="仿宋" panose="02010609060101010101" charset="-122"/>
                <a:ea typeface="仿宋" panose="02010609060101010101" charset="-122"/>
                <a:cs typeface="仿宋" panose="02010609060101010101" charset="-122"/>
              </a:rPr>
              <a:t>s2</a:t>
            </a:r>
            <a:r>
              <a:rPr lang="zh-CN" altLang="en-US" dirty="0">
                <a:solidFill>
                  <a:srgbClr val="3F7F5F"/>
                </a:solidFill>
                <a:latin typeface="仿宋" panose="02010609060101010101" charset="-122"/>
                <a:ea typeface="仿宋" panose="02010609060101010101" charset="-122"/>
                <a:cs typeface="仿宋" panose="02010609060101010101" charset="-122"/>
              </a:rPr>
              <a:t>是否相等</a:t>
            </a:r>
            <a:endParaRPr lang="zh-CN" altLang="en-US" dirty="0">
              <a:solidFill>
                <a:srgbClr val="3F7F5F"/>
              </a:solidFill>
              <a:latin typeface="仿宋" panose="02010609060101010101" charset="-122"/>
              <a:ea typeface="仿宋" panose="02010609060101010101" charset="-122"/>
              <a:cs typeface="仿宋" panose="02010609060101010101" charset="-122"/>
            </a:endParaRPr>
          </a:p>
          <a:p>
            <a:r>
              <a:rPr lang="en-US" altLang="zh-CN" dirty="0" err="1">
                <a:solidFill>
                  <a:srgbClr val="000000"/>
                </a:solidFill>
                <a:highlight>
                  <a:srgbClr val="D4D4D4"/>
                </a:highlight>
                <a:latin typeface="仿宋" panose="02010609060101010101" charset="-122"/>
                <a:ea typeface="仿宋" panose="02010609060101010101" charset="-122"/>
                <a:cs typeface="仿宋" panose="02010609060101010101" charset="-122"/>
              </a:rPr>
              <a:t>String</a:t>
            </a:r>
            <a:r>
              <a:rPr lang="en-US" altLang="zh-CN" dirty="0">
                <a:solidFill>
                  <a:srgbClr val="000000"/>
                </a:solidFill>
                <a:highlight>
                  <a:srgbClr val="D4D4D4"/>
                </a:highlight>
                <a:latin typeface="仿宋" panose="02010609060101010101" charset="-122"/>
                <a:ea typeface="仿宋" panose="02010609060101010101" charset="-122"/>
                <a:cs typeface="仿宋" panose="02010609060101010101" charset="-122"/>
              </a:rPr>
              <a:t> </a:t>
            </a:r>
            <a:r>
              <a:rPr lang="en-US" altLang="zh-CN" dirty="0">
                <a:solidFill>
                  <a:srgbClr val="6A3E3E"/>
                </a:solidFill>
                <a:highlight>
                  <a:srgbClr val="D4D4D4"/>
                </a:highlight>
                <a:latin typeface="仿宋" panose="02010609060101010101" charset="-122"/>
                <a:ea typeface="仿宋" panose="02010609060101010101" charset="-122"/>
                <a:cs typeface="仿宋" panose="02010609060101010101" charset="-122"/>
              </a:rPr>
              <a:t>s1</a:t>
            </a:r>
            <a:r>
              <a:rPr lang="en-US" altLang="zh-CN" dirty="0">
                <a:solidFill>
                  <a:srgbClr val="000000"/>
                </a:solidFill>
                <a:highlight>
                  <a:srgbClr val="D4D4D4"/>
                </a:highlight>
                <a:latin typeface="仿宋" panose="02010609060101010101" charset="-122"/>
                <a:ea typeface="仿宋" panose="02010609060101010101" charset="-122"/>
                <a:cs typeface="仿宋" panose="02010609060101010101" charset="-122"/>
              </a:rPr>
              <a:t> = </a:t>
            </a:r>
            <a:r>
              <a:rPr lang="en-US" altLang="zh-CN" dirty="0">
                <a:solidFill>
                  <a:srgbClr val="2A00FF"/>
                </a:solidFill>
                <a:highlight>
                  <a:srgbClr val="D4D4D4"/>
                </a:highlight>
                <a:latin typeface="仿宋" panose="02010609060101010101" charset="-122"/>
                <a:ea typeface="仿宋" panose="02010609060101010101" charset="-122"/>
                <a:cs typeface="仿宋" panose="02010609060101010101" charset="-122"/>
              </a:rPr>
              <a:t>"</a:t>
            </a:r>
            <a:r>
              <a:rPr lang="en-US" altLang="zh-CN" dirty="0" err="1">
                <a:solidFill>
                  <a:srgbClr val="2A00FF"/>
                </a:solidFill>
                <a:highlight>
                  <a:srgbClr val="D4D4D4"/>
                </a:highlight>
                <a:latin typeface="仿宋" panose="02010609060101010101" charset="-122"/>
                <a:ea typeface="仿宋" panose="02010609060101010101" charset="-122"/>
                <a:cs typeface="仿宋" panose="02010609060101010101" charset="-122"/>
              </a:rPr>
              <a:t>abc</a:t>
            </a:r>
            <a:r>
              <a:rPr lang="en-US" altLang="zh-CN" dirty="0">
                <a:solidFill>
                  <a:srgbClr val="2A00FF"/>
                </a:solidFill>
                <a:highlight>
                  <a:srgbClr val="D4D4D4"/>
                </a:highlight>
                <a:latin typeface="仿宋" panose="02010609060101010101" charset="-122"/>
                <a:ea typeface="仿宋" panose="02010609060101010101" charset="-122"/>
                <a:cs typeface="仿宋" panose="02010609060101010101" charset="-122"/>
              </a:rPr>
              <a:t>"</a:t>
            </a:r>
            <a:r>
              <a:rPr lang="en-US" altLang="zh-CN" dirty="0">
                <a:solidFill>
                  <a:srgbClr val="000000"/>
                </a:solidFill>
                <a:highlight>
                  <a:srgbClr val="D4D4D4"/>
                </a:highlight>
                <a:latin typeface="仿宋" panose="02010609060101010101" charset="-122"/>
                <a:ea typeface="仿宋" panose="02010609060101010101" charset="-122"/>
                <a:cs typeface="仿宋" panose="02010609060101010101" charset="-122"/>
              </a:rPr>
              <a:t>;</a:t>
            </a:r>
            <a:endParaRPr lang="en-US" altLang="zh-CN" dirty="0">
              <a:solidFill>
                <a:srgbClr val="000000"/>
              </a:solidFill>
              <a:highlight>
                <a:srgbClr val="D4D4D4"/>
              </a:highlight>
              <a:latin typeface="仿宋" panose="02010609060101010101" charset="-122"/>
              <a:ea typeface="仿宋" panose="02010609060101010101" charset="-122"/>
              <a:cs typeface="仿宋" panose="02010609060101010101" charset="-122"/>
            </a:endParaRPr>
          </a:p>
          <a:p>
            <a:r>
              <a:rPr lang="en-US" altLang="zh-CN" dirty="0" err="1">
                <a:solidFill>
                  <a:srgbClr val="000000"/>
                </a:solidFill>
                <a:highlight>
                  <a:srgbClr val="D4D4D4"/>
                </a:highlight>
                <a:latin typeface="仿宋" panose="02010609060101010101" charset="-122"/>
                <a:ea typeface="仿宋" panose="02010609060101010101" charset="-122"/>
                <a:cs typeface="仿宋" panose="02010609060101010101" charset="-122"/>
              </a:rPr>
              <a:t>String</a:t>
            </a:r>
            <a:r>
              <a:rPr lang="en-US" altLang="zh-CN" dirty="0">
                <a:solidFill>
                  <a:srgbClr val="000000"/>
                </a:solidFill>
                <a:highlight>
                  <a:srgbClr val="D4D4D4"/>
                </a:highlight>
                <a:latin typeface="仿宋" panose="02010609060101010101" charset="-122"/>
                <a:ea typeface="仿宋" panose="02010609060101010101" charset="-122"/>
                <a:cs typeface="仿宋" panose="02010609060101010101" charset="-122"/>
              </a:rPr>
              <a:t> </a:t>
            </a:r>
            <a:r>
              <a:rPr lang="en-US" altLang="zh-CN" dirty="0">
                <a:solidFill>
                  <a:srgbClr val="6A3E3E"/>
                </a:solidFill>
                <a:highlight>
                  <a:srgbClr val="D4D4D4"/>
                </a:highlight>
                <a:latin typeface="仿宋" panose="02010609060101010101" charset="-122"/>
                <a:ea typeface="仿宋" panose="02010609060101010101" charset="-122"/>
                <a:cs typeface="仿宋" panose="02010609060101010101" charset="-122"/>
              </a:rPr>
              <a:t>s2</a:t>
            </a:r>
            <a:r>
              <a:rPr lang="en-US" altLang="zh-CN" dirty="0">
                <a:solidFill>
                  <a:srgbClr val="000000"/>
                </a:solidFill>
                <a:highlight>
                  <a:srgbClr val="D4D4D4"/>
                </a:highlight>
                <a:latin typeface="仿宋" panose="02010609060101010101" charset="-122"/>
                <a:ea typeface="仿宋" panose="02010609060101010101" charset="-122"/>
                <a:cs typeface="仿宋" panose="02010609060101010101" charset="-122"/>
              </a:rPr>
              <a:t> = </a:t>
            </a:r>
            <a:r>
              <a:rPr lang="en-US" altLang="zh-CN" dirty="0">
                <a:solidFill>
                  <a:srgbClr val="2A00FF"/>
                </a:solidFill>
                <a:highlight>
                  <a:srgbClr val="D4D4D4"/>
                </a:highlight>
                <a:latin typeface="仿宋" panose="02010609060101010101" charset="-122"/>
                <a:ea typeface="仿宋" panose="02010609060101010101" charset="-122"/>
                <a:cs typeface="仿宋" panose="02010609060101010101" charset="-122"/>
              </a:rPr>
              <a:t>"</a:t>
            </a:r>
            <a:r>
              <a:rPr lang="en-US" altLang="zh-CN" dirty="0" err="1">
                <a:solidFill>
                  <a:srgbClr val="2A00FF"/>
                </a:solidFill>
                <a:highlight>
                  <a:srgbClr val="D4D4D4"/>
                </a:highlight>
                <a:latin typeface="仿宋" panose="02010609060101010101" charset="-122"/>
                <a:ea typeface="仿宋" panose="02010609060101010101" charset="-122"/>
                <a:cs typeface="仿宋" panose="02010609060101010101" charset="-122"/>
              </a:rPr>
              <a:t>abc</a:t>
            </a:r>
            <a:r>
              <a:rPr lang="en-US" altLang="zh-CN" dirty="0">
                <a:solidFill>
                  <a:srgbClr val="2A00FF"/>
                </a:solidFill>
                <a:highlight>
                  <a:srgbClr val="D4D4D4"/>
                </a:highlight>
                <a:latin typeface="仿宋" panose="02010609060101010101" charset="-122"/>
                <a:ea typeface="仿宋" panose="02010609060101010101" charset="-122"/>
                <a:cs typeface="仿宋" panose="02010609060101010101" charset="-122"/>
              </a:rPr>
              <a:t>"</a:t>
            </a:r>
            <a:r>
              <a:rPr lang="en-US" altLang="zh-CN" dirty="0">
                <a:solidFill>
                  <a:srgbClr val="000000"/>
                </a:solidFill>
                <a:highlight>
                  <a:srgbClr val="D4D4D4"/>
                </a:highlight>
                <a:latin typeface="仿宋" panose="02010609060101010101" charset="-122"/>
                <a:ea typeface="仿宋" panose="02010609060101010101" charset="-122"/>
                <a:cs typeface="仿宋" panose="02010609060101010101" charset="-122"/>
              </a:rPr>
              <a:t>;</a:t>
            </a:r>
            <a:endParaRPr lang="en-US" altLang="zh-CN" dirty="0">
              <a:solidFill>
                <a:srgbClr val="000000"/>
              </a:solidFill>
              <a:highlight>
                <a:srgbClr val="D4D4D4"/>
              </a:highlight>
              <a:latin typeface="仿宋" panose="02010609060101010101" charset="-122"/>
              <a:ea typeface="仿宋" panose="02010609060101010101" charset="-122"/>
              <a:cs typeface="仿宋" panose="02010609060101010101" charset="-122"/>
            </a:endParaRPr>
          </a:p>
          <a:p>
            <a:r>
              <a:rPr lang="en-US" altLang="zh-CN" dirty="0" err="1">
                <a:solidFill>
                  <a:srgbClr val="000000"/>
                </a:solidFill>
                <a:latin typeface="仿宋" panose="02010609060101010101" charset="-122"/>
                <a:ea typeface="仿宋" panose="02010609060101010101" charset="-122"/>
                <a:cs typeface="仿宋" panose="02010609060101010101" charset="-122"/>
              </a:rPr>
              <a:t>System.</a:t>
            </a:r>
            <a:r>
              <a:rPr lang="en-US" altLang="zh-CN" b="1" i="1" dirty="0" err="1">
                <a:solidFill>
                  <a:srgbClr val="0000C0"/>
                </a:solidFill>
                <a:latin typeface="仿宋" panose="02010609060101010101" charset="-122"/>
                <a:ea typeface="仿宋" panose="02010609060101010101" charset="-122"/>
                <a:cs typeface="仿宋" panose="02010609060101010101" charset="-122"/>
              </a:rPr>
              <a:t>out</a:t>
            </a:r>
            <a:r>
              <a:rPr lang="en-US" altLang="zh-CN" b="1" i="1" dirty="0" err="1">
                <a:solidFill>
                  <a:srgbClr val="000000"/>
                </a:solidFill>
                <a:latin typeface="仿宋" panose="02010609060101010101" charset="-122"/>
                <a:ea typeface="仿宋" panose="02010609060101010101" charset="-122"/>
                <a:cs typeface="仿宋" panose="02010609060101010101" charset="-122"/>
              </a:rPr>
              <a:t>.println</a:t>
            </a:r>
            <a:r>
              <a:rPr lang="en-US" altLang="zh-CN" b="1" i="1" dirty="0">
                <a:solidFill>
                  <a:srgbClr val="000000"/>
                </a:solidFill>
                <a:latin typeface="仿宋" panose="02010609060101010101" charset="-122"/>
                <a:ea typeface="仿宋" panose="02010609060101010101" charset="-122"/>
                <a:cs typeface="仿宋" panose="02010609060101010101" charset="-122"/>
              </a:rPr>
              <a:t>(</a:t>
            </a:r>
            <a:r>
              <a:rPr lang="en-US" altLang="zh-CN" b="1" i="1" dirty="0">
                <a:solidFill>
                  <a:srgbClr val="6A3E3E"/>
                </a:solidFill>
                <a:latin typeface="仿宋" panose="02010609060101010101" charset="-122"/>
                <a:ea typeface="仿宋" panose="02010609060101010101" charset="-122"/>
                <a:cs typeface="仿宋" panose="02010609060101010101" charset="-122"/>
              </a:rPr>
              <a:t>s1</a:t>
            </a:r>
            <a:r>
              <a:rPr lang="en-US" altLang="zh-CN" b="1" i="1" dirty="0">
                <a:solidFill>
                  <a:srgbClr val="000000"/>
                </a:solidFill>
                <a:latin typeface="仿宋" panose="02010609060101010101" charset="-122"/>
                <a:ea typeface="仿宋" panose="02010609060101010101" charset="-122"/>
                <a:cs typeface="仿宋" panose="02010609060101010101" charset="-122"/>
              </a:rPr>
              <a:t> == </a:t>
            </a:r>
            <a:r>
              <a:rPr lang="en-US" altLang="zh-CN" b="1" i="1" dirty="0">
                <a:solidFill>
                  <a:srgbClr val="6A3E3E"/>
                </a:solidFill>
                <a:latin typeface="仿宋" panose="02010609060101010101" charset="-122"/>
                <a:ea typeface="仿宋" panose="02010609060101010101" charset="-122"/>
                <a:cs typeface="仿宋" panose="02010609060101010101" charset="-122"/>
              </a:rPr>
              <a:t>s2</a:t>
            </a:r>
            <a:r>
              <a:rPr lang="en-US" altLang="zh-CN" b="1" i="1" dirty="0">
                <a:solidFill>
                  <a:srgbClr val="000000"/>
                </a:solidFill>
                <a:latin typeface="仿宋" panose="02010609060101010101" charset="-122"/>
                <a:ea typeface="仿宋" panose="02010609060101010101" charset="-122"/>
                <a:cs typeface="仿宋" panose="02010609060101010101" charset="-122"/>
              </a:rPr>
              <a:t>);</a:t>
            </a:r>
            <a:endParaRPr lang="en-US" altLang="zh-CN" b="1" i="1" dirty="0">
              <a:solidFill>
                <a:srgbClr val="000000"/>
              </a:solidFill>
              <a:latin typeface="仿宋" panose="02010609060101010101" charset="-122"/>
              <a:ea typeface="仿宋" panose="02010609060101010101" charset="-122"/>
              <a:cs typeface="仿宋" panose="02010609060101010101" charset="-122"/>
            </a:endParaRPr>
          </a:p>
          <a:p>
            <a:r>
              <a:rPr lang="en-US" altLang="zh-CN" dirty="0" err="1">
                <a:solidFill>
                  <a:srgbClr val="000000"/>
                </a:solidFill>
                <a:latin typeface="仿宋" panose="02010609060101010101" charset="-122"/>
                <a:ea typeface="仿宋" panose="02010609060101010101" charset="-122"/>
                <a:cs typeface="仿宋" panose="02010609060101010101" charset="-122"/>
              </a:rPr>
              <a:t>System.</a:t>
            </a:r>
            <a:r>
              <a:rPr lang="en-US" altLang="zh-CN" b="1" i="1" dirty="0" err="1">
                <a:solidFill>
                  <a:srgbClr val="0000C0"/>
                </a:solidFill>
                <a:latin typeface="仿宋" panose="02010609060101010101" charset="-122"/>
                <a:ea typeface="仿宋" panose="02010609060101010101" charset="-122"/>
                <a:cs typeface="仿宋" panose="02010609060101010101" charset="-122"/>
              </a:rPr>
              <a:t>out</a:t>
            </a:r>
            <a:r>
              <a:rPr lang="en-US" altLang="zh-CN" b="1" i="1" dirty="0" err="1">
                <a:solidFill>
                  <a:srgbClr val="000000"/>
                </a:solidFill>
                <a:latin typeface="仿宋" panose="02010609060101010101" charset="-122"/>
                <a:ea typeface="仿宋" panose="02010609060101010101" charset="-122"/>
                <a:cs typeface="仿宋" panose="02010609060101010101" charset="-122"/>
              </a:rPr>
              <a:t>.println</a:t>
            </a:r>
            <a:r>
              <a:rPr lang="en-US" altLang="zh-CN" b="1" i="1" dirty="0">
                <a:solidFill>
                  <a:srgbClr val="000000"/>
                </a:solidFill>
                <a:latin typeface="仿宋" panose="02010609060101010101" charset="-122"/>
                <a:ea typeface="仿宋" panose="02010609060101010101" charset="-122"/>
                <a:cs typeface="仿宋" panose="02010609060101010101" charset="-122"/>
              </a:rPr>
              <a:t>(</a:t>
            </a:r>
            <a:r>
              <a:rPr lang="en-US" altLang="zh-CN" b="1" i="1" dirty="0">
                <a:solidFill>
                  <a:srgbClr val="6A3E3E"/>
                </a:solidFill>
                <a:latin typeface="仿宋" panose="02010609060101010101" charset="-122"/>
                <a:ea typeface="仿宋" panose="02010609060101010101" charset="-122"/>
                <a:cs typeface="仿宋" panose="02010609060101010101" charset="-122"/>
              </a:rPr>
              <a:t>s1</a:t>
            </a:r>
            <a:r>
              <a:rPr lang="en-US" altLang="zh-CN" b="1" i="1" dirty="0">
                <a:solidFill>
                  <a:srgbClr val="000000"/>
                </a:solidFill>
                <a:latin typeface="仿宋" panose="02010609060101010101" charset="-122"/>
                <a:ea typeface="仿宋" panose="02010609060101010101" charset="-122"/>
                <a:cs typeface="仿宋" panose="02010609060101010101" charset="-122"/>
              </a:rPr>
              <a:t>.equals(</a:t>
            </a:r>
            <a:r>
              <a:rPr lang="en-US" altLang="zh-CN" b="1" i="1" dirty="0">
                <a:solidFill>
                  <a:srgbClr val="6A3E3E"/>
                </a:solidFill>
                <a:latin typeface="仿宋" panose="02010609060101010101" charset="-122"/>
                <a:ea typeface="仿宋" panose="02010609060101010101" charset="-122"/>
                <a:cs typeface="仿宋" panose="02010609060101010101" charset="-122"/>
              </a:rPr>
              <a:t>s2</a:t>
            </a:r>
            <a:r>
              <a:rPr lang="en-US" altLang="zh-CN" b="1" i="1" dirty="0">
                <a:solidFill>
                  <a:srgbClr val="000000"/>
                </a:solidFill>
                <a:latin typeface="仿宋" panose="02010609060101010101" charset="-122"/>
                <a:ea typeface="仿宋" panose="02010609060101010101" charset="-122"/>
                <a:cs typeface="仿宋" panose="02010609060101010101" charset="-122"/>
              </a:rPr>
              <a:t>));</a:t>
            </a:r>
            <a:endParaRPr lang="zh-CN" altLang="en-US" dirty="0">
              <a:latin typeface="仿宋" panose="02010609060101010101" charset="-122"/>
              <a:ea typeface="仿宋" panose="02010609060101010101" charset="-122"/>
              <a:cs typeface="仿宋" panose="02010609060101010101" charset="-122"/>
            </a:endParaRPr>
          </a:p>
        </p:txBody>
      </p:sp>
      <p:sp>
        <p:nvSpPr>
          <p:cNvPr id="5" name="矩形 4"/>
          <p:cNvSpPr/>
          <p:nvPr/>
        </p:nvSpPr>
        <p:spPr>
          <a:xfrm>
            <a:off x="1323073" y="3184087"/>
            <a:ext cx="7450667" cy="922020"/>
          </a:xfrm>
          <a:prstGeom prst="rect">
            <a:avLst/>
          </a:prstGeom>
          <a:solidFill>
            <a:schemeClr val="bg1"/>
          </a:solidFill>
          <a:ln>
            <a:solidFill>
              <a:schemeClr val="accent6"/>
            </a:solidFill>
          </a:ln>
        </p:spPr>
        <p:txBody>
          <a:bodyPr wrap="square">
            <a:spAutoFit/>
          </a:bodyPr>
          <a:p>
            <a:r>
              <a:rPr lang="en-US" altLang="zh-CN" dirty="0">
                <a:solidFill>
                  <a:srgbClr val="3F7F5F"/>
                </a:solidFill>
                <a:latin typeface="仿宋" panose="02010609060101010101" charset="-122"/>
                <a:ea typeface="仿宋" panose="02010609060101010101" charset="-122"/>
                <a:cs typeface="仿宋" panose="02010609060101010101" charset="-122"/>
              </a:rPr>
              <a:t>2.</a:t>
            </a:r>
            <a:r>
              <a:rPr lang="zh-CN" altLang="en-US" dirty="0">
                <a:solidFill>
                  <a:srgbClr val="3F7F5F"/>
                </a:solidFill>
                <a:latin typeface="仿宋" panose="02010609060101010101" charset="-122"/>
                <a:ea typeface="仿宋" panose="02010609060101010101" charset="-122"/>
                <a:cs typeface="仿宋" panose="02010609060101010101" charset="-122"/>
              </a:rPr>
              <a:t>下面这句话在内存中创建了几个对象</a:t>
            </a:r>
            <a:endParaRPr lang="zh-CN" altLang="en-US" dirty="0">
              <a:solidFill>
                <a:srgbClr val="3F7F5F"/>
              </a:solidFill>
              <a:latin typeface="仿宋" panose="02010609060101010101" charset="-122"/>
              <a:ea typeface="仿宋" panose="02010609060101010101" charset="-122"/>
              <a:cs typeface="仿宋" panose="02010609060101010101" charset="-122"/>
            </a:endParaRPr>
          </a:p>
          <a:p>
            <a:r>
              <a:rPr lang="en-US" altLang="zh-CN" dirty="0">
                <a:solidFill>
                  <a:srgbClr val="3F7F5F"/>
                </a:solidFill>
                <a:latin typeface="仿宋" panose="02010609060101010101" charset="-122"/>
                <a:ea typeface="仿宋" panose="02010609060101010101" charset="-122"/>
                <a:cs typeface="仿宋" panose="02010609060101010101" charset="-122"/>
              </a:rPr>
              <a:t>//</a:t>
            </a:r>
            <a:r>
              <a:rPr lang="zh-CN" altLang="en-US" dirty="0">
                <a:solidFill>
                  <a:srgbClr val="3F7F5F"/>
                </a:solidFill>
                <a:latin typeface="仿宋" panose="02010609060101010101" charset="-122"/>
                <a:ea typeface="仿宋" panose="02010609060101010101" charset="-122"/>
                <a:cs typeface="仿宋" panose="02010609060101010101" charset="-122"/>
              </a:rPr>
              <a:t>常量池和堆区各一个</a:t>
            </a:r>
            <a:endParaRPr lang="zh-CN" altLang="en-US" dirty="0">
              <a:solidFill>
                <a:srgbClr val="3F7F5F"/>
              </a:solidFill>
              <a:latin typeface="仿宋" panose="02010609060101010101" charset="-122"/>
              <a:ea typeface="仿宋" panose="02010609060101010101" charset="-122"/>
              <a:cs typeface="仿宋" panose="02010609060101010101" charset="-122"/>
            </a:endParaRPr>
          </a:p>
          <a:p>
            <a:r>
              <a:rPr lang="en-US" altLang="zh-CN" dirty="0">
                <a:solidFill>
                  <a:srgbClr val="000000"/>
                </a:solidFill>
                <a:latin typeface="仿宋" panose="02010609060101010101" charset="-122"/>
                <a:ea typeface="仿宋" panose="02010609060101010101" charset="-122"/>
                <a:cs typeface="仿宋" panose="02010609060101010101" charset="-122"/>
              </a:rPr>
              <a:t>String </a:t>
            </a:r>
            <a:r>
              <a:rPr lang="en-US" altLang="zh-CN" u="sng" dirty="0">
                <a:solidFill>
                  <a:srgbClr val="6A3E3E"/>
                </a:solidFill>
                <a:latin typeface="仿宋" panose="02010609060101010101" charset="-122"/>
                <a:ea typeface="仿宋" panose="02010609060101010101" charset="-122"/>
                <a:cs typeface="仿宋" panose="02010609060101010101" charset="-122"/>
              </a:rPr>
              <a:t>s1</a:t>
            </a:r>
            <a:r>
              <a:rPr lang="en-US" altLang="zh-CN" u="sng" dirty="0">
                <a:solidFill>
                  <a:srgbClr val="000000"/>
                </a:solidFill>
                <a:latin typeface="仿宋" panose="02010609060101010101" charset="-122"/>
                <a:ea typeface="仿宋" panose="02010609060101010101" charset="-122"/>
                <a:cs typeface="仿宋" panose="02010609060101010101" charset="-122"/>
              </a:rPr>
              <a:t> = </a:t>
            </a:r>
            <a:r>
              <a:rPr lang="en-US" altLang="zh-CN" b="1" u="sng" dirty="0">
                <a:solidFill>
                  <a:srgbClr val="7F0055"/>
                </a:solidFill>
                <a:latin typeface="仿宋" panose="02010609060101010101" charset="-122"/>
                <a:ea typeface="仿宋" panose="02010609060101010101" charset="-122"/>
                <a:cs typeface="仿宋" panose="02010609060101010101" charset="-122"/>
              </a:rPr>
              <a:t>new</a:t>
            </a:r>
            <a:r>
              <a:rPr lang="en-US" altLang="zh-CN" b="1" u="sng" dirty="0">
                <a:solidFill>
                  <a:srgbClr val="000000"/>
                </a:solidFill>
                <a:latin typeface="仿宋" panose="02010609060101010101" charset="-122"/>
                <a:ea typeface="仿宋" panose="02010609060101010101" charset="-122"/>
                <a:cs typeface="仿宋" panose="02010609060101010101" charset="-122"/>
              </a:rPr>
              <a:t> String(</a:t>
            </a:r>
            <a:r>
              <a:rPr lang="en-US" altLang="zh-CN" b="1" u="sng" dirty="0">
                <a:solidFill>
                  <a:srgbClr val="2A00FF"/>
                </a:solidFill>
                <a:latin typeface="仿宋" panose="02010609060101010101" charset="-122"/>
                <a:ea typeface="仿宋" panose="02010609060101010101" charset="-122"/>
                <a:cs typeface="仿宋" panose="02010609060101010101" charset="-122"/>
              </a:rPr>
              <a:t>"ABC"</a:t>
            </a:r>
            <a:r>
              <a:rPr lang="en-US" altLang="zh-CN" b="1" u="sng" dirty="0">
                <a:solidFill>
                  <a:srgbClr val="000000"/>
                </a:solidFill>
                <a:latin typeface="仿宋" panose="02010609060101010101" charset="-122"/>
                <a:ea typeface="仿宋" panose="02010609060101010101" charset="-122"/>
                <a:cs typeface="仿宋" panose="02010609060101010101" charset="-122"/>
              </a:rPr>
              <a:t>);</a:t>
            </a:r>
            <a:endParaRPr lang="zh-CN" altLang="en-US" dirty="0">
              <a:latin typeface="仿宋" panose="02010609060101010101" charset="-122"/>
              <a:ea typeface="仿宋" panose="02010609060101010101" charset="-122"/>
              <a:cs typeface="仿宋" panose="02010609060101010101" charset="-122"/>
            </a:endParaRPr>
          </a:p>
        </p:txBody>
      </p:sp>
      <p:sp>
        <p:nvSpPr>
          <p:cNvPr id="6" name="矩形 5"/>
          <p:cNvSpPr/>
          <p:nvPr/>
        </p:nvSpPr>
        <p:spPr>
          <a:xfrm>
            <a:off x="1323072" y="4269515"/>
            <a:ext cx="7450667" cy="1568450"/>
          </a:xfrm>
          <a:prstGeom prst="rect">
            <a:avLst/>
          </a:prstGeom>
          <a:solidFill>
            <a:schemeClr val="bg1"/>
          </a:solidFill>
          <a:ln>
            <a:solidFill>
              <a:schemeClr val="accent6"/>
            </a:solidFill>
          </a:ln>
        </p:spPr>
        <p:txBody>
          <a:bodyPr wrap="square">
            <a:spAutoFit/>
          </a:bodyPr>
          <a:p>
            <a:r>
              <a:rPr lang="en-US" altLang="zh-CN" sz="1600" dirty="0">
                <a:solidFill>
                  <a:srgbClr val="3F7F5F"/>
                </a:solidFill>
                <a:latin typeface="仿宋" panose="02010609060101010101" charset="-122"/>
                <a:ea typeface="仿宋" panose="02010609060101010101" charset="-122"/>
              </a:rPr>
              <a:t>3.</a:t>
            </a:r>
            <a:r>
              <a:rPr lang="zh-CN" altLang="en-US" sz="1600" dirty="0">
                <a:solidFill>
                  <a:srgbClr val="3F7F5F"/>
                </a:solidFill>
                <a:latin typeface="仿宋" panose="02010609060101010101" charset="-122"/>
                <a:ea typeface="仿宋" panose="02010609060101010101" charset="-122"/>
              </a:rPr>
              <a:t>判断定义为</a:t>
            </a:r>
            <a:r>
              <a:rPr lang="en-US" altLang="zh-CN" sz="1600" dirty="0">
                <a:solidFill>
                  <a:srgbClr val="3F7F5F"/>
                </a:solidFill>
                <a:latin typeface="仿宋" panose="02010609060101010101" charset="-122"/>
                <a:ea typeface="仿宋" panose="02010609060101010101" charset="-122"/>
              </a:rPr>
              <a:t>String</a:t>
            </a:r>
            <a:r>
              <a:rPr lang="zh-CN" altLang="en-US" sz="1600" dirty="0">
                <a:solidFill>
                  <a:srgbClr val="3F7F5F"/>
                </a:solidFill>
                <a:latin typeface="仿宋" panose="02010609060101010101" charset="-122"/>
                <a:ea typeface="仿宋" panose="02010609060101010101" charset="-122"/>
              </a:rPr>
              <a:t>类型的</a:t>
            </a:r>
            <a:r>
              <a:rPr lang="en-US" altLang="zh-CN" sz="1600" dirty="0">
                <a:solidFill>
                  <a:srgbClr val="3F7F5F"/>
                </a:solidFill>
                <a:latin typeface="仿宋" panose="02010609060101010101" charset="-122"/>
                <a:ea typeface="仿宋" panose="02010609060101010101" charset="-122"/>
              </a:rPr>
              <a:t>s1</a:t>
            </a:r>
            <a:r>
              <a:rPr lang="zh-CN" altLang="en-US" sz="1600" dirty="0">
                <a:solidFill>
                  <a:srgbClr val="3F7F5F"/>
                </a:solidFill>
                <a:latin typeface="仿宋" panose="02010609060101010101" charset="-122"/>
                <a:ea typeface="仿宋" panose="02010609060101010101" charset="-122"/>
              </a:rPr>
              <a:t>和</a:t>
            </a:r>
            <a:r>
              <a:rPr lang="en-US" altLang="zh-CN" sz="1600" dirty="0">
                <a:solidFill>
                  <a:srgbClr val="3F7F5F"/>
                </a:solidFill>
                <a:latin typeface="仿宋" panose="02010609060101010101" charset="-122"/>
                <a:ea typeface="仿宋" panose="02010609060101010101" charset="-122"/>
              </a:rPr>
              <a:t>s2</a:t>
            </a:r>
            <a:r>
              <a:rPr lang="zh-CN" altLang="en-US" sz="1600" dirty="0">
                <a:solidFill>
                  <a:srgbClr val="3F7F5F"/>
                </a:solidFill>
                <a:latin typeface="仿宋" panose="02010609060101010101" charset="-122"/>
                <a:ea typeface="仿宋" panose="02010609060101010101" charset="-122"/>
              </a:rPr>
              <a:t>是否相等</a:t>
            </a:r>
            <a:endParaRPr lang="zh-CN" altLang="en-US" sz="1600" dirty="0">
              <a:solidFill>
                <a:srgbClr val="3F7F5F"/>
              </a:solidFill>
              <a:latin typeface="仿宋" panose="02010609060101010101" charset="-122"/>
              <a:ea typeface="仿宋" panose="02010609060101010101" charset="-122"/>
            </a:endParaRPr>
          </a:p>
          <a:p>
            <a:r>
              <a:rPr lang="en-US" altLang="zh-CN" sz="1600" dirty="0">
                <a:solidFill>
                  <a:srgbClr val="000000"/>
                </a:solidFill>
                <a:latin typeface="仿宋" panose="02010609060101010101" charset="-122"/>
                <a:ea typeface="仿宋" panose="02010609060101010101" charset="-122"/>
              </a:rPr>
              <a:t>String </a:t>
            </a:r>
            <a:r>
              <a:rPr lang="en-US" altLang="zh-CN" sz="1600" dirty="0">
                <a:solidFill>
                  <a:srgbClr val="6A3E3E"/>
                </a:solidFill>
                <a:latin typeface="仿宋" panose="02010609060101010101" charset="-122"/>
                <a:ea typeface="仿宋" panose="02010609060101010101" charset="-122"/>
              </a:rPr>
              <a:t>s1</a:t>
            </a:r>
            <a:r>
              <a:rPr lang="en-US" altLang="zh-CN" sz="1600" dirty="0">
                <a:solidFill>
                  <a:srgbClr val="000000"/>
                </a:solidFill>
                <a:latin typeface="仿宋" panose="02010609060101010101" charset="-122"/>
                <a:ea typeface="仿宋" panose="02010609060101010101" charset="-122"/>
              </a:rPr>
              <a:t> = </a:t>
            </a:r>
            <a:r>
              <a:rPr lang="en-US" altLang="zh-CN" sz="1600" b="1" dirty="0">
                <a:solidFill>
                  <a:srgbClr val="7F0055"/>
                </a:solidFill>
                <a:latin typeface="仿宋" panose="02010609060101010101" charset="-122"/>
                <a:ea typeface="仿宋" panose="02010609060101010101" charset="-122"/>
              </a:rPr>
              <a:t>new</a:t>
            </a:r>
            <a:r>
              <a:rPr lang="en-US" altLang="zh-CN" sz="1600" b="1" dirty="0">
                <a:solidFill>
                  <a:srgbClr val="000000"/>
                </a:solidFill>
                <a:latin typeface="仿宋" panose="02010609060101010101" charset="-122"/>
                <a:ea typeface="仿宋" panose="02010609060101010101" charset="-122"/>
              </a:rPr>
              <a:t> String(</a:t>
            </a:r>
            <a:r>
              <a:rPr lang="en-US" altLang="zh-CN" sz="1600" b="1" dirty="0">
                <a:solidFill>
                  <a:srgbClr val="2A00FF"/>
                </a:solidFill>
                <a:latin typeface="仿宋" panose="02010609060101010101" charset="-122"/>
                <a:ea typeface="仿宋" panose="02010609060101010101" charset="-122"/>
              </a:rPr>
              <a:t>"</a:t>
            </a:r>
            <a:r>
              <a:rPr lang="en-US" altLang="zh-CN" sz="1600" b="1" dirty="0" err="1">
                <a:solidFill>
                  <a:srgbClr val="2A00FF"/>
                </a:solidFill>
                <a:latin typeface="仿宋" panose="02010609060101010101" charset="-122"/>
                <a:ea typeface="仿宋" panose="02010609060101010101" charset="-122"/>
              </a:rPr>
              <a:t>abc</a:t>
            </a:r>
            <a:r>
              <a:rPr lang="en-US" altLang="zh-CN" sz="1600" b="1" dirty="0">
                <a:solidFill>
                  <a:srgbClr val="2A00FF"/>
                </a:solidFill>
                <a:latin typeface="仿宋" panose="02010609060101010101" charset="-122"/>
                <a:ea typeface="仿宋" panose="02010609060101010101" charset="-122"/>
              </a:rPr>
              <a:t>"</a:t>
            </a:r>
            <a:r>
              <a:rPr lang="en-US" altLang="zh-CN" sz="1600" b="1" dirty="0">
                <a:solidFill>
                  <a:srgbClr val="000000"/>
                </a:solidFill>
                <a:latin typeface="仿宋" panose="02010609060101010101" charset="-122"/>
                <a:ea typeface="仿宋" panose="02010609060101010101" charset="-122"/>
              </a:rPr>
              <a:t>);</a:t>
            </a:r>
            <a:endParaRPr lang="en-US" altLang="zh-CN" sz="1600" b="1" dirty="0">
              <a:solidFill>
                <a:srgbClr val="000000"/>
              </a:solidFill>
              <a:latin typeface="仿宋" panose="02010609060101010101" charset="-122"/>
              <a:ea typeface="仿宋" panose="02010609060101010101" charset="-122"/>
            </a:endParaRPr>
          </a:p>
          <a:p>
            <a:r>
              <a:rPr lang="en-US" altLang="zh-CN" sz="1600" dirty="0" err="1">
                <a:solidFill>
                  <a:srgbClr val="000000"/>
                </a:solidFill>
                <a:latin typeface="仿宋" panose="02010609060101010101" charset="-122"/>
                <a:ea typeface="仿宋" panose="02010609060101010101" charset="-122"/>
              </a:rPr>
              <a:t>String</a:t>
            </a:r>
            <a:r>
              <a:rPr lang="en-US" altLang="zh-CN" sz="1600" dirty="0">
                <a:solidFill>
                  <a:srgbClr val="000000"/>
                </a:solidFill>
                <a:latin typeface="仿宋" panose="02010609060101010101" charset="-122"/>
                <a:ea typeface="仿宋" panose="02010609060101010101" charset="-122"/>
              </a:rPr>
              <a:t> </a:t>
            </a:r>
            <a:r>
              <a:rPr lang="en-US" altLang="zh-CN" sz="1600" dirty="0">
                <a:solidFill>
                  <a:srgbClr val="6A3E3E"/>
                </a:solidFill>
                <a:latin typeface="仿宋" panose="02010609060101010101" charset="-122"/>
                <a:ea typeface="仿宋" panose="02010609060101010101" charset="-122"/>
              </a:rPr>
              <a:t>s2</a:t>
            </a:r>
            <a:r>
              <a:rPr lang="en-US" altLang="zh-CN" sz="1600" dirty="0">
                <a:solidFill>
                  <a:srgbClr val="000000"/>
                </a:solidFill>
                <a:latin typeface="仿宋" panose="02010609060101010101" charset="-122"/>
                <a:ea typeface="仿宋" panose="02010609060101010101" charset="-122"/>
              </a:rPr>
              <a:t> = </a:t>
            </a:r>
            <a:r>
              <a:rPr lang="en-US" altLang="zh-CN" sz="1600" dirty="0">
                <a:solidFill>
                  <a:srgbClr val="2A00FF"/>
                </a:solidFill>
                <a:latin typeface="仿宋" panose="02010609060101010101" charset="-122"/>
                <a:ea typeface="仿宋" panose="02010609060101010101" charset="-122"/>
              </a:rPr>
              <a:t>"</a:t>
            </a:r>
            <a:r>
              <a:rPr lang="en-US" altLang="zh-CN" sz="1600" dirty="0" err="1">
                <a:solidFill>
                  <a:srgbClr val="2A00FF"/>
                </a:solidFill>
                <a:latin typeface="仿宋" panose="02010609060101010101" charset="-122"/>
                <a:ea typeface="仿宋" panose="02010609060101010101" charset="-122"/>
              </a:rPr>
              <a:t>abc</a:t>
            </a:r>
            <a:r>
              <a:rPr lang="en-US" altLang="zh-CN" sz="1600" dirty="0">
                <a:solidFill>
                  <a:srgbClr val="2A00FF"/>
                </a:solidFill>
                <a:latin typeface="仿宋" panose="02010609060101010101" charset="-122"/>
                <a:ea typeface="仿宋" panose="02010609060101010101" charset="-122"/>
              </a:rPr>
              <a:t>"</a:t>
            </a:r>
            <a:r>
              <a:rPr lang="en-US" altLang="zh-CN" sz="1600" dirty="0">
                <a:solidFill>
                  <a:srgbClr val="000000"/>
                </a:solidFill>
                <a:latin typeface="仿宋" panose="02010609060101010101" charset="-122"/>
                <a:ea typeface="仿宋" panose="02010609060101010101" charset="-122"/>
              </a:rPr>
              <a:t>;</a:t>
            </a:r>
            <a:endParaRPr lang="en-US" altLang="zh-CN" sz="1600" dirty="0">
              <a:solidFill>
                <a:srgbClr val="000000"/>
              </a:solidFill>
              <a:latin typeface="仿宋" panose="02010609060101010101" charset="-122"/>
              <a:ea typeface="仿宋" panose="02010609060101010101" charset="-122"/>
            </a:endParaRPr>
          </a:p>
          <a:p>
            <a:r>
              <a:rPr lang="en-US" altLang="zh-CN" sz="1600" dirty="0">
                <a:solidFill>
                  <a:srgbClr val="3F7F5F"/>
                </a:solidFill>
                <a:latin typeface="仿宋" panose="02010609060101010101" charset="-122"/>
                <a:ea typeface="仿宋" panose="02010609060101010101" charset="-122"/>
              </a:rPr>
              <a:t>//</a:t>
            </a:r>
            <a:r>
              <a:rPr lang="zh-CN" altLang="en-US" sz="1600" dirty="0">
                <a:solidFill>
                  <a:srgbClr val="3F7F5F"/>
                </a:solidFill>
                <a:latin typeface="仿宋" panose="02010609060101010101" charset="-122"/>
                <a:ea typeface="仿宋" panose="02010609060101010101" charset="-122"/>
              </a:rPr>
              <a:t>一个堆区地址，一个常量区地址，肯定不一样</a:t>
            </a:r>
            <a:endParaRPr lang="zh-CN" altLang="en-US" sz="1600" dirty="0">
              <a:solidFill>
                <a:srgbClr val="3F7F5F"/>
              </a:solidFill>
              <a:latin typeface="仿宋" panose="02010609060101010101" charset="-122"/>
              <a:ea typeface="仿宋" panose="02010609060101010101" charset="-122"/>
            </a:endParaRPr>
          </a:p>
          <a:p>
            <a:r>
              <a:rPr lang="en-US" altLang="zh-CN" sz="1600" dirty="0" err="1">
                <a:solidFill>
                  <a:srgbClr val="000000"/>
                </a:solidFill>
                <a:latin typeface="仿宋" panose="02010609060101010101" charset="-122"/>
                <a:ea typeface="仿宋" panose="02010609060101010101" charset="-122"/>
              </a:rPr>
              <a:t>System.</a:t>
            </a:r>
            <a:r>
              <a:rPr lang="en-US" altLang="zh-CN" sz="1600" b="1" i="1" dirty="0" err="1">
                <a:solidFill>
                  <a:srgbClr val="0000C0"/>
                </a:solidFill>
                <a:latin typeface="仿宋" panose="02010609060101010101" charset="-122"/>
                <a:ea typeface="仿宋" panose="02010609060101010101" charset="-122"/>
              </a:rPr>
              <a:t>out</a:t>
            </a:r>
            <a:r>
              <a:rPr lang="en-US" altLang="zh-CN" sz="1600" b="1" i="1" dirty="0" err="1">
                <a:solidFill>
                  <a:srgbClr val="000000"/>
                </a:solidFill>
                <a:latin typeface="仿宋" panose="02010609060101010101" charset="-122"/>
                <a:ea typeface="仿宋" panose="02010609060101010101" charset="-122"/>
              </a:rPr>
              <a:t>.println</a:t>
            </a:r>
            <a:r>
              <a:rPr lang="en-US" altLang="zh-CN" sz="1600" b="1" i="1" dirty="0">
                <a:solidFill>
                  <a:srgbClr val="000000"/>
                </a:solidFill>
                <a:latin typeface="仿宋" panose="02010609060101010101" charset="-122"/>
                <a:ea typeface="仿宋" panose="02010609060101010101" charset="-122"/>
              </a:rPr>
              <a:t>(</a:t>
            </a:r>
            <a:r>
              <a:rPr lang="en-US" altLang="zh-CN" sz="1600" b="1" i="1" dirty="0">
                <a:solidFill>
                  <a:srgbClr val="6A3E3E"/>
                </a:solidFill>
                <a:latin typeface="仿宋" panose="02010609060101010101" charset="-122"/>
                <a:ea typeface="仿宋" panose="02010609060101010101" charset="-122"/>
              </a:rPr>
              <a:t>s1</a:t>
            </a:r>
            <a:r>
              <a:rPr lang="en-US" altLang="zh-CN" sz="1600" b="1" i="1" dirty="0">
                <a:solidFill>
                  <a:srgbClr val="000000"/>
                </a:solidFill>
                <a:latin typeface="仿宋" panose="02010609060101010101" charset="-122"/>
                <a:ea typeface="仿宋" panose="02010609060101010101" charset="-122"/>
              </a:rPr>
              <a:t> == </a:t>
            </a:r>
            <a:r>
              <a:rPr lang="en-US" altLang="zh-CN" sz="1600" b="1" i="1" dirty="0">
                <a:solidFill>
                  <a:srgbClr val="6A3E3E"/>
                </a:solidFill>
                <a:latin typeface="仿宋" panose="02010609060101010101" charset="-122"/>
                <a:ea typeface="仿宋" panose="02010609060101010101" charset="-122"/>
              </a:rPr>
              <a:t>s2</a:t>
            </a:r>
            <a:r>
              <a:rPr lang="en-US" altLang="zh-CN" sz="1600" b="1" i="1" dirty="0">
                <a:solidFill>
                  <a:srgbClr val="000000"/>
                </a:solidFill>
                <a:latin typeface="仿宋" panose="02010609060101010101" charset="-122"/>
                <a:ea typeface="仿宋" panose="02010609060101010101" charset="-122"/>
              </a:rPr>
              <a:t>);</a:t>
            </a:r>
            <a:endParaRPr lang="en-US" altLang="zh-CN" sz="1600" b="1" i="1" dirty="0">
              <a:solidFill>
                <a:srgbClr val="000000"/>
              </a:solidFill>
              <a:latin typeface="仿宋" panose="02010609060101010101" charset="-122"/>
              <a:ea typeface="仿宋" panose="02010609060101010101" charset="-122"/>
            </a:endParaRPr>
          </a:p>
          <a:p>
            <a:r>
              <a:rPr lang="en-US" altLang="zh-CN" sz="1600" dirty="0" err="1">
                <a:solidFill>
                  <a:srgbClr val="000000"/>
                </a:solidFill>
                <a:latin typeface="仿宋" panose="02010609060101010101" charset="-122"/>
                <a:ea typeface="仿宋" panose="02010609060101010101" charset="-122"/>
              </a:rPr>
              <a:t>System.</a:t>
            </a:r>
            <a:r>
              <a:rPr lang="en-US" altLang="zh-CN" sz="1600" b="1" i="1" dirty="0" err="1">
                <a:solidFill>
                  <a:srgbClr val="0000C0"/>
                </a:solidFill>
                <a:latin typeface="仿宋" panose="02010609060101010101" charset="-122"/>
                <a:ea typeface="仿宋" panose="02010609060101010101" charset="-122"/>
              </a:rPr>
              <a:t>out</a:t>
            </a:r>
            <a:r>
              <a:rPr lang="en-US" altLang="zh-CN" sz="1600" b="1" i="1" dirty="0" err="1">
                <a:solidFill>
                  <a:srgbClr val="000000"/>
                </a:solidFill>
                <a:latin typeface="仿宋" panose="02010609060101010101" charset="-122"/>
                <a:ea typeface="仿宋" panose="02010609060101010101" charset="-122"/>
              </a:rPr>
              <a:t>.println</a:t>
            </a:r>
            <a:r>
              <a:rPr lang="en-US" altLang="zh-CN" sz="1600" b="1" i="1" dirty="0">
                <a:solidFill>
                  <a:srgbClr val="000000"/>
                </a:solidFill>
                <a:latin typeface="仿宋" panose="02010609060101010101" charset="-122"/>
                <a:ea typeface="仿宋" panose="02010609060101010101" charset="-122"/>
              </a:rPr>
              <a:t>(</a:t>
            </a:r>
            <a:r>
              <a:rPr lang="en-US" altLang="zh-CN" sz="1600" b="1" i="1" dirty="0">
                <a:solidFill>
                  <a:srgbClr val="6A3E3E"/>
                </a:solidFill>
                <a:latin typeface="仿宋" panose="02010609060101010101" charset="-122"/>
                <a:ea typeface="仿宋" panose="02010609060101010101" charset="-122"/>
              </a:rPr>
              <a:t>s1</a:t>
            </a:r>
            <a:r>
              <a:rPr lang="en-US" altLang="zh-CN" sz="1600" b="1" i="1" dirty="0">
                <a:solidFill>
                  <a:srgbClr val="000000"/>
                </a:solidFill>
                <a:latin typeface="仿宋" panose="02010609060101010101" charset="-122"/>
                <a:ea typeface="仿宋" panose="02010609060101010101" charset="-122"/>
              </a:rPr>
              <a:t>.equals(</a:t>
            </a:r>
            <a:r>
              <a:rPr lang="en-US" altLang="zh-CN" sz="1600" b="1" i="1" dirty="0">
                <a:solidFill>
                  <a:srgbClr val="6A3E3E"/>
                </a:solidFill>
                <a:latin typeface="仿宋" panose="02010609060101010101" charset="-122"/>
                <a:ea typeface="仿宋" panose="02010609060101010101" charset="-122"/>
              </a:rPr>
              <a:t>s2</a:t>
            </a:r>
            <a:r>
              <a:rPr lang="en-US" altLang="zh-CN" sz="1600" b="1" i="1" dirty="0">
                <a:solidFill>
                  <a:srgbClr val="000000"/>
                </a:solidFill>
                <a:latin typeface="仿宋" panose="02010609060101010101" charset="-122"/>
                <a:ea typeface="仿宋" panose="02010609060101010101" charset="-122"/>
              </a:rPr>
              <a:t>));</a:t>
            </a:r>
            <a:endParaRPr lang="zh-CN" altLang="en-US" sz="1600" dirty="0">
              <a:latin typeface="仿宋" panose="02010609060101010101" charset="-122"/>
              <a:ea typeface="仿宋" panose="02010609060101010101" charset="-122"/>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5553</Words>
  <Application>WPS 演示</Application>
  <PresentationFormat>宽屏</PresentationFormat>
  <Paragraphs>298</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方正舒体</vt:lpstr>
      <vt:lpstr>仿宋</vt:lpstr>
      <vt:lpstr>Wingdings</vt:lpstr>
      <vt:lpstr>Calibri</vt:lpstr>
      <vt:lpstr>微软雅黑</vt:lpstr>
      <vt:lpstr>Arial Unicode MS</vt:lpstr>
      <vt:lpstr>Monaco</vt:lpstr>
      <vt:lpstr>Segoe Print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gyf</cp:lastModifiedBy>
  <cp:revision>147</cp:revision>
  <dcterms:created xsi:type="dcterms:W3CDTF">2015-05-05T08:02:00Z</dcterms:created>
  <dcterms:modified xsi:type="dcterms:W3CDTF">2018-01-31T08:33:18Z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