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0" r:id="rId3"/>
    <p:sldId id="262" r:id="rId4"/>
    <p:sldId id="263" r:id="rId5"/>
    <p:sldId id="264" r:id="rId6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Demo1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1.public 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():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</a:t>
            </a:r>
            <a:r>
              <a:rPr lang="zh-CN" altLang="en-US" dirty="0">
                <a:sym typeface="+mn-ea"/>
              </a:rPr>
              <a:t>构造一个其中不带字符的字符串缓冲区，初始容量为 </a:t>
            </a:r>
            <a:r>
              <a:rPr lang="en-US" altLang="zh-CN" dirty="0">
                <a:sym typeface="+mn-ea"/>
              </a:rPr>
              <a:t>16 </a:t>
            </a:r>
            <a:r>
              <a:rPr lang="zh-CN" altLang="en-US" dirty="0">
                <a:sym typeface="+mn-ea"/>
              </a:rPr>
              <a:t>个字符。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sb1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StringBuffer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(sb1.length());//</a:t>
            </a:r>
            <a:r>
              <a:rPr lang="zh-CN" altLang="en-US" b="1" i="1" dirty="0">
                <a:sym typeface="+mn-ea"/>
              </a:rPr>
              <a:t>字符串的实际长度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(sb1.capacity());//</a:t>
            </a:r>
            <a:r>
              <a:rPr lang="en-US" altLang="zh-CN" b="1" i="1" dirty="0" err="1">
                <a:sym typeface="+mn-ea"/>
              </a:rPr>
              <a:t>StringBuffer</a:t>
            </a:r>
            <a:r>
              <a:rPr lang="zh-CN" altLang="en-US" b="1" i="1" dirty="0">
                <a:sym typeface="+mn-ea"/>
              </a:rPr>
              <a:t>初始容量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("=================");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2.public  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capacity) :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构造一个不带字符，但具有指定初始容量的字符串缓冲区。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sb2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StringBuffer</a:t>
            </a:r>
            <a:r>
              <a:rPr lang="en-US" altLang="zh-CN" b="1" dirty="0">
                <a:sym typeface="+mn-ea"/>
              </a:rPr>
              <a:t>(6);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(sb2.length());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(sb2.capacity());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("=================");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3.public  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CharSequence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seq</a:t>
            </a:r>
            <a:r>
              <a:rPr lang="en-US" altLang="zh-CN" u="sng" dirty="0">
                <a:sym typeface="+mn-ea"/>
              </a:rPr>
              <a:t>): 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构造一个字符串缓冲区，它包含与指定的 </a:t>
            </a:r>
            <a:r>
              <a:rPr lang="en-US" altLang="zh-CN" dirty="0" err="1">
                <a:sym typeface="+mn-ea"/>
              </a:rPr>
              <a:t>CharSequence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相同的字符。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CharSequence</a:t>
            </a:r>
            <a:r>
              <a:rPr lang="zh-CN" altLang="en-US" dirty="0">
                <a:sym typeface="+mn-ea"/>
              </a:rPr>
              <a:t>实现的类有</a:t>
            </a:r>
            <a:r>
              <a:rPr lang="en-US" altLang="zh-CN" dirty="0">
                <a:sym typeface="+mn-ea"/>
              </a:rPr>
              <a:t>String, </a:t>
            </a:r>
            <a:r>
              <a:rPr lang="en-US" altLang="zh-CN" dirty="0" err="1">
                <a:sym typeface="+mn-ea"/>
              </a:rPr>
              <a:t>StringBuffer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sb3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StringBuffer</a:t>
            </a:r>
            <a:r>
              <a:rPr lang="en-US" altLang="zh-CN" b="1" dirty="0">
                <a:sym typeface="+mn-ea"/>
              </a:rPr>
              <a:t>("</a:t>
            </a:r>
            <a:r>
              <a:rPr lang="en-US" altLang="zh-CN" b="1" dirty="0" err="1">
                <a:sym typeface="+mn-ea"/>
              </a:rPr>
              <a:t>abc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u="sng" dirty="0">
                <a:sym typeface="+mn-ea"/>
              </a:rPr>
              <a:t>sb3 = new </a:t>
            </a:r>
            <a:r>
              <a:rPr lang="en-US" altLang="zh-CN" u="sng" dirty="0" err="1">
                <a:sym typeface="+mn-ea"/>
              </a:rPr>
              <a:t>StringBuffer</a:t>
            </a:r>
            <a:r>
              <a:rPr lang="en-US" altLang="zh-CN" u="sng" dirty="0">
                <a:sym typeface="+mn-ea"/>
              </a:rPr>
              <a:t>(sb1);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(sb3.length());//</a:t>
            </a:r>
            <a:r>
              <a:rPr lang="zh-CN" altLang="en-US" b="1" i="1" dirty="0">
                <a:sym typeface="+mn-ea"/>
              </a:rPr>
              <a:t>字符串的实际长度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(sb3.capacity());//</a:t>
            </a:r>
            <a:r>
              <a:rPr lang="zh-CN" altLang="en-US" b="1" i="1" dirty="0">
                <a:sym typeface="+mn-ea"/>
              </a:rPr>
              <a:t>字符串的实际长度 </a:t>
            </a:r>
            <a:r>
              <a:rPr lang="en-US" altLang="zh-CN" b="1" i="1" dirty="0">
                <a:sym typeface="+mn-ea"/>
              </a:rPr>
              <a:t>+ </a:t>
            </a:r>
            <a:r>
              <a:rPr lang="zh-CN" altLang="en-US" b="1" i="1" dirty="0">
                <a:sym typeface="+mn-ea"/>
              </a:rPr>
              <a:t>初始容量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("=================");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4.public  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(String </a:t>
            </a:r>
            <a:r>
              <a:rPr lang="en-US" altLang="zh-CN" u="sng" dirty="0" err="1">
                <a:sym typeface="+mn-ea"/>
              </a:rPr>
              <a:t>str</a:t>
            </a:r>
            <a:r>
              <a:rPr lang="en-US" altLang="zh-CN" u="sng" dirty="0">
                <a:sym typeface="+mn-ea"/>
              </a:rPr>
              <a:t>):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</a:t>
            </a:r>
            <a:r>
              <a:rPr lang="zh-CN" altLang="en-US" dirty="0">
                <a:sym typeface="+mn-ea"/>
              </a:rPr>
              <a:t>构造一个字符串缓冲区，并将其内容初始化为指定的字符串内容。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sb4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StringBuffer</a:t>
            </a:r>
            <a:r>
              <a:rPr lang="en-US" altLang="zh-CN" b="1" dirty="0">
                <a:sym typeface="+mn-ea"/>
              </a:rPr>
              <a:t>("</a:t>
            </a:r>
            <a:r>
              <a:rPr lang="en-US" altLang="zh-CN" b="1" dirty="0" err="1">
                <a:sym typeface="+mn-ea"/>
              </a:rPr>
              <a:t>abc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(sb4.length());//</a:t>
            </a:r>
            <a:r>
              <a:rPr lang="zh-CN" altLang="en-US" b="1" i="1" dirty="0">
                <a:sym typeface="+mn-ea"/>
              </a:rPr>
              <a:t>字符串的实际长度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(sb4.capacity());//</a:t>
            </a:r>
            <a:r>
              <a:rPr lang="zh-CN" altLang="en-US" b="1" i="1" dirty="0">
                <a:sym typeface="+mn-ea"/>
              </a:rPr>
              <a:t>字符串的实际长度 </a:t>
            </a:r>
            <a:r>
              <a:rPr lang="en-US" altLang="zh-CN" b="1" i="1" dirty="0">
                <a:sym typeface="+mn-ea"/>
              </a:rPr>
              <a:t>+ </a:t>
            </a:r>
            <a:r>
              <a:rPr lang="zh-CN" altLang="en-US" b="1" i="1" dirty="0">
                <a:sym typeface="+mn-ea"/>
              </a:rPr>
              <a:t>初始容量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Demo1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test1();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test2();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test2(){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 public 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insert(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offset,String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str</a:t>
            </a:r>
            <a:r>
              <a:rPr lang="en-US" altLang="zh-CN" u="sng" dirty="0">
                <a:sym typeface="+mn-ea"/>
              </a:rPr>
              <a:t>): 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在指定位置把任意类型的数据插入到字符串缓冲区里面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并返回字符串缓冲区本身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sb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StringBuffer</a:t>
            </a:r>
            <a:r>
              <a:rPr lang="en-US" altLang="zh-CN" b="1" dirty="0">
                <a:sym typeface="+mn-ea"/>
              </a:rPr>
              <a:t>("</a:t>
            </a:r>
            <a:r>
              <a:rPr lang="en-US" altLang="zh-CN" b="1" dirty="0" err="1">
                <a:sym typeface="+mn-ea"/>
              </a:rPr>
              <a:t>gyf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</a:t>
            </a:r>
            <a:r>
              <a:rPr lang="zh-CN" altLang="en-US" dirty="0">
                <a:sym typeface="+mn-ea"/>
              </a:rPr>
              <a:t>注意</a:t>
            </a:r>
            <a:r>
              <a:rPr lang="en-US" altLang="zh-CN" dirty="0">
                <a:sym typeface="+mn-ea"/>
              </a:rPr>
              <a:t>String index out of range: 1</a:t>
            </a:r>
            <a:r>
              <a:rPr lang="zh-CN" altLang="en-US" dirty="0">
                <a:sym typeface="+mn-ea"/>
              </a:rPr>
              <a:t>的原因，</a:t>
            </a:r>
            <a:r>
              <a:rPr lang="en-US" altLang="zh-CN" dirty="0">
                <a:sym typeface="+mn-ea"/>
              </a:rPr>
              <a:t>offset</a:t>
            </a:r>
            <a:r>
              <a:rPr lang="zh-CN" altLang="en-US" dirty="0">
                <a:sym typeface="+mn-ea"/>
              </a:rPr>
              <a:t>大于已有字符串长度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sb.insert</a:t>
            </a:r>
            <a:r>
              <a:rPr lang="en-US" altLang="zh-CN" dirty="0">
                <a:sym typeface="+mn-ea"/>
              </a:rPr>
              <a:t>(1, "</a:t>
            </a:r>
            <a:r>
              <a:rPr lang="en-US" altLang="zh-CN" dirty="0" err="1">
                <a:sym typeface="+mn-ea"/>
              </a:rPr>
              <a:t>abc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sb.toString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//public 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append(String </a:t>
            </a:r>
            <a:r>
              <a:rPr lang="en-US" altLang="zh-CN" u="sng" dirty="0" err="1">
                <a:sym typeface="+mn-ea"/>
              </a:rPr>
              <a:t>str</a:t>
            </a:r>
            <a:r>
              <a:rPr lang="en-US" altLang="zh-CN" u="sng" dirty="0">
                <a:sym typeface="+mn-ea"/>
              </a:rPr>
              <a:t>): 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可以把任意类型数据添加到字符串缓冲区里面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并返回字符串缓冲区本身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每次调用返回的是同一个对象，也就是</a:t>
            </a:r>
            <a:r>
              <a:rPr lang="en-US" altLang="zh-CN" u="sng" dirty="0" err="1">
                <a:sym typeface="+mn-ea"/>
              </a:rPr>
              <a:t>sb</a:t>
            </a:r>
            <a:r>
              <a:rPr lang="zh-CN" altLang="en-US" u="sng" dirty="0">
                <a:sym typeface="+mn-ea"/>
              </a:rPr>
              <a:t>，可以打印</a:t>
            </a:r>
            <a:r>
              <a:rPr lang="en-US" altLang="zh-CN" u="sng" dirty="0" err="1">
                <a:sym typeface="+mn-ea"/>
              </a:rPr>
              <a:t>hashCode</a:t>
            </a:r>
            <a:r>
              <a:rPr lang="zh-CN" altLang="en-US" u="sng" dirty="0">
                <a:sym typeface="+mn-ea"/>
              </a:rPr>
              <a:t>来判断是否是同一个对象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其实没有必要再用一个变量接收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3.StringBuffer</a:t>
            </a:r>
            <a:r>
              <a:rPr lang="zh-CN" altLang="en-US" dirty="0">
                <a:sym typeface="+mn-ea"/>
              </a:rPr>
              <a:t>是线程案例，</a:t>
            </a:r>
            <a:r>
              <a:rPr lang="en-US" altLang="zh-CN" dirty="0">
                <a:sym typeface="+mn-ea"/>
              </a:rPr>
              <a:t>append</a:t>
            </a:r>
            <a:r>
              <a:rPr lang="zh-CN" altLang="en-US" dirty="0">
                <a:sym typeface="+mn-ea"/>
              </a:rPr>
              <a:t>加锁的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4.toString()</a:t>
            </a:r>
            <a:r>
              <a:rPr lang="zh-CN" altLang="en-US" dirty="0">
                <a:sym typeface="+mn-ea"/>
              </a:rPr>
              <a:t>转成</a:t>
            </a:r>
            <a:r>
              <a:rPr lang="en-US" altLang="zh-CN" dirty="0" err="1">
                <a:sym typeface="+mn-ea"/>
              </a:rPr>
              <a:t>String</a:t>
            </a:r>
            <a:r>
              <a:rPr lang="zh-CN" altLang="en-US" dirty="0">
                <a:sym typeface="+mn-ea"/>
              </a:rPr>
              <a:t>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sb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StringBuffer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sb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sb1 = </a:t>
            </a:r>
            <a:r>
              <a:rPr lang="en-US" altLang="zh-CN" dirty="0" err="1">
                <a:sym typeface="+mn-ea"/>
              </a:rPr>
              <a:t>sb.append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>
                <a:sym typeface="+mn-ea"/>
              </a:rPr>
              <a:t>true);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(sb1);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sb2 = </a:t>
            </a:r>
            <a:r>
              <a:rPr lang="en-US" altLang="zh-CN" dirty="0" err="1">
                <a:sym typeface="+mn-ea"/>
              </a:rPr>
              <a:t>sb.append</a:t>
            </a:r>
            <a:r>
              <a:rPr lang="en-US" altLang="zh-CN" dirty="0">
                <a:sym typeface="+mn-ea"/>
              </a:rPr>
              <a:t>("Hello");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(sb2);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sb3 = </a:t>
            </a:r>
            <a:r>
              <a:rPr lang="en-US" altLang="zh-CN" dirty="0" err="1">
                <a:sym typeface="+mn-ea"/>
              </a:rPr>
              <a:t>sb.append</a:t>
            </a:r>
            <a:r>
              <a:rPr lang="en-US" altLang="zh-CN" dirty="0">
                <a:sym typeface="+mn-ea"/>
              </a:rPr>
              <a:t>("GYF");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(sb3);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sb.hashCode</a:t>
            </a:r>
            <a:r>
              <a:rPr lang="en-US" altLang="zh-CN" dirty="0">
                <a:sym typeface="+mn-ea"/>
              </a:rPr>
              <a:t>());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(sb1.hashCode());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(sb2.hashCode());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(sb3.hashCode());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Demo1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删除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test1();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test2();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test2(){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delete(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start,int</a:t>
            </a:r>
            <a:r>
              <a:rPr lang="en-US" altLang="zh-CN" u="sng" dirty="0">
                <a:sym typeface="+mn-ea"/>
              </a:rPr>
              <a:t> end): 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删除从指定位置开始指定位置结束的内容，并返回本身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sb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StringBuffer</a:t>
            </a:r>
            <a:r>
              <a:rPr lang="en-US" altLang="zh-CN" b="1" dirty="0">
                <a:sym typeface="+mn-ea"/>
              </a:rPr>
              <a:t>("Hello");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sb.delete</a:t>
            </a:r>
            <a:r>
              <a:rPr lang="en-US" altLang="zh-CN" dirty="0">
                <a:sym typeface="+mn-ea"/>
              </a:rPr>
              <a:t>(1, 4);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sb.toString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deleteCharAt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index): 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删除指定位置的字符，并返回本身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sb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StringBuffer</a:t>
            </a:r>
            <a:r>
              <a:rPr lang="en-US" altLang="zh-CN" b="1" dirty="0">
                <a:sym typeface="+mn-ea"/>
              </a:rPr>
              <a:t>("Hello");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sb.toString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sb.deleteCharAt</a:t>
            </a:r>
            <a:r>
              <a:rPr lang="en-US" altLang="zh-CN" dirty="0">
                <a:sym typeface="+mn-ea"/>
              </a:rPr>
              <a:t>(1);//String index out of range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sb.toString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public String substring(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start): 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</a:t>
            </a:r>
            <a:r>
              <a:rPr lang="zh-CN" altLang="en-US" dirty="0">
                <a:sym typeface="+mn-ea"/>
              </a:rPr>
              <a:t>从指定位置截取到末尾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public String substring(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start,int</a:t>
            </a:r>
            <a:r>
              <a:rPr lang="en-US" altLang="zh-CN" u="sng" dirty="0">
                <a:sym typeface="+mn-ea"/>
              </a:rPr>
              <a:t> end): 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</a:t>
            </a:r>
            <a:r>
              <a:rPr lang="zh-CN" altLang="en-US" dirty="0">
                <a:sym typeface="+mn-ea"/>
              </a:rPr>
              <a:t>截取从指定位置开始到结束位置，包括开始位置，不包括结束位置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</a:t>
            </a:r>
            <a:r>
              <a:rPr lang="zh-CN" altLang="en-US" dirty="0">
                <a:sym typeface="+mn-ea"/>
              </a:rPr>
              <a:t>注意事项 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返回值类型不再是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zh-CN" altLang="en-US" dirty="0">
                <a:sym typeface="+mn-ea"/>
              </a:rPr>
              <a:t>本身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sb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StringBuffer</a:t>
            </a:r>
            <a:r>
              <a:rPr lang="en-US" altLang="zh-CN" b="1" dirty="0">
                <a:sym typeface="+mn-ea"/>
              </a:rPr>
              <a:t>("</a:t>
            </a:r>
            <a:r>
              <a:rPr lang="en-US" altLang="zh-CN" b="1" dirty="0" err="1">
                <a:sym typeface="+mn-ea"/>
              </a:rPr>
              <a:t>Hello,How</a:t>
            </a:r>
            <a:r>
              <a:rPr lang="en-US" altLang="zh-CN" b="1" dirty="0">
                <a:sym typeface="+mn-ea"/>
              </a:rPr>
              <a:t> Are You!");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</a:t>
            </a:r>
            <a:r>
              <a:rPr lang="en-US" altLang="zh-CN" dirty="0" err="1">
                <a:sym typeface="+mn-ea"/>
              </a:rPr>
              <a:t>subStr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sb.substring</a:t>
            </a:r>
            <a:r>
              <a:rPr lang="en-US" altLang="zh-CN" dirty="0">
                <a:sym typeface="+mn-ea"/>
              </a:rPr>
              <a:t>(1);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String </a:t>
            </a:r>
            <a:r>
              <a:rPr lang="en-US" altLang="zh-CN" dirty="0" err="1">
                <a:sym typeface="+mn-ea"/>
              </a:rPr>
              <a:t>subStr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sb.substring</a:t>
            </a:r>
            <a:r>
              <a:rPr lang="en-US" altLang="zh-CN" dirty="0">
                <a:sym typeface="+mn-ea"/>
              </a:rPr>
              <a:t>(0, 10);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subStr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Demo1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test1();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test2();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test2(){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sb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StringBuffer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最近你好吗？</a:t>
            </a:r>
            <a:r>
              <a:rPr lang="en-US" altLang="zh-CN" b="1" dirty="0">
                <a:sym typeface="+mn-ea"/>
              </a:rPr>
              <a:t>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-- String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1.</a:t>
            </a:r>
            <a:r>
              <a:rPr lang="zh-CN" altLang="en-US" dirty="0">
                <a:sym typeface="+mn-ea"/>
              </a:rPr>
              <a:t>通过构造方法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s = </a:t>
            </a:r>
            <a:r>
              <a:rPr lang="en-US" altLang="zh-CN" b="1" dirty="0">
                <a:sym typeface="+mn-ea"/>
              </a:rPr>
              <a:t>new String(</a:t>
            </a:r>
            <a:r>
              <a:rPr lang="en-US" altLang="zh-CN" b="1" dirty="0" err="1">
                <a:sym typeface="+mn-ea"/>
              </a:rPr>
              <a:t>sb</a:t>
            </a:r>
            <a:r>
              <a:rPr lang="en-US" altLang="zh-CN" b="1" dirty="0">
                <a:sym typeface="+mn-ea"/>
              </a:rPr>
              <a:t>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(s);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2.</a:t>
            </a:r>
            <a:r>
              <a:rPr lang="zh-CN" altLang="en-US" dirty="0">
                <a:sym typeface="+mn-ea"/>
              </a:rPr>
              <a:t>通过</a:t>
            </a:r>
            <a:r>
              <a:rPr lang="en-US" altLang="zh-CN" dirty="0" err="1">
                <a:sym typeface="+mn-ea"/>
              </a:rPr>
              <a:t>toString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sb.toString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3.</a:t>
            </a:r>
            <a:r>
              <a:rPr lang="zh-CN" altLang="en-US" dirty="0">
                <a:sym typeface="+mn-ea"/>
              </a:rPr>
              <a:t>通过</a:t>
            </a:r>
            <a:r>
              <a:rPr lang="en-US" altLang="zh-CN" dirty="0" err="1">
                <a:sym typeface="+mn-ea"/>
              </a:rPr>
              <a:t>subString</a:t>
            </a:r>
            <a:r>
              <a:rPr lang="en-US" altLang="zh-CN" dirty="0">
                <a:sym typeface="+mn-ea"/>
              </a:rPr>
              <a:t>(0,length);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sb.substring</a:t>
            </a:r>
            <a:r>
              <a:rPr lang="en-US" altLang="zh-CN" b="1" i="1" dirty="0">
                <a:sym typeface="+mn-ea"/>
              </a:rPr>
              <a:t>(0));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sb.substring</a:t>
            </a:r>
            <a:r>
              <a:rPr lang="en-US" altLang="zh-CN" b="1" i="1" dirty="0">
                <a:sym typeface="+mn-ea"/>
              </a:rPr>
              <a:t>(0,sb.length()));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String – </a:t>
            </a:r>
            <a:r>
              <a:rPr lang="en-US" altLang="zh-CN" dirty="0" err="1">
                <a:sym typeface="+mn-ea"/>
              </a:rPr>
              <a:t>StringBuffer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1.</a:t>
            </a:r>
            <a:r>
              <a:rPr lang="zh-CN" altLang="en-US" dirty="0">
                <a:sym typeface="+mn-ea"/>
              </a:rPr>
              <a:t>通过构造方法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s = "</a:t>
            </a:r>
            <a:r>
              <a:rPr lang="en-US" altLang="zh-CN" dirty="0" err="1">
                <a:sym typeface="+mn-ea"/>
              </a:rPr>
              <a:t>Hello,I</a:t>
            </a:r>
            <a:r>
              <a:rPr lang="en-US" altLang="zh-CN" dirty="0">
                <a:sym typeface="+mn-ea"/>
              </a:rPr>
              <a:t> Love U";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sb</a:t>
            </a:r>
            <a:r>
              <a:rPr lang="en-US" altLang="zh-CN" u="sng" dirty="0">
                <a:sym typeface="+mn-ea"/>
              </a:rPr>
              <a:t> = new </a:t>
            </a:r>
            <a:r>
              <a:rPr lang="en-US" altLang="zh-CN" u="sng" dirty="0" err="1">
                <a:sym typeface="+mn-ea"/>
              </a:rPr>
              <a:t>StringBuffer</a:t>
            </a:r>
            <a:r>
              <a:rPr lang="en-US" altLang="zh-CN" u="sng" dirty="0">
                <a:sym typeface="+mn-ea"/>
              </a:rPr>
              <a:t>(s);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sb.toString</a:t>
            </a:r>
            <a:r>
              <a:rPr lang="en-US" altLang="zh-CN" dirty="0">
                <a:sym typeface="+mn-ea"/>
              </a:rPr>
              <a:t>());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2.</a:t>
            </a:r>
            <a:r>
              <a:rPr lang="zh-CN" altLang="en-US" dirty="0">
                <a:sym typeface="+mn-ea"/>
              </a:rPr>
              <a:t>通过</a:t>
            </a:r>
            <a:r>
              <a:rPr lang="en-US" altLang="zh-CN" dirty="0" err="1">
                <a:sym typeface="+mn-ea"/>
              </a:rPr>
              <a:t>append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方法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sb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StringBuffer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sb.append</a:t>
            </a:r>
            <a:r>
              <a:rPr lang="en-US" altLang="zh-CN" dirty="0">
                <a:sym typeface="+mn-ea"/>
              </a:rPr>
              <a:t>(s);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sb.toString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把数组转成字符串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需求：把数组中的数据按照指定个格式拼接成一个字符串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举例： 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[] </a:t>
            </a:r>
            <a:r>
              <a:rPr lang="en-US" altLang="zh-CN" u="sng" dirty="0" err="1">
                <a:sym typeface="+mn-ea"/>
              </a:rPr>
              <a:t>arr</a:t>
            </a:r>
            <a:r>
              <a:rPr lang="en-US" altLang="zh-CN" u="sng" dirty="0">
                <a:sym typeface="+mn-ea"/>
              </a:rPr>
              <a:t> = {1,2,3}; 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输出结果： </a:t>
            </a:r>
            <a:r>
              <a:rPr lang="en-US" altLang="zh-CN" dirty="0">
                <a:sym typeface="+mn-ea"/>
              </a:rPr>
              <a:t>"[1, 2, 3]"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用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zh-CN" altLang="en-US" dirty="0">
                <a:sym typeface="+mn-ea"/>
              </a:rPr>
              <a:t>的功能实现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[] </a:t>
            </a:r>
            <a:r>
              <a:rPr lang="en-US" altLang="zh-CN" b="1" dirty="0" err="1">
                <a:sym typeface="+mn-ea"/>
              </a:rPr>
              <a:t>arr</a:t>
            </a:r>
            <a:r>
              <a:rPr lang="en-US" altLang="zh-CN" b="1" dirty="0">
                <a:sym typeface="+mn-ea"/>
              </a:rPr>
              <a:t> = {1,2,3};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sb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StringBuffer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sb.append</a:t>
            </a:r>
            <a:r>
              <a:rPr lang="en-US" altLang="zh-CN" dirty="0">
                <a:sym typeface="+mn-ea"/>
              </a:rPr>
              <a:t>("[");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&lt; </a:t>
            </a:r>
            <a:r>
              <a:rPr lang="en-US" altLang="zh-CN" b="1" dirty="0" err="1">
                <a:sym typeface="+mn-ea"/>
              </a:rPr>
              <a:t>arr.length;i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if(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== </a:t>
            </a:r>
            <a:r>
              <a:rPr lang="en-US" altLang="zh-CN" b="1" dirty="0" err="1">
                <a:sym typeface="+mn-ea"/>
              </a:rPr>
              <a:t>arr.length</a:t>
            </a:r>
            <a:r>
              <a:rPr lang="en-US" altLang="zh-CN" b="1" dirty="0">
                <a:sym typeface="+mn-ea"/>
              </a:rPr>
              <a:t> - 1){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sb.append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arr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]).append("]");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	}</a:t>
            </a:r>
            <a:r>
              <a:rPr lang="da-DK" altLang="zh-CN" b="1" dirty="0" err="1">
                <a:sym typeface="+mn-ea"/>
              </a:rPr>
              <a:t>else</a:t>
            </a:r>
            <a:r>
              <a:rPr lang="da-DK" altLang="zh-CN" b="1" dirty="0">
                <a:sym typeface="+mn-ea"/>
              </a:rPr>
              <a:t>{</a:t>
            </a:r>
            <a:endParaRPr lang="da-DK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		</a:t>
            </a:r>
            <a:r>
              <a:rPr lang="da-DK" altLang="zh-CN" dirty="0" err="1">
                <a:sym typeface="+mn-ea"/>
              </a:rPr>
              <a:t>sb.append</a:t>
            </a:r>
            <a:r>
              <a:rPr lang="da-DK" altLang="zh-CN" dirty="0">
                <a:sym typeface="+mn-ea"/>
              </a:rPr>
              <a:t>(</a:t>
            </a:r>
            <a:r>
              <a:rPr lang="da-DK" altLang="zh-CN" dirty="0" err="1">
                <a:sym typeface="+mn-ea"/>
              </a:rPr>
              <a:t>arr</a:t>
            </a:r>
            <a:r>
              <a:rPr lang="da-DK" altLang="zh-CN" dirty="0">
                <a:sym typeface="+mn-ea"/>
              </a:rPr>
              <a:t>[i]).</a:t>
            </a:r>
            <a:r>
              <a:rPr lang="da-DK" altLang="zh-CN" dirty="0" err="1">
                <a:sym typeface="+mn-ea"/>
              </a:rPr>
              <a:t>append</a:t>
            </a:r>
            <a:r>
              <a:rPr lang="da-DK" altLang="zh-CN" dirty="0">
                <a:sym typeface="+mn-ea"/>
              </a:rPr>
              <a:t>(",");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	}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}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	</a:t>
            </a:r>
            <a:r>
              <a:rPr lang="da-DK" altLang="zh-CN" dirty="0" err="1">
                <a:sym typeface="+mn-ea"/>
              </a:rPr>
              <a:t>System.</a:t>
            </a:r>
            <a:r>
              <a:rPr lang="da-DK" altLang="zh-CN" b="1" i="1" dirty="0" err="1">
                <a:sym typeface="+mn-ea"/>
              </a:rPr>
              <a:t>out.println</a:t>
            </a:r>
            <a:r>
              <a:rPr lang="da-DK" altLang="zh-CN" b="1" i="1" dirty="0">
                <a:sym typeface="+mn-ea"/>
              </a:rPr>
              <a:t>(</a:t>
            </a:r>
            <a:r>
              <a:rPr lang="da-DK" altLang="zh-CN" b="1" i="1" dirty="0" err="1">
                <a:sym typeface="+mn-ea"/>
              </a:rPr>
              <a:t>sb.toString</a:t>
            </a:r>
            <a:r>
              <a:rPr lang="da-DK" altLang="zh-CN" b="1" i="1" dirty="0">
                <a:sym typeface="+mn-ea"/>
              </a:rPr>
              <a:t>());</a:t>
            </a:r>
            <a:endParaRPr lang="da-DK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	}</a:t>
            </a:r>
            <a:endParaRPr lang="da-DK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需求：把字符串反转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举例：键盘录入</a:t>
            </a:r>
            <a:r>
              <a:rPr lang="en-US" altLang="zh-CN" dirty="0">
                <a:sym typeface="+mn-ea"/>
              </a:rPr>
              <a:t>"</a:t>
            </a:r>
            <a:r>
              <a:rPr lang="en-US" altLang="zh-CN" u="sng" dirty="0" err="1">
                <a:sym typeface="+mn-ea"/>
              </a:rPr>
              <a:t>abc</a:t>
            </a:r>
            <a:r>
              <a:rPr lang="en-US" altLang="zh-CN" u="sng" dirty="0">
                <a:sym typeface="+mn-ea"/>
              </a:rPr>
              <a:t>" 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输出结果：</a:t>
            </a:r>
            <a:r>
              <a:rPr lang="en-US" altLang="zh-CN" dirty="0">
                <a:sym typeface="+mn-ea"/>
              </a:rPr>
              <a:t>"</a:t>
            </a:r>
            <a:r>
              <a:rPr lang="en-US" altLang="zh-CN" u="sng" dirty="0" err="1">
                <a:sym typeface="+mn-ea"/>
              </a:rPr>
              <a:t>cba</a:t>
            </a:r>
            <a:r>
              <a:rPr lang="en-US" altLang="zh-CN" u="sng" dirty="0">
                <a:sym typeface="+mn-ea"/>
              </a:rPr>
              <a:t>" 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用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zh-CN" altLang="en-US" dirty="0">
                <a:sym typeface="+mn-ea"/>
              </a:rPr>
              <a:t>的功能实现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Scanner </a:t>
            </a:r>
            <a:r>
              <a:rPr lang="en-US" altLang="zh-CN" u="sng" dirty="0" err="1">
                <a:sym typeface="+mn-ea"/>
              </a:rPr>
              <a:t>sc</a:t>
            </a:r>
            <a:r>
              <a:rPr lang="en-US" altLang="zh-CN" u="sng" dirty="0">
                <a:sym typeface="+mn-ea"/>
              </a:rPr>
              <a:t> = </a:t>
            </a:r>
            <a:r>
              <a:rPr lang="en-US" altLang="zh-CN" b="1" u="sng" dirty="0">
                <a:sym typeface="+mn-ea"/>
              </a:rPr>
              <a:t>new Scanner(</a:t>
            </a:r>
            <a:r>
              <a:rPr lang="en-US" altLang="zh-CN" b="1" u="sng" dirty="0" err="1">
                <a:sym typeface="+mn-ea"/>
              </a:rPr>
              <a:t>System.</a:t>
            </a:r>
            <a:r>
              <a:rPr lang="en-US" altLang="zh-CN" b="1" i="1" u="sng" dirty="0" err="1">
                <a:sym typeface="+mn-ea"/>
              </a:rPr>
              <a:t>in</a:t>
            </a:r>
            <a:r>
              <a:rPr lang="en-US" altLang="zh-CN" b="1" i="1" u="sng" dirty="0">
                <a:sym typeface="+mn-ea"/>
              </a:rPr>
              <a:t>);</a:t>
            </a:r>
            <a:endParaRPr lang="en-US" altLang="zh-CN" b="1" i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请输入一行字符串</a:t>
            </a:r>
            <a:r>
              <a:rPr lang="en-US" altLang="zh-CN" b="1" i="1" dirty="0">
                <a:sym typeface="+mn-ea"/>
              </a:rPr>
              <a:t>:");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</a:t>
            </a:r>
            <a:r>
              <a:rPr lang="en-US" altLang="zh-CN" dirty="0" err="1">
                <a:sym typeface="+mn-ea"/>
              </a:rPr>
              <a:t>str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sc.nextLine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reverseString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str</a:t>
            </a:r>
            <a:r>
              <a:rPr lang="en-US" altLang="zh-CN" b="1" i="1" dirty="0">
                <a:sym typeface="+mn-ea"/>
              </a:rPr>
              <a:t>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String </a:t>
            </a:r>
            <a:r>
              <a:rPr lang="en-US" altLang="zh-CN" b="1" dirty="0" err="1">
                <a:sym typeface="+mn-ea"/>
              </a:rPr>
              <a:t>reverseString</a:t>
            </a:r>
            <a:r>
              <a:rPr lang="en-US" altLang="zh-CN" b="1" dirty="0">
                <a:sym typeface="+mn-ea"/>
              </a:rPr>
              <a:t>(String </a:t>
            </a:r>
            <a:r>
              <a:rPr lang="en-US" altLang="zh-CN" b="1" dirty="0" err="1">
                <a:sym typeface="+mn-ea"/>
              </a:rPr>
              <a:t>str</a:t>
            </a:r>
            <a:r>
              <a:rPr lang="en-US" altLang="zh-CN" b="1" dirty="0">
                <a:sym typeface="+mn-ea"/>
              </a:rPr>
              <a:t>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sb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StringBuffer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str</a:t>
            </a:r>
            <a:r>
              <a:rPr lang="en-US" altLang="zh-CN" b="1" dirty="0">
                <a:sym typeface="+mn-ea"/>
              </a:rPr>
              <a:t>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sb.reverse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</a:t>
            </a:r>
            <a:r>
              <a:rPr lang="en-US" altLang="zh-CN" b="1" dirty="0" err="1">
                <a:sym typeface="+mn-ea"/>
              </a:rPr>
              <a:t>sb.toString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package com.gyf.lesson9;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形式参数问题</a:t>
            </a:r>
            <a:r>
              <a:rPr lang="en-US" altLang="zh-CN" dirty="0">
                <a:sym typeface="+mn-ea"/>
              </a:rPr>
              <a:t>: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String</a:t>
            </a:r>
            <a:r>
              <a:rPr lang="zh-CN" altLang="en-US" dirty="0">
                <a:sym typeface="+mn-ea"/>
              </a:rPr>
              <a:t>作为参数传递，方法内部不能改变值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zh-CN" altLang="en-US" dirty="0">
                <a:sym typeface="+mn-ea"/>
              </a:rPr>
              <a:t>作为参数传递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方法内部可以改变值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 name = "</a:t>
            </a:r>
            <a:r>
              <a:rPr lang="en-US" altLang="zh-CN" dirty="0" err="1">
                <a:sym typeface="+mn-ea"/>
              </a:rPr>
              <a:t>YongFeng</a:t>
            </a:r>
            <a:r>
              <a:rPr lang="en-US" altLang="zh-CN" dirty="0">
                <a:sym typeface="+mn-ea"/>
              </a:rPr>
              <a:t>-";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(name);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字符串虽然是引用类型，但作为形参是，相当于基本数组类型，不能改变值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 err="1">
                <a:sym typeface="+mn-ea"/>
              </a:rPr>
              <a:t>changeName</a:t>
            </a:r>
            <a:r>
              <a:rPr lang="en-US" altLang="zh-CN" i="1" dirty="0">
                <a:sym typeface="+mn-ea"/>
              </a:rPr>
              <a:t>(name);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(name);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("=========");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sbName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StringBuffer</a:t>
            </a:r>
            <a:r>
              <a:rPr lang="en-US" altLang="zh-CN" b="1" dirty="0">
                <a:sym typeface="+mn-ea"/>
              </a:rPr>
              <a:t>("</a:t>
            </a:r>
            <a:r>
              <a:rPr lang="en-US" altLang="zh-CN" b="1" dirty="0" err="1">
                <a:sym typeface="+mn-ea"/>
              </a:rPr>
              <a:t>YongFeng</a:t>
            </a:r>
            <a:r>
              <a:rPr lang="en-US" altLang="zh-CN" b="1" dirty="0">
                <a:sym typeface="+mn-ea"/>
              </a:rPr>
              <a:t>-");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sbName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en-US" altLang="zh-CN" dirty="0" err="1">
                <a:sym typeface="+mn-ea"/>
              </a:rPr>
              <a:t>StringBuffer</a:t>
            </a:r>
            <a:r>
              <a:rPr lang="zh-CN" altLang="en-US" dirty="0">
                <a:sym typeface="+mn-ea"/>
              </a:rPr>
              <a:t>是引用类型，是一个可变的字符串，作为形参是，可以改变值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changeName1(</a:t>
            </a:r>
            <a:r>
              <a:rPr lang="en-US" altLang="zh-CN" i="1" dirty="0" err="1">
                <a:sym typeface="+mn-ea"/>
              </a:rPr>
              <a:t>sbName</a:t>
            </a:r>
            <a:r>
              <a:rPr lang="en-US" altLang="zh-CN" i="1" dirty="0">
                <a:sym typeface="+mn-ea"/>
              </a:rPr>
              <a:t>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sbName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</a:t>
            </a:r>
            <a:r>
              <a:rPr lang="en-US" altLang="zh-CN" b="1" dirty="0" err="1">
                <a:sym typeface="+mn-ea"/>
              </a:rPr>
              <a:t>changeName</a:t>
            </a:r>
            <a:r>
              <a:rPr lang="en-US" altLang="zh-CN" b="1" dirty="0">
                <a:sym typeface="+mn-ea"/>
              </a:rPr>
              <a:t>(String name)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name</a:t>
            </a:r>
            <a:r>
              <a:rPr lang="en-US" altLang="zh-CN" dirty="0">
                <a:sym typeface="+mn-ea"/>
              </a:rPr>
              <a:t> += "Guo";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changeName1(</a:t>
            </a:r>
            <a:r>
              <a:rPr lang="en-US" altLang="zh-CN" b="1" dirty="0" err="1">
                <a:sym typeface="+mn-ea"/>
              </a:rPr>
              <a:t>StringBuffer</a:t>
            </a:r>
            <a:r>
              <a:rPr lang="en-US" altLang="zh-CN" b="1" dirty="0">
                <a:sym typeface="+mn-ea"/>
              </a:rPr>
              <a:t> name)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name.append</a:t>
            </a:r>
            <a:r>
              <a:rPr lang="en-US" altLang="zh-CN" dirty="0">
                <a:sym typeface="+mn-ea"/>
              </a:rPr>
              <a:t>("Guo");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17765" y="965579"/>
            <a:ext cx="736473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课堂案例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把数组转成字符串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</a:t>
            </a: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7815" y="1843050"/>
            <a:ext cx="7322949" cy="216982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需求：把数组中的数据按照指定个格式拼接成一个字符串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举例：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{1,2,3};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输出结果：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"[1, 2, 3]"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的功能实现 </a:t>
            </a:r>
            <a:b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98784" y="1636795"/>
            <a:ext cx="7408189" cy="133794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需求：把字符串反转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用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StringBuffer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的功能实现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举例：键盘录入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abc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输出结果：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cba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8784" y="901217"/>
            <a:ext cx="62928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课堂案例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字符串反转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</a:t>
            </a:r>
            <a:r>
              <a:rPr kumimoji="1"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37827" y="704345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StringBuilder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的区别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7827" y="1351989"/>
            <a:ext cx="7516678" cy="378460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StringBuilder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通过查看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API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了解下</a:t>
            </a:r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StringBuilder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，与</a:t>
            </a:r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对比，方法基本一样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道面试题</a:t>
            </a:r>
            <a:endParaRPr kumimoji="1"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StringBuilder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的区别</a:t>
            </a:r>
            <a:endParaRPr kumimoji="1"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jdk1.0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版本的，是</a:t>
            </a:r>
            <a:r>
              <a:rPr kumimoji="1"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线程安全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的，</a:t>
            </a:r>
            <a:r>
              <a:rPr kumimoji="1"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效率低</a:t>
            </a:r>
            <a:endParaRPr kumimoji="1" lang="zh-CN" altLang="en-US" sz="1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StringBuilder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jdk1.5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版本的，是</a:t>
            </a:r>
            <a:r>
              <a:rPr kumimoji="1"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线程不安全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的，</a:t>
            </a:r>
            <a:r>
              <a:rPr kumimoji="1"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效率高</a:t>
            </a:r>
            <a:endParaRPr kumimoji="1" lang="zh-CN" altLang="en-US" sz="1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zh-CN" altLang="en-US" sz="1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和</a:t>
            </a:r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StringBuffer,StringBuilder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的区别</a:t>
            </a:r>
            <a:endParaRPr kumimoji="1"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是一个</a:t>
            </a:r>
            <a:r>
              <a:rPr kumimoji="1"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不可变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的字符序列</a:t>
            </a:r>
            <a:endParaRPr kumimoji="1"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StringBuffer,StringBuilder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可变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的字符序列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94738" y="847242"/>
            <a:ext cx="6013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kumimoji="1"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分别作为参数传递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4737" y="1637654"/>
            <a:ext cx="72532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形式参数问题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作为参数传递，方法内部不能改变值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作为参数传递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方法内部可以改变值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73651" y="683163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dirty="0"/>
              <a:t>大纲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73505" y="1238885"/>
            <a:ext cx="80695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类概述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类的构造方法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的添加功能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的删除功能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的替换和反转功能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的截取功能及注意事项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的相互转换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把数组转成字符串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把数组转成字符串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 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StringBuilder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的区别 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分别作为参数传递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61689" y="822531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类概述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1689" y="1518454"/>
            <a:ext cx="7445576" cy="286131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JDK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提供的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API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，查看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类的说明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要求学生自己读一遍说明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线程安全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可变字符序列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强调，厕所举例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内部实现是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字符数组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区别【面试题】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是一个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不可变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的字符序列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是一个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可变的字符序列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StringBuffer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线程安全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可以加锁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81125" y="4634230"/>
            <a:ext cx="1018349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800">
                <a:sym typeface="+mn-ea"/>
              </a:rPr>
              <a:t>char[] chars = {'s','b',',','</a:t>
            </a:r>
            <a:r>
              <a:rPr lang="zh-CN" altLang="en-US" sz="2800">
                <a:sym typeface="+mn-ea"/>
              </a:rPr>
              <a:t>你</a:t>
            </a:r>
            <a:r>
              <a:rPr lang="en-US" altLang="zh-CN" sz="2800">
                <a:sym typeface="+mn-ea"/>
              </a:rPr>
              <a:t>','</a:t>
            </a:r>
            <a:r>
              <a:rPr lang="zh-CN" altLang="en-US" sz="2800">
                <a:sym typeface="+mn-ea"/>
              </a:rPr>
              <a:t>好</a:t>
            </a:r>
            <a:r>
              <a:rPr lang="en-US" altLang="zh-CN" sz="2800">
                <a:sym typeface="+mn-ea"/>
              </a:rPr>
              <a:t>','</a:t>
            </a:r>
            <a:r>
              <a:rPr lang="zh-CN" altLang="en-US" sz="2800">
                <a:sym typeface="+mn-ea"/>
              </a:rPr>
              <a:t>吗</a:t>
            </a:r>
            <a:r>
              <a:rPr lang="en-US" altLang="zh-CN" sz="2800">
                <a:sym typeface="+mn-ea"/>
              </a:rPr>
              <a:t>','</a:t>
            </a:r>
            <a:r>
              <a:rPr lang="zh-CN" altLang="en-US" sz="2800">
                <a:sym typeface="+mn-ea"/>
              </a:rPr>
              <a:t>？</a:t>
            </a:r>
            <a:r>
              <a:rPr lang="en-US" altLang="zh-CN" sz="2800">
                <a:sym typeface="+mn-ea"/>
              </a:rPr>
              <a:t>','','','','','','','','',''}</a:t>
            </a:r>
            <a:endParaRPr lang="en-US" altLang="zh-CN" sz="2800">
              <a:sym typeface="+mn-ea"/>
            </a:endParaRPr>
          </a:p>
          <a:p>
            <a:pPr algn="l"/>
            <a:r>
              <a:rPr lang="en-US" altLang="zh-CN" sz="2800">
                <a:sym typeface="+mn-ea"/>
              </a:rPr>
              <a:t>String s = “abc”</a:t>
            </a:r>
            <a:endParaRPr lang="en-US" altLang="zh-CN" sz="28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80076" y="505682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StringBuffer类的构造方法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0135" y="1029335"/>
            <a:ext cx="9498330" cy="479996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StringBuffer类的构造方法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StringBuffer()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开发中常用此构造方法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en-US" altLang="zh-CN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构造一个其中不带字符的字符串缓冲区，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初始容量为 16 个字符。 </a:t>
            </a:r>
            <a:endParaRPr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 StringBuffer(int capacity)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构造一个不带字符，但具有指定初始容量的字符串缓冲区。 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 StringBuffer(CharSequence seq)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构造一个字符串缓冲区，它包含与指定的 CharSequence 相同的字符。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StringBuffer(String str)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构造一个字符串缓冲区，并将其内容初始化为指定的字符串内容。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的方法：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capacity()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：返回当前容量。 理论值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不掌握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public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length():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返回长度（字符数）。 实际值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86134" y="812013"/>
            <a:ext cx="3858749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的添加功能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4090" y="1417320"/>
            <a:ext cx="9106535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</a:t>
            </a: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append(String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):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可以把任意类型数据添加到字符串缓冲区里面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并返回字符串缓冲区本身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</a:t>
            </a: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insert(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offset,String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):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在指定位置把任意类型的数据插入到字符串缓冲区里面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并返回字符串缓冲区本身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40488" y="1032358"/>
            <a:ext cx="4012637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的删除功能 </a:t>
            </a:r>
            <a:endParaRPr kumimoji="1"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0487" y="1605178"/>
            <a:ext cx="7369173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deleteCharAt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index):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删除指定位置的字符，并返回本身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delete(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start,int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end):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删除从指定位置开始指定位置结束的内容，并返回本身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94984" y="1348917"/>
            <a:ext cx="7326576" cy="299974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的替换功能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replace(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start,int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end,String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):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start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开始到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end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替换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的反转功能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reverse():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字符串反转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4984" y="614396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的替换和反转功能</a:t>
            </a:r>
            <a:endParaRPr lang="en-US" altLang="zh-CN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4765" y="4493260"/>
            <a:ext cx="2640965" cy="1482725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34532" y="882943"/>
            <a:ext cx="5397631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的截取功能及注意事项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4531" y="1617464"/>
            <a:ext cx="7335734" cy="3000821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String substring(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start):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从指定位置截取到末尾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String substring(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start,int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end):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截取从指定位置开始到结束位置，包括开始位置，不包括结束位置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注意事项 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返回值类型不再是</a:t>
            </a:r>
            <a:r>
              <a:rPr lang="en-US" altLang="zh-CN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本身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578938" y="815342"/>
            <a:ext cx="5089855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的相互转换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09933" y="1609695"/>
            <a:ext cx="7198808" cy="34150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 –&gt;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通过构造方法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append()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StringBuffer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-&gt; String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通过构造方法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toString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subString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(star,end); </a:t>
            </a:r>
            <a:b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2296</Words>
  <Application>WPS 演示</Application>
  <PresentationFormat>宽屏</PresentationFormat>
  <Paragraphs>118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方正舒体</vt:lpstr>
      <vt:lpstr>Wingdings</vt:lpstr>
      <vt:lpstr>仿宋</vt:lpstr>
      <vt:lpstr>Calibri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125</cp:revision>
  <dcterms:created xsi:type="dcterms:W3CDTF">2015-05-05T08:02:00Z</dcterms:created>
  <dcterms:modified xsi:type="dcterms:W3CDTF">2018-01-31T07:46:44Z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